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89160" autoAdjust="0"/>
  </p:normalViewPr>
  <p:slideViewPr>
    <p:cSldViewPr snapToGrid="0">
      <p:cViewPr varScale="1">
        <p:scale>
          <a:sx n="98" d="100"/>
          <a:sy n="98" d="100"/>
        </p:scale>
        <p:origin x="27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41419-21E9-4862-AF15-16D9950AE87C}" type="datetimeFigureOut">
              <a:rPr lang="en-US" smtClean="0"/>
              <a:t>5/23/2019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598A2-5E00-4FC3-8719-B3476B02AD02}" type="slidenum">
              <a:rPr lang="en-US" smtClean="0"/>
              <a:t>‹#›</a:t>
            </a:fld>
            <a:endParaRPr lang="en-US" dirty="0"/>
          </a:p>
        </p:txBody>
      </p:sp>
    </p:spTree>
    <p:extLst>
      <p:ext uri="{BB962C8B-B14F-4D97-AF65-F5344CB8AC3E}">
        <p14:creationId xmlns:p14="http://schemas.microsoft.com/office/powerpoint/2010/main" val="2059895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Texas Policy Sharing Group enables SPECTRIM portal users from different state agencies and institutions of higher education to share their policies with one another, while maintaining the option to keep some policies restricted to your organization.  </a:t>
            </a:r>
          </a:p>
        </p:txBody>
      </p:sp>
      <p:sp>
        <p:nvSpPr>
          <p:cNvPr id="4" name="Slide Number Placeholder 3"/>
          <p:cNvSpPr>
            <a:spLocks noGrp="1"/>
          </p:cNvSpPr>
          <p:nvPr>
            <p:ph type="sldNum" sz="quarter" idx="5"/>
          </p:nvPr>
        </p:nvSpPr>
        <p:spPr/>
        <p:txBody>
          <a:bodyPr/>
          <a:lstStyle/>
          <a:p>
            <a:fld id="{A86598A2-5E00-4FC3-8719-B3476B02AD02}" type="slidenum">
              <a:rPr lang="en-US" smtClean="0"/>
              <a:t>1</a:t>
            </a:fld>
            <a:endParaRPr lang="en-US" dirty="0"/>
          </a:p>
        </p:txBody>
      </p:sp>
    </p:spTree>
    <p:extLst>
      <p:ext uri="{BB962C8B-B14F-4D97-AF65-F5344CB8AC3E}">
        <p14:creationId xmlns:p14="http://schemas.microsoft.com/office/powerpoint/2010/main" val="1934447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SPECTRIM admins will need to add you to the group before the option to share a policy or view other shared policies is available.  To request membership, you can open a support ticket in the portal or send an email to GRC@dir.Texas.gov. All requests to be added to the group must come from the agency’s ISO, IRM, or their specific delegate for approval.  It is important to be cognizant of any potentially sensitive information before electing to share content externally. </a:t>
            </a:r>
          </a:p>
        </p:txBody>
      </p:sp>
      <p:sp>
        <p:nvSpPr>
          <p:cNvPr id="4" name="Slide Number Placeholder 3"/>
          <p:cNvSpPr>
            <a:spLocks noGrp="1"/>
          </p:cNvSpPr>
          <p:nvPr>
            <p:ph type="sldNum" sz="quarter" idx="5"/>
          </p:nvPr>
        </p:nvSpPr>
        <p:spPr/>
        <p:txBody>
          <a:bodyPr/>
          <a:lstStyle/>
          <a:p>
            <a:fld id="{A86598A2-5E00-4FC3-8719-B3476B02AD02}" type="slidenum">
              <a:rPr lang="en-US" smtClean="0"/>
              <a:t>2</a:t>
            </a:fld>
            <a:endParaRPr lang="en-US" dirty="0"/>
          </a:p>
        </p:txBody>
      </p:sp>
    </p:spTree>
    <p:extLst>
      <p:ext uri="{BB962C8B-B14F-4D97-AF65-F5344CB8AC3E}">
        <p14:creationId xmlns:p14="http://schemas.microsoft.com/office/powerpoint/2010/main" val="948478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approved, an additional field will appear when adding a new policy.  To share a policy, simply respond “Yes” to the </a:t>
            </a:r>
            <a:r>
              <a:rPr lang="en-US" b="1" dirty="0"/>
              <a:t>Shared Policy?</a:t>
            </a:r>
            <a:r>
              <a:rPr lang="en-US" b="0" dirty="0"/>
              <a:t> Field under the Policy section when creating the policy record.</a:t>
            </a:r>
            <a:endParaRPr lang="en-US" dirty="0"/>
          </a:p>
        </p:txBody>
      </p:sp>
      <p:sp>
        <p:nvSpPr>
          <p:cNvPr id="4" name="Slide Number Placeholder 3"/>
          <p:cNvSpPr>
            <a:spLocks noGrp="1"/>
          </p:cNvSpPr>
          <p:nvPr>
            <p:ph type="sldNum" sz="quarter" idx="5"/>
          </p:nvPr>
        </p:nvSpPr>
        <p:spPr/>
        <p:txBody>
          <a:bodyPr/>
          <a:lstStyle/>
          <a:p>
            <a:fld id="{A86598A2-5E00-4FC3-8719-B3476B02AD02}" type="slidenum">
              <a:rPr lang="en-US" smtClean="0"/>
              <a:t>3</a:t>
            </a:fld>
            <a:endParaRPr lang="en-US" dirty="0"/>
          </a:p>
        </p:txBody>
      </p:sp>
    </p:spTree>
    <p:extLst>
      <p:ext uri="{BB962C8B-B14F-4D97-AF65-F5344CB8AC3E}">
        <p14:creationId xmlns:p14="http://schemas.microsoft.com/office/powerpoint/2010/main" val="37694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Additionally, a new selection will appear on the policy management dashboard after joining the group.  To view all other shared policies, click the “View All Shared Policies” hyperlink on the dashboard.  The list of policies will display with individual hyperlinks to the record and additional details. </a:t>
            </a:r>
          </a:p>
        </p:txBody>
      </p:sp>
      <p:sp>
        <p:nvSpPr>
          <p:cNvPr id="4" name="Slide Number Placeholder 3"/>
          <p:cNvSpPr>
            <a:spLocks noGrp="1"/>
          </p:cNvSpPr>
          <p:nvPr>
            <p:ph type="sldNum" sz="quarter" idx="5"/>
          </p:nvPr>
        </p:nvSpPr>
        <p:spPr/>
        <p:txBody>
          <a:bodyPr/>
          <a:lstStyle/>
          <a:p>
            <a:fld id="{A86598A2-5E00-4FC3-8719-B3476B02AD02}" type="slidenum">
              <a:rPr lang="en-US" smtClean="0"/>
              <a:t>4</a:t>
            </a:fld>
            <a:endParaRPr lang="en-US" dirty="0"/>
          </a:p>
        </p:txBody>
      </p:sp>
    </p:spTree>
    <p:extLst>
      <p:ext uri="{BB962C8B-B14F-4D97-AF65-F5344CB8AC3E}">
        <p14:creationId xmlns:p14="http://schemas.microsoft.com/office/powerpoint/2010/main" val="2039820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system also supports the sharing of attachments.  If you maintain policies in a separate system, word docs, or another file format you can elect to just upload the content under the Attachments section of the policy record.  Tip: use the required policy informational fields to indicate the policy content is in the attachment section for download.  It is also helpful to use clear naming and ID conventions so other users can better browse and find pertinent content.  </a:t>
            </a:r>
          </a:p>
        </p:txBody>
      </p:sp>
      <p:sp>
        <p:nvSpPr>
          <p:cNvPr id="4" name="Slide Number Placeholder 3"/>
          <p:cNvSpPr>
            <a:spLocks noGrp="1"/>
          </p:cNvSpPr>
          <p:nvPr>
            <p:ph type="sldNum" sz="quarter" idx="5"/>
          </p:nvPr>
        </p:nvSpPr>
        <p:spPr/>
        <p:txBody>
          <a:bodyPr/>
          <a:lstStyle/>
          <a:p>
            <a:fld id="{A86598A2-5E00-4FC3-8719-B3476B02AD02}" type="slidenum">
              <a:rPr lang="en-US" smtClean="0"/>
              <a:t>5</a:t>
            </a:fld>
            <a:endParaRPr lang="en-US" dirty="0"/>
          </a:p>
        </p:txBody>
      </p:sp>
    </p:spTree>
    <p:extLst>
      <p:ext uri="{BB962C8B-B14F-4D97-AF65-F5344CB8AC3E}">
        <p14:creationId xmlns:p14="http://schemas.microsoft.com/office/powerpoint/2010/main" val="3133015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15732"/>
            <a:ext cx="9144000" cy="2387600"/>
          </a:xfrm>
        </p:spPr>
        <p:txBody>
          <a:bodyPr anchor="b">
            <a:normAutofit/>
          </a:bodyPr>
          <a:lstStyle>
            <a:lvl1pPr algn="ctr">
              <a:defRPr sz="4800">
                <a:solidFill>
                  <a:schemeClr val="tx1"/>
                </a:solidFill>
                <a:effectLst/>
                <a:latin typeface="Tw Cen MT" panose="020B0602020104020603" pitchFamily="34" charset="0"/>
                <a:ea typeface="Tw Cen MT" panose="020B0602020104020603" pitchFamily="34" charset="0"/>
                <a:cs typeface="Tw Cen MT" panose="020B06020201040206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095407"/>
            <a:ext cx="9144000" cy="1655762"/>
          </a:xfrm>
        </p:spPr>
        <p:txBody>
          <a:bodyPr/>
          <a:lstStyle>
            <a:lvl1pPr marL="0" indent="0" algn="ctr">
              <a:buNone/>
              <a:defRPr sz="2400" b="1">
                <a:latin typeface="Tw Cen MT" panose="020B0602020104020603" pitchFamily="34" charset="0"/>
                <a:ea typeface="Tw Cen MT" panose="020B0602020104020603" pitchFamily="34" charset="0"/>
                <a:cs typeface="Tw Cen MT" panose="020B06020201040206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222822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361572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471807"/>
            <a:ext cx="2628900" cy="4705155"/>
          </a:xfrm>
        </p:spPr>
        <p:txBody>
          <a:bodyPr vert="eaVert"/>
          <a:lstStyle>
            <a:lvl1pPr>
              <a:defRPr>
                <a:solidFill>
                  <a:schemeClr val="tx1"/>
                </a:solidFill>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471807"/>
            <a:ext cx="7734300" cy="47051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34453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87395"/>
          </a:xfrm>
        </p:spPr>
        <p:txBody>
          <a:bodyPr/>
          <a:lstStyle>
            <a:lvl1pPr>
              <a:defRPr b="0" cap="small" spc="0" baseline="0">
                <a:ln w="0"/>
                <a:solidFill>
                  <a:schemeClr val="bg1"/>
                </a:solidFill>
                <a:effectLst>
                  <a:outerShdw blurRad="38100" dist="19050" dir="2700000" algn="tl" rotWithShape="0">
                    <a:schemeClr val="dk1">
                      <a:alpha val="40000"/>
                    </a:schemeClr>
                  </a:outerShdw>
                </a:effectLst>
                <a:latin typeface="Tw Cen MT" panose="020B0602020104020603" pitchFamily="34" charset="0"/>
                <a:ea typeface="Tw Cen MT" panose="020B0602020104020603" pitchFamily="34" charset="0"/>
                <a:cs typeface="Tw Cen MT" panose="020B06020201040206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6951"/>
            <a:ext cx="10515600" cy="4620012"/>
          </a:xfrm>
        </p:spPr>
        <p:txBody>
          <a:bodyPr/>
          <a:lstStyle>
            <a:lvl1pPr>
              <a:defRPr>
                <a:latin typeface="+mn-lt"/>
                <a:ea typeface="Franklin Gothic Book" charset="0"/>
                <a:cs typeface="Franklin Gothic Book" charset="0"/>
              </a:defRPr>
            </a:lvl1pPr>
            <a:lvl2pPr>
              <a:defRPr>
                <a:latin typeface="+mn-lt"/>
                <a:ea typeface="Franklin Gothic Book" charset="0"/>
                <a:cs typeface="Franklin Gothic Book" charset="0"/>
              </a:defRPr>
            </a:lvl2pPr>
            <a:lvl3pPr>
              <a:defRPr>
                <a:latin typeface="+mn-lt"/>
                <a:ea typeface="Franklin Gothic Book" charset="0"/>
                <a:cs typeface="Franklin Gothic Book" charset="0"/>
              </a:defRPr>
            </a:lvl3pPr>
            <a:lvl4pPr>
              <a:defRPr>
                <a:latin typeface="+mn-lt"/>
                <a:ea typeface="Franklin Gothic Book" charset="0"/>
                <a:cs typeface="Franklin Gothic Book" charset="0"/>
              </a:defRPr>
            </a:lvl4pPr>
            <a:lvl5pPr>
              <a:defRPr>
                <a:latin typeface="+mn-lt"/>
                <a:ea typeface="Franklin Gothic Book" charset="0"/>
                <a:cs typeface="Franklin Gothic Book"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137127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350667"/>
            <a:ext cx="10515600" cy="2852737"/>
          </a:xfrm>
        </p:spPr>
        <p:txBody>
          <a:bodyPr anchor="b"/>
          <a:lstStyle>
            <a:lvl1pPr>
              <a:defRPr sz="6000">
                <a:solidFill>
                  <a:schemeClr val="tx1"/>
                </a:solidFill>
                <a:effectLst/>
                <a:latin typeface="Tw Cen MT" panose="020B0602020104020603" pitchFamily="34" charset="0"/>
                <a:ea typeface="Tw Cen MT" panose="020B0602020104020603" pitchFamily="34" charset="0"/>
                <a:cs typeface="Tw Cen MT" panose="020B0602020104020603"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1850" y="3230392"/>
            <a:ext cx="10515600" cy="1500187"/>
          </a:xfrm>
        </p:spPr>
        <p:txBody>
          <a:bodyPr/>
          <a:lstStyle>
            <a:lvl1pPr marL="0" indent="0">
              <a:buNone/>
              <a:defRPr sz="2400">
                <a:solidFill>
                  <a:schemeClr val="tx1">
                    <a:tint val="75000"/>
                  </a:schemeClr>
                </a:solidFill>
                <a:latin typeface="Tw Cen MT" panose="020B0602020104020603" pitchFamily="34" charset="0"/>
                <a:ea typeface="Tw Cen MT" panose="020B0602020104020603" pitchFamily="34" charset="0"/>
                <a:cs typeface="Tw Cen MT" panose="020B06020201040206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471126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02289"/>
          </a:xfrm>
        </p:spPr>
        <p:txBody>
          <a:bodyPr/>
          <a:lstStyle>
            <a:lvl1pPr>
              <a:defRPr>
                <a:solidFill>
                  <a:schemeClr val="bg1"/>
                </a:solidFill>
                <a:latin typeface="Tw Cen MT" panose="020B0602020104020603" pitchFamily="34" charset="0"/>
                <a:ea typeface="Tw Cen MT" panose="020B0602020104020603" pitchFamily="34" charset="0"/>
                <a:cs typeface="Tw Cen MT" panose="020B0602020104020603"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838200" y="1484334"/>
            <a:ext cx="5181600" cy="4692629"/>
          </a:xfrm>
        </p:spPr>
        <p:txBody>
          <a:bodyPr/>
          <a:lstStyle>
            <a:lvl1pPr>
              <a:defRPr b="0">
                <a:latin typeface="+mn-lt"/>
                <a:ea typeface="Franklin Gothic Book" charset="0"/>
                <a:cs typeface="Franklin Gothic Book" charset="0"/>
              </a:defRPr>
            </a:lvl1pPr>
            <a:lvl2pPr>
              <a:defRPr>
                <a:latin typeface="Franklin Gothic Book" charset="0"/>
                <a:ea typeface="Franklin Gothic Book" charset="0"/>
                <a:cs typeface="Franklin Gothic Book" charset="0"/>
              </a:defRPr>
            </a:lvl2pPr>
            <a:lvl3pPr>
              <a:defRPr>
                <a:latin typeface="Franklin Gothic Book" charset="0"/>
                <a:ea typeface="Franklin Gothic Book" charset="0"/>
                <a:cs typeface="Franklin Gothic Book" charset="0"/>
              </a:defRPr>
            </a:lvl3pPr>
            <a:lvl4pPr>
              <a:defRPr>
                <a:latin typeface="Franklin Gothic Book" charset="0"/>
                <a:ea typeface="Franklin Gothic Book" charset="0"/>
                <a:cs typeface="Franklin Gothic Book" charset="0"/>
              </a:defRPr>
            </a:lvl4pPr>
            <a:lvl5pPr>
              <a:defRPr>
                <a:latin typeface="Franklin Gothic Book" charset="0"/>
                <a:ea typeface="Franklin Gothic Book" charset="0"/>
                <a:cs typeface="Franklin Gothic Book"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484334"/>
            <a:ext cx="5181600" cy="4692629"/>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26584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110228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48701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310922"/>
            <a:ext cx="5157787" cy="38769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48701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310922"/>
            <a:ext cx="5183188" cy="38769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449566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54077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290489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515648"/>
            <a:ext cx="3932237" cy="829850"/>
          </a:xfrm>
        </p:spPr>
        <p:txBody>
          <a:bodyPr anchor="b"/>
          <a:lstStyle>
            <a:lvl1pPr>
              <a:defRPr sz="3200">
                <a:solidFill>
                  <a:schemeClr val="tx1"/>
                </a:solidFill>
                <a:effectLst/>
              </a:defRPr>
            </a:lvl1pPr>
          </a:lstStyle>
          <a:p>
            <a:r>
              <a:rPr lang="en-US"/>
              <a:t>Click to edit Master title style</a:t>
            </a:r>
            <a:endParaRPr lang="en-US" dirty="0"/>
          </a:p>
        </p:txBody>
      </p:sp>
      <p:sp>
        <p:nvSpPr>
          <p:cNvPr id="3" name="Content Placeholder 2"/>
          <p:cNvSpPr>
            <a:spLocks noGrp="1"/>
          </p:cNvSpPr>
          <p:nvPr>
            <p:ph idx="1"/>
          </p:nvPr>
        </p:nvSpPr>
        <p:spPr>
          <a:xfrm>
            <a:off x="5183188" y="1515648"/>
            <a:ext cx="6172200" cy="4633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345498"/>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168026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22119"/>
            <a:ext cx="3932237" cy="767219"/>
          </a:xfrm>
        </p:spPr>
        <p:txBody>
          <a:bodyPr anchor="b"/>
          <a:lstStyle>
            <a:lvl1pPr>
              <a:defRPr sz="3200">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5183188" y="1622119"/>
            <a:ext cx="6172200" cy="45708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389339"/>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8569D1-990E-46C5-8179-D3F497BA8980}" type="datetimeFigureOut">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990D8B-3191-4271-8EA0-740949CA4E16}" type="slidenum">
              <a:rPr lang="en-US" smtClean="0"/>
              <a:t>‹#›</a:t>
            </a:fld>
            <a:endParaRPr lang="en-US" dirty="0"/>
          </a:p>
        </p:txBody>
      </p:sp>
    </p:spTree>
    <p:extLst>
      <p:ext uri="{BB962C8B-B14F-4D97-AF65-F5344CB8AC3E}">
        <p14:creationId xmlns:p14="http://schemas.microsoft.com/office/powerpoint/2010/main" val="271467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
            <a:ext cx="10515600" cy="10897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484334"/>
            <a:ext cx="10515600" cy="46926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ranklin Gothic Book" charset="0"/>
                <a:ea typeface="Franklin Gothic Book" charset="0"/>
                <a:cs typeface="Franklin Gothic Book" charset="0"/>
              </a:defRPr>
            </a:lvl1pPr>
          </a:lstStyle>
          <a:p>
            <a:fld id="{D78569D1-990E-46C5-8179-D3F497BA8980}" type="datetimeFigureOut">
              <a:rPr lang="en-US" smtClean="0"/>
              <a:t>5/23/2019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ranklin Gothic Book" charset="0"/>
                <a:ea typeface="Franklin Gothic Book" charset="0"/>
                <a:cs typeface="Franklin Gothic Book"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ranklin Gothic Book" charset="0"/>
                <a:ea typeface="Franklin Gothic Book" charset="0"/>
                <a:cs typeface="Franklin Gothic Book" charset="0"/>
              </a:defRPr>
            </a:lvl1pPr>
          </a:lstStyle>
          <a:p>
            <a:fld id="{63990D8B-3191-4271-8EA0-740949CA4E16}" type="slidenum">
              <a:rPr lang="en-US" smtClean="0"/>
              <a:t>‹#›</a:t>
            </a:fld>
            <a:endParaRPr lang="en-US" dirty="0"/>
          </a:p>
        </p:txBody>
      </p:sp>
    </p:spTree>
    <p:extLst>
      <p:ext uri="{BB962C8B-B14F-4D97-AF65-F5344CB8AC3E}">
        <p14:creationId xmlns:p14="http://schemas.microsoft.com/office/powerpoint/2010/main" val="773256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cap="small" baseline="0">
          <a:solidFill>
            <a:schemeClr val="bg1"/>
          </a:solidFill>
          <a:effectLst>
            <a:outerShdw blurRad="50800" dist="38100" dir="2700000" algn="tl" rotWithShape="0">
              <a:prstClr val="black">
                <a:alpha val="40000"/>
              </a:prstClr>
            </a:outerShdw>
          </a:effectLst>
          <a:latin typeface="Tw Cen MT" panose="020B0602020104020603" pitchFamily="34" charset="0"/>
          <a:ea typeface="Tw Cen MT" panose="020B0602020104020603" pitchFamily="34" charset="0"/>
          <a:cs typeface="Tw Cen MT" panose="020B0602020104020603"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GRC@dir.Texas.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GRC@DIR.TEXAS.GOV"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84A06-5D29-4AAB-B667-44A8EE235F6E}"/>
              </a:ext>
            </a:extLst>
          </p:cNvPr>
          <p:cNvSpPr>
            <a:spLocks noGrp="1"/>
          </p:cNvSpPr>
          <p:nvPr>
            <p:ph type="ctrTitle"/>
          </p:nvPr>
        </p:nvSpPr>
        <p:spPr>
          <a:xfrm>
            <a:off x="1524000" y="1731522"/>
            <a:ext cx="9144000" cy="1271809"/>
          </a:xfrm>
        </p:spPr>
        <p:txBody>
          <a:bodyPr>
            <a:normAutofit/>
          </a:bodyPr>
          <a:lstStyle/>
          <a:p>
            <a:r>
              <a:rPr lang="en-US" sz="5600" dirty="0"/>
              <a:t>Texas Policy Sharing Group</a:t>
            </a:r>
          </a:p>
        </p:txBody>
      </p:sp>
      <p:sp>
        <p:nvSpPr>
          <p:cNvPr id="3" name="Subtitle 2">
            <a:extLst>
              <a:ext uri="{FF2B5EF4-FFF2-40B4-BE49-F238E27FC236}">
                <a16:creationId xmlns:a16="http://schemas.microsoft.com/office/drawing/2014/main" id="{4780F653-5B1C-4FC2-B3D4-0F7954612521}"/>
              </a:ext>
            </a:extLst>
          </p:cNvPr>
          <p:cNvSpPr>
            <a:spLocks noGrp="1"/>
          </p:cNvSpPr>
          <p:nvPr>
            <p:ph type="subTitle" idx="1"/>
          </p:nvPr>
        </p:nvSpPr>
        <p:spPr>
          <a:xfrm>
            <a:off x="398834" y="3026789"/>
            <a:ext cx="11653736" cy="1655762"/>
          </a:xfrm>
        </p:spPr>
        <p:txBody>
          <a:bodyPr>
            <a:normAutofit/>
          </a:bodyPr>
          <a:lstStyle/>
          <a:p>
            <a:r>
              <a:rPr lang="en-US" sz="2600" dirty="0"/>
              <a:t>Statewide Portal for Enterprise Cybersecurity Threat, Risk, &amp; Incident Management </a:t>
            </a:r>
          </a:p>
          <a:p>
            <a:r>
              <a:rPr lang="en-US" sz="2600" dirty="0"/>
              <a:t>(SPECTRIM)</a:t>
            </a:r>
          </a:p>
        </p:txBody>
      </p:sp>
    </p:spTree>
    <p:extLst>
      <p:ext uri="{BB962C8B-B14F-4D97-AF65-F5344CB8AC3E}">
        <p14:creationId xmlns:p14="http://schemas.microsoft.com/office/powerpoint/2010/main" val="31708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5890E-FFAA-46A1-8C27-A561482B8866}"/>
              </a:ext>
            </a:extLst>
          </p:cNvPr>
          <p:cNvSpPr>
            <a:spLocks noGrp="1"/>
          </p:cNvSpPr>
          <p:nvPr>
            <p:ph type="title"/>
          </p:nvPr>
        </p:nvSpPr>
        <p:spPr/>
        <p:txBody>
          <a:bodyPr/>
          <a:lstStyle/>
          <a:p>
            <a:r>
              <a:rPr lang="en-US" b="1" dirty="0"/>
              <a:t>Request Membership</a:t>
            </a:r>
          </a:p>
        </p:txBody>
      </p:sp>
      <p:sp>
        <p:nvSpPr>
          <p:cNvPr id="3" name="Content Placeholder 2">
            <a:extLst>
              <a:ext uri="{FF2B5EF4-FFF2-40B4-BE49-F238E27FC236}">
                <a16:creationId xmlns:a16="http://schemas.microsoft.com/office/drawing/2014/main" id="{1F09021F-FEA7-48EB-B5EC-CC6852171A5F}"/>
              </a:ext>
            </a:extLst>
          </p:cNvPr>
          <p:cNvSpPr>
            <a:spLocks noGrp="1"/>
          </p:cNvSpPr>
          <p:nvPr>
            <p:ph idx="1"/>
          </p:nvPr>
        </p:nvSpPr>
        <p:spPr/>
        <p:txBody>
          <a:bodyPr/>
          <a:lstStyle/>
          <a:p>
            <a:r>
              <a:rPr lang="en-US" sz="2000" dirty="0"/>
              <a:t>To enable sharing functionality, users need to be added to the policy sharing group.</a:t>
            </a:r>
          </a:p>
          <a:p>
            <a:r>
              <a:rPr lang="en-US" sz="2000" b="1" dirty="0"/>
              <a:t>Method #1: </a:t>
            </a:r>
            <a:r>
              <a:rPr lang="en-US" sz="2000" dirty="0"/>
              <a:t>Submit a Support Request in the SPECTRIM System</a:t>
            </a:r>
          </a:p>
          <a:p>
            <a:pPr lvl="1"/>
            <a:r>
              <a:rPr lang="en-US" sz="1600" dirty="0"/>
              <a:t>Request Type: Account Changes</a:t>
            </a:r>
          </a:p>
          <a:p>
            <a:pPr marL="457200" lvl="1" indent="0">
              <a:buNone/>
            </a:pPr>
            <a:endParaRPr lang="en-US" sz="1600" dirty="0"/>
          </a:p>
          <a:p>
            <a:pPr marL="457200" lvl="1" indent="0">
              <a:buNone/>
            </a:pPr>
            <a:endParaRPr lang="en-US" sz="1600" dirty="0"/>
          </a:p>
          <a:p>
            <a:pPr marL="457200" lvl="1" indent="0">
              <a:buNone/>
            </a:pPr>
            <a:endParaRPr lang="en-US" sz="1600" dirty="0"/>
          </a:p>
          <a:p>
            <a:pPr marL="457200" lvl="1" indent="0">
              <a:buNone/>
            </a:pPr>
            <a:endParaRPr lang="en-US" sz="1600" dirty="0"/>
          </a:p>
          <a:p>
            <a:pPr marL="457200" lvl="1" indent="0">
              <a:buNone/>
            </a:pPr>
            <a:endParaRPr lang="en-US" sz="1600" dirty="0"/>
          </a:p>
          <a:p>
            <a:pPr lvl="1"/>
            <a:r>
              <a:rPr lang="en-US" sz="1600" dirty="0">
                <a:solidFill>
                  <a:prstClr val="black"/>
                </a:solidFill>
              </a:rPr>
              <a:t>SPECTRIM Admins will verify with DIR and add the Texas Policy Sharing Group privileges</a:t>
            </a:r>
          </a:p>
          <a:p>
            <a:pPr lvl="0"/>
            <a:r>
              <a:rPr lang="en-US" sz="2000" b="1" dirty="0">
                <a:solidFill>
                  <a:prstClr val="black"/>
                </a:solidFill>
              </a:rPr>
              <a:t>Method #2:</a:t>
            </a:r>
            <a:r>
              <a:rPr lang="en-US" sz="2000" dirty="0">
                <a:solidFill>
                  <a:prstClr val="black"/>
                </a:solidFill>
              </a:rPr>
              <a:t> Email </a:t>
            </a:r>
            <a:r>
              <a:rPr lang="en-US" sz="2000" dirty="0">
                <a:solidFill>
                  <a:prstClr val="black"/>
                </a:solidFill>
                <a:hlinkClick r:id="rId3"/>
              </a:rPr>
              <a:t>GRC@dir.Texas.gov</a:t>
            </a:r>
            <a:r>
              <a:rPr lang="en-US" sz="2000" dirty="0">
                <a:solidFill>
                  <a:prstClr val="black"/>
                </a:solidFill>
              </a:rPr>
              <a:t> with request to be added to the policy sharing group. </a:t>
            </a:r>
          </a:p>
          <a:p>
            <a:pPr lvl="0"/>
            <a:endParaRPr lang="en-US" sz="2000" dirty="0">
              <a:solidFill>
                <a:prstClr val="black"/>
              </a:solidFill>
            </a:endParaRPr>
          </a:p>
          <a:p>
            <a:pPr lvl="0"/>
            <a:r>
              <a:rPr lang="en-US" sz="2000" b="1" dirty="0">
                <a:solidFill>
                  <a:prstClr val="black"/>
                </a:solidFill>
              </a:rPr>
              <a:t>NOTE: </a:t>
            </a:r>
            <a:r>
              <a:rPr lang="en-US" sz="2000" dirty="0">
                <a:solidFill>
                  <a:prstClr val="black"/>
                </a:solidFill>
              </a:rPr>
              <a:t>All group members have the ability to share policies and view shared policies.  It is up to the agency ISO/IRM to determine their organization’s user privileges. </a:t>
            </a:r>
          </a:p>
          <a:p>
            <a:endParaRPr lang="en-US" dirty="0"/>
          </a:p>
        </p:txBody>
      </p:sp>
      <p:pic>
        <p:nvPicPr>
          <p:cNvPr id="4" name="Picture 3">
            <a:extLst>
              <a:ext uri="{FF2B5EF4-FFF2-40B4-BE49-F238E27FC236}">
                <a16:creationId xmlns:a16="http://schemas.microsoft.com/office/drawing/2014/main" id="{96318FD1-773C-4BB9-9463-5A322BC5C405}"/>
              </a:ext>
            </a:extLst>
          </p:cNvPr>
          <p:cNvPicPr>
            <a:picLocks noChangeAspect="1"/>
          </p:cNvPicPr>
          <p:nvPr/>
        </p:nvPicPr>
        <p:blipFill>
          <a:blip r:embed="rId4"/>
          <a:stretch>
            <a:fillRect/>
          </a:stretch>
        </p:blipFill>
        <p:spPr>
          <a:xfrm>
            <a:off x="4660758" y="2488367"/>
            <a:ext cx="5422998" cy="1224907"/>
          </a:xfrm>
          <a:prstGeom prst="rect">
            <a:avLst/>
          </a:prstGeom>
        </p:spPr>
      </p:pic>
    </p:spTree>
    <p:extLst>
      <p:ext uri="{BB962C8B-B14F-4D97-AF65-F5344CB8AC3E}">
        <p14:creationId xmlns:p14="http://schemas.microsoft.com/office/powerpoint/2010/main" val="2827237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09F1-8E27-4BB1-9FA7-A150425AFF5A}"/>
              </a:ext>
            </a:extLst>
          </p:cNvPr>
          <p:cNvSpPr>
            <a:spLocks noGrp="1"/>
          </p:cNvSpPr>
          <p:nvPr>
            <p:ph type="title"/>
          </p:nvPr>
        </p:nvSpPr>
        <p:spPr/>
        <p:txBody>
          <a:bodyPr/>
          <a:lstStyle/>
          <a:p>
            <a:r>
              <a:rPr lang="en-US" b="1" dirty="0"/>
              <a:t>Adding a Shared Policy</a:t>
            </a:r>
          </a:p>
        </p:txBody>
      </p:sp>
      <p:pic>
        <p:nvPicPr>
          <p:cNvPr id="4" name="Content Placeholder 13">
            <a:extLst>
              <a:ext uri="{FF2B5EF4-FFF2-40B4-BE49-F238E27FC236}">
                <a16:creationId xmlns:a16="http://schemas.microsoft.com/office/drawing/2014/main" id="{4E9A9622-8648-4B44-9948-2E7CA6EE108F}"/>
              </a:ext>
            </a:extLst>
          </p:cNvPr>
          <p:cNvPicPr>
            <a:picLocks noGrp="1" noChangeAspect="1"/>
          </p:cNvPicPr>
          <p:nvPr>
            <p:ph idx="1"/>
          </p:nvPr>
        </p:nvPicPr>
        <p:blipFill>
          <a:blip r:embed="rId3"/>
          <a:stretch>
            <a:fillRect/>
          </a:stretch>
        </p:blipFill>
        <p:spPr>
          <a:xfrm>
            <a:off x="225829" y="1573968"/>
            <a:ext cx="11818681" cy="4616970"/>
          </a:xfrm>
          <a:prstGeom prst="rect">
            <a:avLst/>
          </a:prstGeom>
        </p:spPr>
      </p:pic>
    </p:spTree>
    <p:extLst>
      <p:ext uri="{BB962C8B-B14F-4D97-AF65-F5344CB8AC3E}">
        <p14:creationId xmlns:p14="http://schemas.microsoft.com/office/powerpoint/2010/main" val="3135996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078A1-39B1-41DF-9774-C4ECF45DD3A8}"/>
              </a:ext>
            </a:extLst>
          </p:cNvPr>
          <p:cNvSpPr>
            <a:spLocks noGrp="1"/>
          </p:cNvSpPr>
          <p:nvPr>
            <p:ph type="title"/>
          </p:nvPr>
        </p:nvSpPr>
        <p:spPr/>
        <p:txBody>
          <a:bodyPr/>
          <a:lstStyle/>
          <a:p>
            <a:r>
              <a:rPr lang="en-US" b="1" dirty="0"/>
              <a:t>Viewing Shared Policies</a:t>
            </a:r>
          </a:p>
        </p:txBody>
      </p:sp>
      <p:pic>
        <p:nvPicPr>
          <p:cNvPr id="4" name="Content Placeholder 3">
            <a:extLst>
              <a:ext uri="{FF2B5EF4-FFF2-40B4-BE49-F238E27FC236}">
                <a16:creationId xmlns:a16="http://schemas.microsoft.com/office/drawing/2014/main" id="{FC5C9911-904E-4F9E-A0E6-B2D2AC4DED21}"/>
              </a:ext>
            </a:extLst>
          </p:cNvPr>
          <p:cNvPicPr>
            <a:picLocks noGrp="1" noChangeAspect="1"/>
          </p:cNvPicPr>
          <p:nvPr>
            <p:ph idx="1"/>
          </p:nvPr>
        </p:nvPicPr>
        <p:blipFill rotWithShape="1">
          <a:blip r:embed="rId3"/>
          <a:srcRect r="64831"/>
          <a:stretch/>
        </p:blipFill>
        <p:spPr>
          <a:xfrm>
            <a:off x="3558871" y="1087395"/>
            <a:ext cx="4626785" cy="2553056"/>
          </a:xfrm>
          <a:prstGeom prst="rect">
            <a:avLst/>
          </a:prstGeom>
        </p:spPr>
      </p:pic>
      <p:pic>
        <p:nvPicPr>
          <p:cNvPr id="5" name="Content Placeholder 5">
            <a:extLst>
              <a:ext uri="{FF2B5EF4-FFF2-40B4-BE49-F238E27FC236}">
                <a16:creationId xmlns:a16="http://schemas.microsoft.com/office/drawing/2014/main" id="{ACE18BA5-5BB3-491A-AEFE-EFCCB0C8DE34}"/>
              </a:ext>
            </a:extLst>
          </p:cNvPr>
          <p:cNvPicPr>
            <a:picLocks noChangeAspect="1"/>
          </p:cNvPicPr>
          <p:nvPr/>
        </p:nvPicPr>
        <p:blipFill>
          <a:blip r:embed="rId4"/>
          <a:stretch>
            <a:fillRect/>
          </a:stretch>
        </p:blipFill>
        <p:spPr>
          <a:xfrm>
            <a:off x="67817" y="3606793"/>
            <a:ext cx="12056365" cy="2915927"/>
          </a:xfrm>
          <a:prstGeom prst="rect">
            <a:avLst/>
          </a:prstGeom>
        </p:spPr>
      </p:pic>
    </p:spTree>
    <p:extLst>
      <p:ext uri="{BB962C8B-B14F-4D97-AF65-F5344CB8AC3E}">
        <p14:creationId xmlns:p14="http://schemas.microsoft.com/office/powerpoint/2010/main" val="2733783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F108-1C99-4492-9779-B1E367A00B1A}"/>
              </a:ext>
            </a:extLst>
          </p:cNvPr>
          <p:cNvSpPr>
            <a:spLocks noGrp="1"/>
          </p:cNvSpPr>
          <p:nvPr>
            <p:ph type="title"/>
          </p:nvPr>
        </p:nvSpPr>
        <p:spPr/>
        <p:txBody>
          <a:bodyPr/>
          <a:lstStyle/>
          <a:p>
            <a:r>
              <a:rPr lang="en-US" b="1" dirty="0"/>
              <a:t>Policies as Attachments</a:t>
            </a:r>
          </a:p>
        </p:txBody>
      </p:sp>
      <p:pic>
        <p:nvPicPr>
          <p:cNvPr id="4" name="Content Placeholder 3">
            <a:extLst>
              <a:ext uri="{FF2B5EF4-FFF2-40B4-BE49-F238E27FC236}">
                <a16:creationId xmlns:a16="http://schemas.microsoft.com/office/drawing/2014/main" id="{DB6C4F87-2A86-489B-8AB0-EBA586B30D3A}"/>
              </a:ext>
            </a:extLst>
          </p:cNvPr>
          <p:cNvPicPr>
            <a:picLocks noGrp="1" noChangeAspect="1"/>
          </p:cNvPicPr>
          <p:nvPr>
            <p:ph idx="1"/>
          </p:nvPr>
        </p:nvPicPr>
        <p:blipFill>
          <a:blip r:embed="rId3"/>
          <a:stretch>
            <a:fillRect/>
          </a:stretch>
        </p:blipFill>
        <p:spPr>
          <a:xfrm>
            <a:off x="221673" y="1978702"/>
            <a:ext cx="11564080" cy="3717560"/>
          </a:xfrm>
          <a:prstGeom prst="rect">
            <a:avLst/>
          </a:prstGeom>
        </p:spPr>
      </p:pic>
    </p:spTree>
    <p:extLst>
      <p:ext uri="{BB962C8B-B14F-4D97-AF65-F5344CB8AC3E}">
        <p14:creationId xmlns:p14="http://schemas.microsoft.com/office/powerpoint/2010/main" val="117706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C3CF-6615-47B0-9C4C-459006C81D5E}"/>
              </a:ext>
            </a:extLst>
          </p:cNvPr>
          <p:cNvSpPr>
            <a:spLocks noGrp="1"/>
          </p:cNvSpPr>
          <p:nvPr>
            <p:ph type="title"/>
          </p:nvPr>
        </p:nvSpPr>
        <p:spPr/>
        <p:txBody>
          <a:bodyPr/>
          <a:lstStyle/>
          <a:p>
            <a:pPr algn="ctr"/>
            <a:r>
              <a:rPr lang="en-US" dirty="0"/>
              <a:t>Contact</a:t>
            </a:r>
          </a:p>
        </p:txBody>
      </p:sp>
      <p:sp>
        <p:nvSpPr>
          <p:cNvPr id="3" name="Text Placeholder 2">
            <a:extLst>
              <a:ext uri="{FF2B5EF4-FFF2-40B4-BE49-F238E27FC236}">
                <a16:creationId xmlns:a16="http://schemas.microsoft.com/office/drawing/2014/main" id="{84800F42-ECF6-4C69-B2B5-3223C7668145}"/>
              </a:ext>
            </a:extLst>
          </p:cNvPr>
          <p:cNvSpPr>
            <a:spLocks noGrp="1"/>
          </p:cNvSpPr>
          <p:nvPr>
            <p:ph type="body" idx="1"/>
          </p:nvPr>
        </p:nvSpPr>
        <p:spPr/>
        <p:txBody>
          <a:bodyPr>
            <a:normAutofit/>
          </a:bodyPr>
          <a:lstStyle/>
          <a:p>
            <a:pPr algn="ctr"/>
            <a:r>
              <a:rPr lang="en-US" sz="5600" b="1" dirty="0">
                <a:hlinkClick r:id="rId2"/>
              </a:rPr>
              <a:t>GRC@DIR.TEXAS.GOV</a:t>
            </a:r>
            <a:r>
              <a:rPr lang="en-US" sz="5600" b="1" dirty="0"/>
              <a:t> </a:t>
            </a:r>
          </a:p>
        </p:txBody>
      </p:sp>
      <p:pic>
        <p:nvPicPr>
          <p:cNvPr id="11" name="Picture 10" descr="A close up of a flag&#10;&#10;Description automatically generated">
            <a:extLst>
              <a:ext uri="{FF2B5EF4-FFF2-40B4-BE49-F238E27FC236}">
                <a16:creationId xmlns:a16="http://schemas.microsoft.com/office/drawing/2014/main" id="{960C5BE2-51D8-463B-9760-CC5F79C5C0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6463" y="323679"/>
            <a:ext cx="1819073" cy="1967052"/>
          </a:xfrm>
          <a:prstGeom prst="rect">
            <a:avLst/>
          </a:prstGeom>
        </p:spPr>
      </p:pic>
    </p:spTree>
    <p:extLst>
      <p:ext uri="{BB962C8B-B14F-4D97-AF65-F5344CB8AC3E}">
        <p14:creationId xmlns:p14="http://schemas.microsoft.com/office/powerpoint/2010/main" val="860822775"/>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Gill Sans Nova"/>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5B92EA6E-98B1-46EE-8446-4F2D8FEF08FF}" vid="{F87D836A-9B30-492B-BC1B-E70DC27024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37E061906B8D41B78466604C53C4AE" ma:contentTypeVersion="28" ma:contentTypeDescription="Create a new document." ma:contentTypeScope="" ma:versionID="b1fac3747e4839e2d4ffb6e4054a9b09">
  <xsd:schema xmlns:xsd="http://www.w3.org/2001/XMLSchema" xmlns:xs="http://www.w3.org/2001/XMLSchema" xmlns:p="http://schemas.microsoft.com/office/2006/metadata/properties" xmlns:ns2="1624d5a5-934e-431c-bdeb-2205adc15921" targetNamespace="http://schemas.microsoft.com/office/2006/metadata/properties" ma:root="true" ma:fieldsID="54ec43d53a1f88dddf6650d30005016a" ns2:_="">
    <xsd:import namespace="1624d5a5-934e-431c-bdeb-2205adc15921"/>
    <xsd:element name="properties">
      <xsd:complexType>
        <xsd:sequence>
          <xsd:element name="documentManagement">
            <xsd:complexType>
              <xsd:all>
                <xsd:element ref="ns2:DocumentCategory"/>
                <xsd:element ref="ns2:DocumentSummary"/>
                <xsd:element ref="ns2:DocumentPublishDate"/>
                <xsd:element ref="ns2:DIRDepartment" minOccurs="0"/>
                <xsd:element ref="ns2:RedirectURL" minOccurs="0"/>
                <xsd:element ref="ns2:SearchSummary" minOccurs="0"/>
                <xsd:element ref="ns2:DocumentSize" minOccurs="0"/>
                <xsd:element ref="ns2:DocumentExtension" minOccurs="0"/>
                <xsd:element ref="ns2:SearchKeywords" minOccurs="0"/>
                <xsd:element ref="ns2:TSLACSubject" minOccurs="0"/>
                <xsd:element ref="ns2:TSLACType"/>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24d5a5-934e-431c-bdeb-2205adc15921" elementFormDefault="qualified">
    <xsd:import namespace="http://schemas.microsoft.com/office/2006/documentManagement/types"/>
    <xsd:import namespace="http://schemas.microsoft.com/office/infopath/2007/PartnerControls"/>
    <xsd:element name="DocumentCategory" ma:index="1" ma:displayName="Document Category" ma:format="Dropdown" ma:internalName="DocumentCategory">
      <xsd:simpleType>
        <xsd:restriction base="dms:Choice">
          <xsd:enumeration value="Audit"/>
          <xsd:enumeration value="Board"/>
          <xsd:enumeration value="Event Materials"/>
          <xsd:enumeration value="Forms"/>
          <xsd:enumeration value="Guidelines"/>
          <xsd:enumeration value="Other"/>
          <xsd:enumeration value="Policies"/>
          <xsd:enumeration value="Reports"/>
          <xsd:enumeration value="Templates"/>
        </xsd:restriction>
      </xsd:simpleType>
    </xsd:element>
    <xsd:element name="DocumentSummary" ma:index="2" ma:displayName="Document Summary" ma:internalName="DocumentSummary">
      <xsd:simpleType>
        <xsd:restriction base="dms:Note">
          <xsd:maxLength value="255"/>
        </xsd:restriction>
      </xsd:simpleType>
    </xsd:element>
    <xsd:element name="DocumentPublishDate" ma:index="3" ma:displayName="Document Publish Date" ma:default="[today]" ma:format="DateOnly" ma:internalName="DocumentPublishDate">
      <xsd:simpleType>
        <xsd:restriction base="dms:DateTime"/>
      </xsd:simpleType>
    </xsd:element>
    <xsd:element name="DIRDepartment" ma:index="4" nillable="true" ma:displayName="DIR Department" ma:default="General" ma:format="Dropdown" ma:internalName="DIRDepartment">
      <xsd:simpleType>
        <xsd:restriction base="dms:Choice">
          <xsd:enumeration value="Contracts"/>
          <xsd:enumeration value="Data Center"/>
          <xsd:enumeration value="General"/>
          <xsd:enumeration value="Information Security"/>
          <xsd:enumeration value="Policy &amp; Planning"/>
          <xsd:enumeration value="Telecom"/>
          <xsd:enumeration value="Texas.Gov"/>
        </xsd:restriction>
      </xsd:simpleType>
    </xsd:element>
    <xsd:element name="RedirectURL" ma:index="5" nillable="true" ma:displayName="Redirect URL" ma:hidden="true" ma:internalName="RedirectURL" ma:readOnly="false">
      <xsd:simpleType>
        <xsd:restriction base="dms:Text">
          <xsd:maxLength value="255"/>
        </xsd:restriction>
      </xsd:simpleType>
    </xsd:element>
    <xsd:element name="SearchSummary" ma:index="6" nillable="true" ma:displayName="Search Summary" ma:hidden="true" ma:internalName="SearchSummary" ma:readOnly="false">
      <xsd:simpleType>
        <xsd:restriction base="dms:Note"/>
      </xsd:simpleType>
    </xsd:element>
    <xsd:element name="DocumentSize" ma:index="15" nillable="true" ma:displayName="Document Size" ma:hidden="true" ma:internalName="DocumentSize" ma:readOnly="false">
      <xsd:simpleType>
        <xsd:restriction base="dms:Text">
          <xsd:maxLength value="255"/>
        </xsd:restriction>
      </xsd:simpleType>
    </xsd:element>
    <xsd:element name="DocumentExtension" ma:index="16" nillable="true" ma:displayName="Document Extension" ma:hidden="true" ma:internalName="DocumentExtension" ma:readOnly="false">
      <xsd:simpleType>
        <xsd:restriction base="dms:Text">
          <xsd:maxLength value="255"/>
        </xsd:restriction>
      </xsd:simpleType>
    </xsd:element>
    <xsd:element name="SearchKeywords" ma:index="17" nillable="true" ma:displayName="Search Keywords" ma:internalName="SearchKeywords">
      <xsd:simpleType>
        <xsd:restriction base="dms:Text">
          <xsd:maxLength value="255"/>
        </xsd:restriction>
      </xsd:simpleType>
    </xsd:element>
    <xsd:element name="TSLACSubject" ma:index="18" nillable="true" ma:displayName="TSLAC Subject" ma:internalName="TSLACSubject" ma:requiredMultiChoice="true">
      <xsd:complexType>
        <xsd:complexContent>
          <xsd:extension base="dms:MultiChoice">
            <xsd:sequence>
              <xsd:element name="Value" maxOccurs="unbounded" minOccurs="0" nillable="true">
                <xsd:simpleType>
                  <xsd:restriction base="dms:Choice">
                    <xsd:enumeration value="Auditing Budget"/>
                    <xsd:enumeration value="Executive Departments"/>
                    <xsd:enumeration value="Government Information"/>
                    <xsd:enumeration value="Government Purchasing"/>
                    <xsd:enumeration value="State Governments"/>
                  </xsd:restriction>
                </xsd:simpleType>
              </xsd:element>
            </xsd:sequence>
          </xsd:extension>
        </xsd:complexContent>
      </xsd:complexType>
    </xsd:element>
    <xsd:element name="TSLACType" ma:index="19" ma:displayName="TSLAC Type" ma:format="Dropdown" ma:internalName="TSLACType">
      <xsd:simpleType>
        <xsd:restriction base="dms:Choice">
          <xsd:enumeration value="Agency Rules, Policies and Procedures"/>
          <xsd:enumeration value="Agency Search engines"/>
          <xsd:enumeration value="Agency staff contacts"/>
          <xsd:enumeration value="Databases"/>
          <xsd:enumeration value="Employment information"/>
          <xsd:enumeration value="Executive Orders"/>
          <xsd:enumeration value="External Fiscal Reports"/>
          <xsd:enumeration value="Forms and Form instructions"/>
          <xsd:enumeration value="Grants or Funding Opportunities"/>
          <xsd:enumeration value="Homepages"/>
          <xsd:enumeration value="Legal Opinions and Advice"/>
          <xsd:enumeration value="Legislation, Proposed Legislation, and Statutes"/>
          <xsd:enumeration value="Legislative Appropriations Requests"/>
          <xsd:enumeration value="Licenses and Licensing Information"/>
          <xsd:enumeration value="Mail and Telecommunication Listings"/>
          <xsd:enumeration value="Manuals and Instructions"/>
          <xsd:enumeration value="Maps"/>
          <xsd:enumeration value="Meeting Agendas"/>
          <xsd:enumeration value="Meeting Minutes"/>
          <xsd:enumeration value="Miscellaneous reports"/>
          <xsd:enumeration value="News or Press Releases"/>
          <xsd:enumeration value="Non-fiscal reports and studies"/>
          <xsd:enumeration value="Organization Charts"/>
          <xsd:enumeration value="Other publications"/>
          <xsd:enumeration value="Periodicals - Newsletters and Magazines"/>
          <xsd:enumeration value="Personnel Policies and Procedures"/>
          <xsd:enumeration value="Plans and Planning Information"/>
          <xsd:enumeration value="Programs and Services"/>
          <xsd:enumeration value="Reference materials"/>
          <xsd:enumeration value="Reports - Biennial or Annual"/>
          <xsd:enumeration value="Reports - Required Legislative"/>
          <xsd:enumeration value="Reports on Performance Measures"/>
          <xsd:enumeration value="Speeches and Papers"/>
          <xsd:enumeration value="Statistics"/>
          <xsd:enumeration value="Strategic Plans"/>
          <xsd:enumeration value="Training Materials"/>
          <xsd:enumeration value="Web documents - Undefined"/>
        </xsd:restriction>
      </xsd:simpleType>
    </xsd:element>
    <xsd:element name="TaxKeywordTaxHTField" ma:index="22"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23" nillable="true" ma:displayName="Taxonomy Catch All Column" ma:hidden="true" ma:list="{17e8d30a-da91-4395-8dbc-c1e53e82d6c7}" ma:internalName="TaxCatchAll" ma:showField="CatchAllData" ma:web="1624d5a5-934e-431c-bdeb-2205adc159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Summary xmlns="1624d5a5-934e-431c-bdeb-2205adc15921">This document provides a high-level overview of the SPECTRIM Texas Policy Sharing Group for state agencies and institutions of higher education with portal access.</DocumentSummary>
    <TaxCatchAll xmlns="1624d5a5-934e-431c-bdeb-2205adc15921"/>
    <DocumentPublishDate xmlns="1624d5a5-934e-431c-bdeb-2205adc15921">2019-05-23T05:00:00+00:00</DocumentPublishDate>
    <DIRDepartment xmlns="1624d5a5-934e-431c-bdeb-2205adc15921">Information Security</DIRDepartment>
    <SearchSummary xmlns="1624d5a5-934e-431c-bdeb-2205adc15921">This document provides a high-level overview of the SPECTRIM Texas Policy Sharing Group for state agencies and institutions of higher education with portal access.</SearchSummary>
    <DocumentExtension xmlns="1624d5a5-934e-431c-bdeb-2205adc15921">pptx</DocumentExtension>
    <DocumentCategory xmlns="1624d5a5-934e-431c-bdeb-2205adc15921">Guidelines</DocumentCategory>
    <RedirectURL xmlns="1624d5a5-934e-431c-bdeb-2205adc15921">/portal/internal/resources/DocumentLibrary/Texas Policy Sharing Group Overview.pptx</RedirectURL>
    <TSLACSubject xmlns="1624d5a5-934e-431c-bdeb-2205adc15921">
      <Value>Executive Departments</Value>
      <Value>Government Information</Value>
      <Value>State Governments</Value>
    </TSLACSubject>
    <DocumentSize xmlns="1624d5a5-934e-431c-bdeb-2205adc15921">922.297379346</DocumentSize>
    <TSLACType xmlns="1624d5a5-934e-431c-bdeb-2205adc15921">Reference materials</TSLACType>
    <SearchKeywords xmlns="1624d5a5-934e-431c-bdeb-2205adc15921" xsi:nil="true"/>
    <TaxKeywordTaxHTField xmlns="1624d5a5-934e-431c-bdeb-2205adc15921">
      <Terms xmlns="http://schemas.microsoft.com/office/infopath/2007/PartnerControls"/>
    </TaxKeywordTaxHTField>
  </documentManagement>
</p:properties>
</file>

<file path=customXml/itemProps1.xml><?xml version="1.0" encoding="utf-8"?>
<ds:datastoreItem xmlns:ds="http://schemas.openxmlformats.org/officeDocument/2006/customXml" ds:itemID="{E934F7B9-3508-44BE-B0D3-9660D1D491C2}"/>
</file>

<file path=customXml/itemProps2.xml><?xml version="1.0" encoding="utf-8"?>
<ds:datastoreItem xmlns:ds="http://schemas.openxmlformats.org/officeDocument/2006/customXml" ds:itemID="{E1581511-9C3A-45DD-A216-CA651E3973F6}">
  <ds:schemaRefs>
    <ds:schemaRef ds:uri="http://schemas.microsoft.com/sharepoint/v3/contenttype/forms"/>
  </ds:schemaRefs>
</ds:datastoreItem>
</file>

<file path=customXml/itemProps3.xml><?xml version="1.0" encoding="utf-8"?>
<ds:datastoreItem xmlns:ds="http://schemas.openxmlformats.org/officeDocument/2006/customXml" ds:itemID="{9EACFFCB-91BD-4D28-B697-27C6883E28A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7e57449-d98c-4a39-a1a7-699e5606cf5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Theme1</Template>
  <TotalTime>25</TotalTime>
  <Words>456</Words>
  <Application>Microsoft Office PowerPoint</Application>
  <PresentationFormat>Widescreen</PresentationFormat>
  <Paragraphs>31</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Franklin Gothic Book</vt:lpstr>
      <vt:lpstr>Gill Sans MT</vt:lpstr>
      <vt:lpstr>Tw Cen MT</vt:lpstr>
      <vt:lpstr>Theme1</vt:lpstr>
      <vt:lpstr>Texas Policy Sharing Group</vt:lpstr>
      <vt:lpstr>Request Membership</vt:lpstr>
      <vt:lpstr>Adding a Shared Policy</vt:lpstr>
      <vt:lpstr>Viewing Shared Policies</vt:lpstr>
      <vt:lpstr>Policies as Attachments</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Policy Sharing Group Overview</dc:title>
  <dc:creator>Matthew Kelly</dc:creator>
  <cp:keywords/>
  <cp:lastModifiedBy>Matthew Kelly</cp:lastModifiedBy>
  <cp:revision>2</cp:revision>
  <dcterms:created xsi:type="dcterms:W3CDTF">2019-05-23T15:47:10Z</dcterms:created>
  <dcterms:modified xsi:type="dcterms:W3CDTF">2019-05-23T16:12:55Z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0x010100BC37E061906B8D41B78466604C53C4AE</vt:lpwstr>
  </property>
  <property fmtid="{D5CDD505-2E9C-101B-9397-08002B2CF9AE}" pid="3" name="TaxKeyword">
    <vt:lpwstr/>
  </property>
  <property fmtid="{D5CDD505-2E9C-101B-9397-08002B2CF9AE}" pid="4" name="WorkflowChangePath">
    <vt:lpwstr>4e7f0d7b-af58-4d14-a711-25a4e8942f2a,4;4e7f0d7b-af58-4d14-a711-25a4e8942f2a,4;4e7f0d7b-af58-4d14-a711-25a4e8942f2a,4;4e7f0d7b-af58-4d14-a711-25a4e8942f2a,4;4e7f0d7b-af58-4d14-a711-25a4e8942f2a,4;4e7f0d7b-af58-4d14-a711-25a4e8942f2a,4;4e7f0d7b-af58-4d14-a711-25a4e8942f2a,4;</vt:lpwstr>
  </property>
</Properties>
</file>