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Lst>
  <p:notesMasterIdLst>
    <p:notesMasterId r:id="rId17"/>
  </p:notesMasterIdLst>
  <p:handoutMasterIdLst>
    <p:handoutMasterId r:id="rId18"/>
  </p:handoutMasterIdLst>
  <p:sldIdLst>
    <p:sldId id="1954" r:id="rId5"/>
    <p:sldId id="2005" r:id="rId6"/>
    <p:sldId id="2013" r:id="rId7"/>
    <p:sldId id="2008" r:id="rId8"/>
    <p:sldId id="2009" r:id="rId9"/>
    <p:sldId id="2002" r:id="rId10"/>
    <p:sldId id="2011" r:id="rId11"/>
    <p:sldId id="2010" r:id="rId12"/>
    <p:sldId id="2012" r:id="rId13"/>
    <p:sldId id="2006" r:id="rId14"/>
    <p:sldId id="2007" r:id="rId15"/>
    <p:sldId id="2014"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00A24-8A1D-4E14-AABE-207EE454A77F}" name="Aiko Neill" initials="AN" userId="S::aiko.neill@dir.texas.gov::1b14314a-270f-4913-b0f7-a996dbcc52ef" providerId="AD"/>
  <p188:author id="{BA8B4526-EAE6-2BA8-937D-96580ACAE2B4}" name="Theresa Williamson" initials="TW" userId="S::theresa.williamson@dir.texas.gov::b084c532-bf10-436b-a618-98094e7b103b" providerId="AD"/>
  <p188:author id="{CC7C2830-DD20-2994-D522-2ABA65EFC119}" name="Sharon Blue" initials="SB" userId="S::sharon.blue@dir.texas.gov::906c9653-f468-440a-b266-176b444c54ab" providerId="AD"/>
  <p188:author id="{A04A7967-2DDC-64FB-4274-0077741A42EB}" name="Tony Tran" initials="TT" userId="S::tony.tran@dir.texas.gov::40dbf67c-956a-430f-bdb1-3c8122e11acb" providerId="AD"/>
  <p188:author id="{0BEBCAD2-7945-2C27-E554-6AD35942D930}" name="Tom Hay" initials="TH" userId="S::tom.hay@dir.texas.gov::97362afd-42fb-48cb-a792-0dd5db733e6f" providerId="AD"/>
  <p188:author id="{6E3862D7-0A77-BF9C-BE0A-03748C7505E1}" name="Pete Casals" initials="PC" userId="S::pete.casals@dir.texas.gov::193062a7-c030-42e6-889c-14b903f96815" providerId="AD"/>
  <p188:author id="{581085E8-1826-BBBD-9067-07B7FFDBEB20}" name="Beth Perry" initials="BP" userId="S::beth.perry@dir.texas.gov::96c849dc-9108-4103-bb8a-d69f8bf87b25" providerId="AD"/>
  <p188:author id="{B9DD4FEA-D026-7CCF-7E78-4025E6407193}" name="Mary Vickery" initials="MV" userId="S::mary.vickery@dir.texas.gov::4ba3fdf7-764a-4505-8604-c9ff8da02d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leen Berkley" initials="CB" lastIdx="4" clrIdx="0">
    <p:extLst>
      <p:ext uri="{19B8F6BF-5375-455C-9EA6-DF929625EA0E}">
        <p15:presenceInfo xmlns:p15="http://schemas.microsoft.com/office/powerpoint/2012/main" userId="S::colleen.berkley@dir.texas.gov::46da95d6-9361-4053-a965-2b167c8bed9d" providerId="AD"/>
      </p:ext>
    </p:extLst>
  </p:cmAuthor>
  <p:cmAuthor id="2" name="Bonnie Glendinning" initials="BG" lastIdx="4" clrIdx="1">
    <p:extLst>
      <p:ext uri="{19B8F6BF-5375-455C-9EA6-DF929625EA0E}">
        <p15:presenceInfo xmlns:p15="http://schemas.microsoft.com/office/powerpoint/2012/main" userId="S::bonnie.glendinning@dir.texas.gov::84c5325e-a7ad-49fc-9ba5-37ebc54fce14" providerId="AD"/>
      </p:ext>
    </p:extLst>
  </p:cmAuthor>
  <p:cmAuthor id="3" name="Tracy Romero" initials="TR" lastIdx="2" clrIdx="2">
    <p:extLst>
      <p:ext uri="{19B8F6BF-5375-455C-9EA6-DF929625EA0E}">
        <p15:presenceInfo xmlns:p15="http://schemas.microsoft.com/office/powerpoint/2012/main" userId="S::tracy.romero@dir.texas.gov::38ed3bc5-ccc7-423b-880a-f84ed440425b" providerId="AD"/>
      </p:ext>
    </p:extLst>
  </p:cmAuthor>
  <p:cmAuthor id="4" name="Tom Hay" initials="TH" lastIdx="1" clrIdx="3">
    <p:extLst>
      <p:ext uri="{19B8F6BF-5375-455C-9EA6-DF929625EA0E}">
        <p15:presenceInfo xmlns:p15="http://schemas.microsoft.com/office/powerpoint/2012/main" userId="S::tom.hay@dir.texas.gov::97362afd-42fb-48cb-a792-0dd5db733e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B"/>
    <a:srgbClr val="00257D"/>
    <a:srgbClr val="00CBCF"/>
    <a:srgbClr val="12A6D9"/>
    <a:srgbClr val="223A73"/>
    <a:srgbClr val="E97B00"/>
    <a:srgbClr val="0D7EC3"/>
    <a:srgbClr val="00395B"/>
    <a:srgbClr val="031839"/>
    <a:srgbClr val="4A6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709" autoAdjust="0"/>
  </p:normalViewPr>
  <p:slideViewPr>
    <p:cSldViewPr snapToGrid="0">
      <p:cViewPr varScale="1">
        <p:scale>
          <a:sx n="103" d="100"/>
          <a:sy n="103" d="100"/>
        </p:scale>
        <p:origin x="1533" y="5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20CB8FE1-5D3A-4D19-B18A-0109B80E806F}" type="datetimeFigureOut">
              <a:rPr lang="en-US" smtClean="0"/>
              <a:t>6/2/2023</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B8E11ED1-225C-4468-A469-D14B68C3F69D}" type="slidenum">
              <a:rPr lang="en-US" smtClean="0"/>
              <a:t>‹#›</a:t>
            </a:fld>
            <a:endParaRPr lang="en-US"/>
          </a:p>
        </p:txBody>
      </p:sp>
    </p:spTree>
    <p:extLst>
      <p:ext uri="{BB962C8B-B14F-4D97-AF65-F5344CB8AC3E}">
        <p14:creationId xmlns:p14="http://schemas.microsoft.com/office/powerpoint/2010/main" val="3148829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570C31F0-D785-4E4C-A3F1-FBAF2E56A67C}" type="datetimeFigureOut">
              <a:rPr lang="en-US" smtClean="0"/>
              <a:t>6/2/2023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980A89C4-15E3-4ADD-AB20-82F133040637}" type="slidenum">
              <a:rPr lang="en-US" smtClean="0"/>
              <a:t>‹#›</a:t>
            </a:fld>
            <a:endParaRPr lang="en-US"/>
          </a:p>
        </p:txBody>
      </p:sp>
    </p:spTree>
    <p:extLst>
      <p:ext uri="{BB962C8B-B14F-4D97-AF65-F5344CB8AC3E}">
        <p14:creationId xmlns:p14="http://schemas.microsoft.com/office/powerpoint/2010/main" val="2711818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FEE38-AAE0-4C82-A492-FDC13B29E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38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Depending on the award of the SOW, there may be multiple Final SOWs submitted awarded to each vendor. Please submit a Final SOW for each awarded contract agreement.</a:t>
            </a:r>
          </a:p>
        </p:txBody>
      </p:sp>
      <p:sp>
        <p:nvSpPr>
          <p:cNvPr id="4" name="Slide Number Placeholder 3"/>
          <p:cNvSpPr>
            <a:spLocks noGrp="1"/>
          </p:cNvSpPr>
          <p:nvPr>
            <p:ph type="sldNum" sz="quarter" idx="5"/>
          </p:nvPr>
        </p:nvSpPr>
        <p:spPr/>
        <p:txBody>
          <a:bodyPr/>
          <a:lstStyle/>
          <a:p>
            <a:fld id="{980A89C4-15E3-4ADD-AB20-82F133040637}" type="slidenum">
              <a:rPr lang="en-US" smtClean="0"/>
              <a:t>10</a:t>
            </a:fld>
            <a:endParaRPr lang="en-US"/>
          </a:p>
        </p:txBody>
      </p:sp>
    </p:spTree>
    <p:extLst>
      <p:ext uri="{BB962C8B-B14F-4D97-AF65-F5344CB8AC3E}">
        <p14:creationId xmlns:p14="http://schemas.microsoft.com/office/powerpoint/2010/main" val="355506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During the life of the SOW, inform DIR of any amendments. These will be reviewed by DIR.</a:t>
            </a:r>
          </a:p>
        </p:txBody>
      </p:sp>
      <p:sp>
        <p:nvSpPr>
          <p:cNvPr id="4" name="Slide Number Placeholder 3"/>
          <p:cNvSpPr>
            <a:spLocks noGrp="1"/>
          </p:cNvSpPr>
          <p:nvPr>
            <p:ph type="sldNum" sz="quarter" idx="5"/>
          </p:nvPr>
        </p:nvSpPr>
        <p:spPr/>
        <p:txBody>
          <a:bodyPr/>
          <a:lstStyle/>
          <a:p>
            <a:fld id="{980A89C4-15E3-4ADD-AB20-82F133040637}" type="slidenum">
              <a:rPr lang="en-US" smtClean="0"/>
              <a:t>11</a:t>
            </a:fld>
            <a:endParaRPr lang="en-US"/>
          </a:p>
        </p:txBody>
      </p:sp>
    </p:spTree>
    <p:extLst>
      <p:ext uri="{BB962C8B-B14F-4D97-AF65-F5344CB8AC3E}">
        <p14:creationId xmlns:p14="http://schemas.microsoft.com/office/powerpoint/2010/main" val="1021843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80A89C4-15E3-4ADD-AB20-82F133040637}" type="slidenum">
              <a:rPr lang="en-US" smtClean="0"/>
              <a:t>2</a:t>
            </a:fld>
            <a:endParaRPr lang="en-US"/>
          </a:p>
        </p:txBody>
      </p:sp>
    </p:spTree>
    <p:extLst>
      <p:ext uri="{BB962C8B-B14F-4D97-AF65-F5344CB8AC3E}">
        <p14:creationId xmlns:p14="http://schemas.microsoft.com/office/powerpoint/2010/main" val="45289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starts with an agency user submitting a draft SOW to DIR. DIR will work with the agency with edits as needed until approved. The Agency then sends the draft SOW to the approved vendors for bids. The Agency then reviews and selects the winning response(s). The final SOW (for each selected vendor if there are multiple awards) is then sent to DIR for approval and signature. DIR will again work with the agency with any edits prior to approval and signature. Once complete, the signed Final SOW will be sent to the Agency. If at any time an amendment has been made for the final SOW, the Agency must submit the Amendment to DIR for review and approval.</a:t>
            </a:r>
          </a:p>
        </p:txBody>
      </p:sp>
      <p:sp>
        <p:nvSpPr>
          <p:cNvPr id="4" name="Slide Number Placeholder 3"/>
          <p:cNvSpPr>
            <a:spLocks noGrp="1"/>
          </p:cNvSpPr>
          <p:nvPr>
            <p:ph type="sldNum" sz="quarter" idx="5"/>
          </p:nvPr>
        </p:nvSpPr>
        <p:spPr/>
        <p:txBody>
          <a:bodyPr/>
          <a:lstStyle/>
          <a:p>
            <a:fld id="{980A89C4-15E3-4ADD-AB20-82F133040637}" type="slidenum">
              <a:rPr lang="en-US" smtClean="0"/>
              <a:t>3</a:t>
            </a:fld>
            <a:endParaRPr lang="en-US"/>
          </a:p>
        </p:txBody>
      </p:sp>
    </p:spTree>
    <p:extLst>
      <p:ext uri="{BB962C8B-B14F-4D97-AF65-F5344CB8AC3E}">
        <p14:creationId xmlns:p14="http://schemas.microsoft.com/office/powerpoint/2010/main" val="42873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80A89C4-15E3-4ADD-AB20-82F133040637}" type="slidenum">
              <a:rPr lang="en-US" smtClean="0"/>
              <a:t>4</a:t>
            </a:fld>
            <a:endParaRPr lang="en-US"/>
          </a:p>
        </p:txBody>
      </p:sp>
    </p:spTree>
    <p:extLst>
      <p:ext uri="{BB962C8B-B14F-4D97-AF65-F5344CB8AC3E}">
        <p14:creationId xmlns:p14="http://schemas.microsoft.com/office/powerpoint/2010/main" val="46829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980A89C4-15E3-4ADD-AB20-82F133040637}" type="slidenum">
              <a:rPr lang="en-US" smtClean="0"/>
              <a:t>5</a:t>
            </a:fld>
            <a:endParaRPr lang="en-US"/>
          </a:p>
        </p:txBody>
      </p:sp>
    </p:spTree>
    <p:extLst>
      <p:ext uri="{BB962C8B-B14F-4D97-AF65-F5344CB8AC3E}">
        <p14:creationId xmlns:p14="http://schemas.microsoft.com/office/powerpoint/2010/main" val="3104791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980A89C4-15E3-4ADD-AB20-82F133040637}" type="slidenum">
              <a:rPr lang="en-US" smtClean="0"/>
              <a:t>6</a:t>
            </a:fld>
            <a:endParaRPr lang="en-US"/>
          </a:p>
        </p:txBody>
      </p:sp>
    </p:spTree>
    <p:extLst>
      <p:ext uri="{BB962C8B-B14F-4D97-AF65-F5344CB8AC3E}">
        <p14:creationId xmlns:p14="http://schemas.microsoft.com/office/powerpoint/2010/main" val="328943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980A89C4-15E3-4ADD-AB20-82F133040637}" type="slidenum">
              <a:rPr lang="en-US" smtClean="0"/>
              <a:t>7</a:t>
            </a:fld>
            <a:endParaRPr lang="en-US"/>
          </a:p>
        </p:txBody>
      </p:sp>
    </p:spTree>
    <p:extLst>
      <p:ext uri="{BB962C8B-B14F-4D97-AF65-F5344CB8AC3E}">
        <p14:creationId xmlns:p14="http://schemas.microsoft.com/office/powerpoint/2010/main" val="267339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80A89C4-15E3-4ADD-AB20-82F133040637}" type="slidenum">
              <a:rPr lang="en-US" smtClean="0"/>
              <a:t>8</a:t>
            </a:fld>
            <a:endParaRPr lang="en-US"/>
          </a:p>
        </p:txBody>
      </p:sp>
    </p:spTree>
    <p:extLst>
      <p:ext uri="{BB962C8B-B14F-4D97-AF65-F5344CB8AC3E}">
        <p14:creationId xmlns:p14="http://schemas.microsoft.com/office/powerpoint/2010/main" val="331587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Throughout any review process step, please click on the SOW ID and make any updates needed based on feedback from DIR by uploading new documents.</a:t>
            </a:r>
          </a:p>
        </p:txBody>
      </p:sp>
      <p:sp>
        <p:nvSpPr>
          <p:cNvPr id="4" name="Slide Number Placeholder 3"/>
          <p:cNvSpPr>
            <a:spLocks noGrp="1"/>
          </p:cNvSpPr>
          <p:nvPr>
            <p:ph type="sldNum" sz="quarter" idx="5"/>
          </p:nvPr>
        </p:nvSpPr>
        <p:spPr/>
        <p:txBody>
          <a:bodyPr/>
          <a:lstStyle/>
          <a:p>
            <a:fld id="{980A89C4-15E3-4ADD-AB20-82F133040637}" type="slidenum">
              <a:rPr lang="en-US" smtClean="0"/>
              <a:t>9</a:t>
            </a:fld>
            <a:endParaRPr lang="en-US"/>
          </a:p>
        </p:txBody>
      </p:sp>
    </p:spTree>
    <p:extLst>
      <p:ext uri="{BB962C8B-B14F-4D97-AF65-F5344CB8AC3E}">
        <p14:creationId xmlns:p14="http://schemas.microsoft.com/office/powerpoint/2010/main" val="3094849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973" t="20558" r="19056" b="16115"/>
          <a:stretch/>
        </p:blipFill>
        <p:spPr>
          <a:xfrm>
            <a:off x="0" y="-11152"/>
            <a:ext cx="12203062" cy="6869151"/>
          </a:xfrm>
          <a:prstGeom prst="rect">
            <a:avLst/>
          </a:prstGeom>
        </p:spPr>
      </p:pic>
      <p:sp>
        <p:nvSpPr>
          <p:cNvPr id="4" name="Rectangle 3">
            <a:extLst>
              <a:ext uri="{FF2B5EF4-FFF2-40B4-BE49-F238E27FC236}">
                <a16:creationId xmlns:a16="http://schemas.microsoft.com/office/drawing/2014/main" id="{B7C7C079-E2C7-4B84-A206-DE44E7C64B23}"/>
              </a:ext>
            </a:extLst>
          </p:cNvPr>
          <p:cNvSpPr/>
          <p:nvPr userDrawn="1"/>
        </p:nvSpPr>
        <p:spPr>
          <a:xfrm>
            <a:off x="0" y="1"/>
            <a:ext cx="7696200" cy="6858000"/>
          </a:xfrm>
          <a:prstGeom prst="rect">
            <a:avLst/>
          </a:prstGeom>
          <a:gradFill flip="none" rotWithShape="1">
            <a:gsLst>
              <a:gs pos="0">
                <a:srgbClr val="00257D"/>
              </a:gs>
              <a:gs pos="35000">
                <a:srgbClr val="00257D">
                  <a:alpha val="0"/>
                </a:srgbClr>
              </a:gs>
              <a:gs pos="87000">
                <a:srgbClr val="00257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ackground - Blue Rectangle">
            <a:extLst>
              <a:ext uri="{FF2B5EF4-FFF2-40B4-BE49-F238E27FC236}">
                <a16:creationId xmlns:a16="http://schemas.microsoft.com/office/drawing/2014/main" id="{DD0F46EB-2E41-4518-810C-EB2599D26F93}"/>
              </a:ext>
            </a:extLst>
          </p:cNvPr>
          <p:cNvSpPr/>
          <p:nvPr userDrawn="1"/>
        </p:nvSpPr>
        <p:spPr>
          <a:xfrm>
            <a:off x="0" y="888943"/>
            <a:ext cx="12203062" cy="446049"/>
          </a:xfrm>
          <a:prstGeom prst="rect">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 y="939297"/>
            <a:ext cx="12203063" cy="1314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F33FE-BF3F-4373-AB9F-64731B746C12}"/>
              </a:ext>
            </a:extLst>
          </p:cNvPr>
          <p:cNvSpPr>
            <a:spLocks noGrp="1"/>
          </p:cNvSpPr>
          <p:nvPr userDrawn="1">
            <p:ph type="ctrTitle"/>
          </p:nvPr>
        </p:nvSpPr>
        <p:spPr>
          <a:xfrm>
            <a:off x="280144" y="947731"/>
            <a:ext cx="11922918" cy="1306427"/>
          </a:xfrm>
        </p:spPr>
        <p:txBody>
          <a:bodyPr anchor="ctr" anchorCtr="0">
            <a:normAutofit/>
          </a:bodyPr>
          <a:lstStyle>
            <a:lvl1pPr algn="l">
              <a:defRPr sz="3600">
                <a:solidFill>
                  <a:srgbClr val="00257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5BC2433-F2BE-4D17-B8DA-46D3B1447234}"/>
              </a:ext>
            </a:extLst>
          </p:cNvPr>
          <p:cNvSpPr>
            <a:spLocks noGrp="1"/>
          </p:cNvSpPr>
          <p:nvPr userDrawn="1">
            <p:ph type="subTitle" idx="1"/>
          </p:nvPr>
        </p:nvSpPr>
        <p:spPr>
          <a:xfrm>
            <a:off x="280144" y="2613465"/>
            <a:ext cx="3418559" cy="1137919"/>
          </a:xfrm>
        </p:spPr>
        <p:txBody>
          <a:bodyPr>
            <a:noAutofit/>
          </a:bodyPr>
          <a:lstStyle>
            <a:lvl1pPr marL="0" indent="0" algn="l">
              <a:buNone/>
              <a:defRPr sz="28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56E115FE-BB48-4D2E-93F1-2ED82F87A81D}"/>
              </a:ext>
            </a:extLst>
          </p:cNvPr>
          <p:cNvSpPr txBox="1"/>
          <p:nvPr userDrawn="1"/>
        </p:nvSpPr>
        <p:spPr>
          <a:xfrm>
            <a:off x="2249019" y="5485733"/>
            <a:ext cx="1661050" cy="646331"/>
          </a:xfrm>
          <a:prstGeom prst="rect">
            <a:avLst/>
          </a:prstGeom>
          <a:noFill/>
        </p:spPr>
        <p:txBody>
          <a:bodyPr wrap="square" rtlCol="0">
            <a:spAutoFit/>
          </a:bodyPr>
          <a:lstStyle/>
          <a:p>
            <a:r>
              <a:rPr lang="en-US" sz="1200" b="1">
                <a:solidFill>
                  <a:schemeClr val="bg1"/>
                </a:solidFill>
                <a:latin typeface="Segoe UI" panose="020B0502040204020203" pitchFamily="34" charset="0"/>
                <a:cs typeface="Segoe UI" panose="020B0502040204020203" pitchFamily="34" charset="0"/>
              </a:rPr>
              <a:t>Transforming How Texas Government Serves Texans</a:t>
            </a:r>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8150" y="5415953"/>
            <a:ext cx="1830082" cy="888782"/>
          </a:xfrm>
          <a:prstGeom prst="rect">
            <a:avLst/>
          </a:prstGeom>
          <a:ln>
            <a:noFill/>
          </a:ln>
        </p:spPr>
      </p:pic>
    </p:spTree>
    <p:extLst>
      <p:ext uri="{BB962C8B-B14F-4D97-AF65-F5344CB8AC3E}">
        <p14:creationId xmlns:p14="http://schemas.microsoft.com/office/powerpoint/2010/main" val="270409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33FE-BF3F-4373-AB9F-64731B746C12}"/>
              </a:ext>
            </a:extLst>
          </p:cNvPr>
          <p:cNvSpPr>
            <a:spLocks noGrp="1"/>
          </p:cNvSpPr>
          <p:nvPr userDrawn="1">
            <p:ph type="ctrTitle"/>
          </p:nvPr>
        </p:nvSpPr>
        <p:spPr>
          <a:xfrm>
            <a:off x="254017" y="170481"/>
            <a:ext cx="5609958" cy="2588350"/>
          </a:xfrm>
        </p:spPr>
        <p:txBody>
          <a:bodyPr anchor="b" anchorCtr="0">
            <a:noAutofit/>
          </a:bodyPr>
          <a:lstStyle>
            <a:lvl1pPr algn="l">
              <a:defRPr sz="3600">
                <a:solidFill>
                  <a:srgbClr val="00257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5BC2433-F2BE-4D17-B8DA-46D3B1447234}"/>
              </a:ext>
            </a:extLst>
          </p:cNvPr>
          <p:cNvSpPr>
            <a:spLocks noGrp="1"/>
          </p:cNvSpPr>
          <p:nvPr userDrawn="1">
            <p:ph type="subTitle" idx="1"/>
          </p:nvPr>
        </p:nvSpPr>
        <p:spPr>
          <a:xfrm>
            <a:off x="254017" y="2891619"/>
            <a:ext cx="5613383" cy="1089290"/>
          </a:xfrm>
        </p:spPr>
        <p:txBody>
          <a:bodyPr>
            <a:noAutofit/>
          </a:bodyPr>
          <a:lstStyle>
            <a:lvl1pPr marL="0" indent="0" algn="l">
              <a:buNone/>
              <a:defRPr sz="2400">
                <a:solidFill>
                  <a:srgbClr val="0073EB"/>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descr="A picture containing electronics, telephone, blue, group&#10;&#10;Description automatically generated">
            <a:extLst>
              <a:ext uri="{FF2B5EF4-FFF2-40B4-BE49-F238E27FC236}">
                <a16:creationId xmlns:a16="http://schemas.microsoft.com/office/drawing/2014/main" id="{6EFD6B6B-ADD8-4247-9744-DC6ED2BC86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94"/>
          <a:stretch/>
        </p:blipFill>
        <p:spPr>
          <a:xfrm>
            <a:off x="6096001" y="0"/>
            <a:ext cx="6095999" cy="6863809"/>
          </a:xfrm>
          <a:prstGeom prst="rect">
            <a:avLst/>
          </a:prstGeom>
        </p:spPr>
      </p:pic>
      <p:pic>
        <p:nvPicPr>
          <p:cNvPr id="19" name="Picture 18">
            <a:extLst>
              <a:ext uri="{FF2B5EF4-FFF2-40B4-BE49-F238E27FC236}">
                <a16:creationId xmlns:a16="http://schemas.microsoft.com/office/drawing/2014/main" id="{2B919EC2-CC5F-4A79-A153-A4652842454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8563" y="6478697"/>
            <a:ext cx="777175" cy="307095"/>
          </a:xfrm>
          <a:prstGeom prst="rect">
            <a:avLst/>
          </a:prstGeom>
        </p:spPr>
      </p:pic>
      <p:sp>
        <p:nvSpPr>
          <p:cNvPr id="21" name="TextBox 20">
            <a:extLst>
              <a:ext uri="{FF2B5EF4-FFF2-40B4-BE49-F238E27FC236}">
                <a16:creationId xmlns:a16="http://schemas.microsoft.com/office/drawing/2014/main" id="{FA91DFF9-7430-45C3-AF17-C12E88ABDB94}"/>
              </a:ext>
            </a:extLst>
          </p:cNvPr>
          <p:cNvSpPr txBox="1"/>
          <p:nvPr userDrawn="1"/>
        </p:nvSpPr>
        <p:spPr>
          <a:xfrm>
            <a:off x="895739" y="6503495"/>
            <a:ext cx="5420978" cy="276999"/>
          </a:xfrm>
          <a:prstGeom prst="rect">
            <a:avLst/>
          </a:prstGeom>
          <a:noFill/>
        </p:spPr>
        <p:txBody>
          <a:bodyPr wrap="square" rtlCol="0">
            <a:spAutoFit/>
          </a:bodyPr>
          <a:lstStyle/>
          <a:p>
            <a:r>
              <a:rPr lang="en-US" sz="1200" b="1">
                <a:solidFill>
                  <a:srgbClr val="00257D"/>
                </a:solidFill>
                <a:latin typeface="Segoe UI" panose="020B0502040204020203" pitchFamily="34" charset="0"/>
                <a:cs typeface="Segoe UI" panose="020B0502040204020203" pitchFamily="34" charset="0"/>
              </a:rPr>
              <a:t>Transforming How Texas Government Serves Texans  |  #</a:t>
            </a:r>
            <a:r>
              <a:rPr lang="en-US" sz="1200" b="1" err="1">
                <a:solidFill>
                  <a:srgbClr val="00257D"/>
                </a:solidFill>
                <a:latin typeface="Segoe UI" panose="020B0502040204020203" pitchFamily="34" charset="0"/>
                <a:cs typeface="Segoe UI" panose="020B0502040204020203" pitchFamily="34" charset="0"/>
              </a:rPr>
              <a:t>DIRisIT</a:t>
            </a:r>
            <a:endParaRPr lang="en-US" sz="1200" b="1">
              <a:solidFill>
                <a:srgbClr val="00257D"/>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46228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6DD2-9891-4205-A7CA-B11AAA0D8FCE}"/>
              </a:ext>
            </a:extLst>
          </p:cNvPr>
          <p:cNvSpPr>
            <a:spLocks noGrp="1"/>
          </p:cNvSpPr>
          <p:nvPr>
            <p:ph type="title"/>
          </p:nvPr>
        </p:nvSpPr>
        <p:spPr>
          <a:xfrm>
            <a:off x="398481" y="7621"/>
            <a:ext cx="11269887" cy="1097279"/>
          </a:xfrm>
        </p:spPr>
        <p:txBody>
          <a:bodyPr>
            <a:normAutofit/>
          </a:bodyPr>
          <a:lstStyle>
            <a:lvl1pPr>
              <a:defRPr sz="3200">
                <a:solidFill>
                  <a:srgbClr val="00257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AC35280-A136-409F-A310-6A80025D9BC8}"/>
              </a:ext>
            </a:extLst>
          </p:cNvPr>
          <p:cNvSpPr>
            <a:spLocks noGrp="1"/>
          </p:cNvSpPr>
          <p:nvPr>
            <p:ph idx="1"/>
          </p:nvPr>
        </p:nvSpPr>
        <p:spPr>
          <a:xfrm>
            <a:off x="398481" y="1294975"/>
            <a:ext cx="11269887" cy="4349080"/>
          </a:xfrm>
        </p:spPr>
        <p:txBody>
          <a:bodyPr>
            <a:noAutofit/>
          </a:bodyPr>
          <a:lstStyle>
            <a:lvl1pPr>
              <a:defRPr>
                <a:solidFill>
                  <a:srgbClr val="00257D"/>
                </a:solidFill>
                <a:latin typeface="Segoe UI" panose="020B0502040204020203" pitchFamily="34" charset="0"/>
                <a:cs typeface="Segoe UI" panose="020B0502040204020203" pitchFamily="34" charset="0"/>
              </a:defRPr>
            </a:lvl1pPr>
            <a:lvl2pPr>
              <a:defRPr>
                <a:solidFill>
                  <a:srgbClr val="00257D"/>
                </a:solidFill>
                <a:latin typeface="Segoe UI" panose="020B0502040204020203" pitchFamily="34" charset="0"/>
                <a:cs typeface="Segoe UI" panose="020B0502040204020203" pitchFamily="34" charset="0"/>
              </a:defRPr>
            </a:lvl2pPr>
            <a:lvl3pPr>
              <a:defRPr>
                <a:solidFill>
                  <a:srgbClr val="00257D"/>
                </a:solidFill>
                <a:latin typeface="Segoe UI" panose="020B0502040204020203" pitchFamily="34" charset="0"/>
                <a:cs typeface="Segoe UI" panose="020B0502040204020203" pitchFamily="34" charset="0"/>
              </a:defRPr>
            </a:lvl3pPr>
            <a:lvl4pPr>
              <a:defRPr>
                <a:solidFill>
                  <a:srgbClr val="00257D"/>
                </a:solidFill>
                <a:latin typeface="Segoe UI" panose="020B0502040204020203" pitchFamily="34" charset="0"/>
                <a:cs typeface="Segoe UI" panose="020B0502040204020203" pitchFamily="34" charset="0"/>
              </a:defRPr>
            </a:lvl4pPr>
            <a:lvl5pPr>
              <a:defRPr>
                <a:solidFill>
                  <a:srgbClr val="00257D"/>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241BA-AD7A-43A2-AB46-F080A445FB9C}"/>
              </a:ext>
            </a:extLst>
          </p:cNvPr>
          <p:cNvSpPr>
            <a:spLocks noGrp="1"/>
          </p:cNvSpPr>
          <p:nvPr>
            <p:ph type="dt" sz="half" idx="2"/>
          </p:nvPr>
        </p:nvSpPr>
        <p:spPr>
          <a:xfrm>
            <a:off x="9039104" y="6395894"/>
            <a:ext cx="2743200" cy="462106"/>
          </a:xfrm>
          <a:prstGeom prst="rect">
            <a:avLst/>
          </a:prstGeom>
        </p:spPr>
        <p:txBody>
          <a:bodyPr vert="horz" lIns="91440" tIns="45720" rIns="91440" bIns="45720" rtlCol="0" anchor="ctr" anchorCtr="0"/>
          <a:lstStyle>
            <a:lvl1pPr algn="r">
              <a:defRPr sz="1200" b="1">
                <a:solidFill>
                  <a:schemeClr val="bg1"/>
                </a:solidFill>
                <a:latin typeface="Segoe UI" panose="020B0502040204020203" pitchFamily="34" charset="0"/>
                <a:cs typeface="Segoe UI" panose="020B0502040204020203" pitchFamily="34" charset="0"/>
              </a:defRPr>
            </a:lvl1pPr>
          </a:lstStyle>
          <a:p>
            <a:endParaRPr lang="en-US"/>
          </a:p>
        </p:txBody>
      </p:sp>
      <p:sp>
        <p:nvSpPr>
          <p:cNvPr id="5" name="Slide Number Placeholder 4">
            <a:extLst>
              <a:ext uri="{FF2B5EF4-FFF2-40B4-BE49-F238E27FC236}">
                <a16:creationId xmlns:a16="http://schemas.microsoft.com/office/drawing/2014/main" id="{D817A2C3-75D2-4BDD-90F8-08A45A6738D5}"/>
              </a:ext>
            </a:extLst>
          </p:cNvPr>
          <p:cNvSpPr>
            <a:spLocks noGrp="1"/>
          </p:cNvSpPr>
          <p:nvPr>
            <p:ph type="sldNum" sz="quarter" idx="4"/>
          </p:nvPr>
        </p:nvSpPr>
        <p:spPr>
          <a:xfrm>
            <a:off x="11713028" y="6403061"/>
            <a:ext cx="478972" cy="462106"/>
          </a:xfrm>
          <a:prstGeom prst="rect">
            <a:avLst/>
          </a:prstGeom>
        </p:spPr>
        <p:txBody>
          <a:bodyPr vert="horz" lIns="91440" tIns="45720" rIns="91440" bIns="45720" rtlCol="0" anchor="ctr" anchorCtr="0"/>
          <a:lstStyle>
            <a:lvl1pPr algn="ctr">
              <a:defRPr sz="1200" b="1">
                <a:solidFill>
                  <a:schemeClr val="bg1"/>
                </a:solidFill>
                <a:latin typeface="Segoe UI" panose="020B0502040204020203" pitchFamily="34" charset="0"/>
                <a:cs typeface="Segoe UI" panose="020B0502040204020203" pitchFamily="34" charset="0"/>
              </a:defRPr>
            </a:lvl1pPr>
          </a:lstStyle>
          <a:p>
            <a:fld id="{9DAB4538-BD83-4061-8E62-86E96E8E1D20}" type="slidenum">
              <a:rPr lang="en-US" smtClean="0"/>
              <a:pPr/>
              <a:t>‹#›</a:t>
            </a:fld>
            <a:endParaRPr lang="en-US"/>
          </a:p>
        </p:txBody>
      </p:sp>
    </p:spTree>
    <p:extLst>
      <p:ext uri="{BB962C8B-B14F-4D97-AF65-F5344CB8AC3E}">
        <p14:creationId xmlns:p14="http://schemas.microsoft.com/office/powerpoint/2010/main" val="52614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6DD2-9891-4205-A7CA-B11AAA0D8FCE}"/>
              </a:ext>
            </a:extLst>
          </p:cNvPr>
          <p:cNvSpPr>
            <a:spLocks noGrp="1"/>
          </p:cNvSpPr>
          <p:nvPr>
            <p:ph type="title"/>
          </p:nvPr>
        </p:nvSpPr>
        <p:spPr>
          <a:xfrm>
            <a:off x="398481" y="7621"/>
            <a:ext cx="11269887" cy="1097279"/>
          </a:xfrm>
        </p:spPr>
        <p:txBody>
          <a:bodyPr>
            <a:normAutofit/>
          </a:bodyPr>
          <a:lstStyle>
            <a:lvl1pPr>
              <a:defRPr sz="3200">
                <a:solidFill>
                  <a:srgbClr val="00257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AC35280-A136-409F-A310-6A80025D9BC8}"/>
              </a:ext>
            </a:extLst>
          </p:cNvPr>
          <p:cNvSpPr>
            <a:spLocks noGrp="1"/>
          </p:cNvSpPr>
          <p:nvPr>
            <p:ph idx="1"/>
          </p:nvPr>
        </p:nvSpPr>
        <p:spPr/>
        <p:txBody>
          <a:bodyPr>
            <a:noAutofit/>
          </a:bodyPr>
          <a:lstStyle>
            <a:lvl1pPr marL="0" indent="0">
              <a:buNone/>
              <a:defRPr b="1">
                <a:solidFill>
                  <a:srgbClr val="0073EB"/>
                </a:solidFill>
                <a:latin typeface="Segoe UI" panose="020B0502040204020203" pitchFamily="34" charset="0"/>
                <a:cs typeface="Segoe UI" panose="020B0502040204020203" pitchFamily="34" charset="0"/>
              </a:defRPr>
            </a:lvl1pPr>
            <a:lvl2pPr>
              <a:defRPr>
                <a:solidFill>
                  <a:srgbClr val="00257D"/>
                </a:solidFill>
                <a:latin typeface="Segoe UI" panose="020B0502040204020203" pitchFamily="34" charset="0"/>
                <a:cs typeface="Segoe UI" panose="020B0502040204020203" pitchFamily="34" charset="0"/>
              </a:defRPr>
            </a:lvl2pPr>
            <a:lvl3pPr>
              <a:defRPr>
                <a:solidFill>
                  <a:srgbClr val="00257D"/>
                </a:solidFill>
                <a:latin typeface="Segoe UI" panose="020B0502040204020203" pitchFamily="34" charset="0"/>
                <a:cs typeface="Segoe UI" panose="020B0502040204020203" pitchFamily="34" charset="0"/>
              </a:defRPr>
            </a:lvl3pPr>
            <a:lvl4pPr>
              <a:defRPr>
                <a:solidFill>
                  <a:srgbClr val="00257D"/>
                </a:solidFill>
                <a:latin typeface="Segoe UI" panose="020B0502040204020203" pitchFamily="34" charset="0"/>
                <a:cs typeface="Segoe UI" panose="020B0502040204020203" pitchFamily="34" charset="0"/>
              </a:defRPr>
            </a:lvl4pPr>
            <a:lvl5pPr>
              <a:defRPr>
                <a:solidFill>
                  <a:srgbClr val="00257D"/>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C8CA2-9837-4DDC-8E3D-638B8A2BBD96}"/>
              </a:ext>
            </a:extLst>
          </p:cNvPr>
          <p:cNvSpPr>
            <a:spLocks noGrp="1"/>
          </p:cNvSpPr>
          <p:nvPr>
            <p:ph type="dt" sz="half" idx="2"/>
          </p:nvPr>
        </p:nvSpPr>
        <p:spPr>
          <a:xfrm>
            <a:off x="9039104" y="6395894"/>
            <a:ext cx="2743200" cy="462106"/>
          </a:xfrm>
          <a:prstGeom prst="rect">
            <a:avLst/>
          </a:prstGeom>
        </p:spPr>
        <p:txBody>
          <a:bodyPr vert="horz" lIns="91440" tIns="45720" rIns="91440" bIns="45720" rtlCol="0" anchor="ctr" anchorCtr="0"/>
          <a:lstStyle>
            <a:lvl1pPr algn="r">
              <a:defRPr sz="1200" b="1">
                <a:solidFill>
                  <a:schemeClr val="bg1"/>
                </a:solidFill>
                <a:latin typeface="Segoe UI" panose="020B0502040204020203" pitchFamily="34" charset="0"/>
                <a:cs typeface="Segoe UI" panose="020B0502040204020203" pitchFamily="34" charset="0"/>
              </a:defRPr>
            </a:lvl1pPr>
          </a:lstStyle>
          <a:p>
            <a:endParaRPr lang="en-US"/>
          </a:p>
        </p:txBody>
      </p:sp>
      <p:sp>
        <p:nvSpPr>
          <p:cNvPr id="5" name="Slide Number Placeholder 4">
            <a:extLst>
              <a:ext uri="{FF2B5EF4-FFF2-40B4-BE49-F238E27FC236}">
                <a16:creationId xmlns:a16="http://schemas.microsoft.com/office/drawing/2014/main" id="{4981655F-9DDE-486F-AED3-EFABFF46C5C9}"/>
              </a:ext>
            </a:extLst>
          </p:cNvPr>
          <p:cNvSpPr>
            <a:spLocks noGrp="1"/>
          </p:cNvSpPr>
          <p:nvPr>
            <p:ph type="sldNum" sz="quarter" idx="4"/>
          </p:nvPr>
        </p:nvSpPr>
        <p:spPr>
          <a:xfrm>
            <a:off x="11713028" y="6403061"/>
            <a:ext cx="478972" cy="462106"/>
          </a:xfrm>
          <a:prstGeom prst="rect">
            <a:avLst/>
          </a:prstGeom>
        </p:spPr>
        <p:txBody>
          <a:bodyPr vert="horz" lIns="91440" tIns="45720" rIns="91440" bIns="45720" rtlCol="0" anchor="ctr" anchorCtr="0"/>
          <a:lstStyle>
            <a:lvl1pPr algn="ctr">
              <a:defRPr sz="1200" b="1">
                <a:solidFill>
                  <a:schemeClr val="bg1"/>
                </a:solidFill>
                <a:latin typeface="Segoe UI" panose="020B0502040204020203" pitchFamily="34" charset="0"/>
                <a:cs typeface="Segoe UI" panose="020B0502040204020203" pitchFamily="34" charset="0"/>
              </a:defRPr>
            </a:lvl1pPr>
          </a:lstStyle>
          <a:p>
            <a:fld id="{9DAB4538-BD83-4061-8E62-86E96E8E1D20}" type="slidenum">
              <a:rPr lang="en-US" smtClean="0"/>
              <a:pPr/>
              <a:t>‹#›</a:t>
            </a:fld>
            <a:endParaRPr lang="en-US"/>
          </a:p>
        </p:txBody>
      </p:sp>
    </p:spTree>
    <p:extLst>
      <p:ext uri="{BB962C8B-B14F-4D97-AF65-F5344CB8AC3E}">
        <p14:creationId xmlns:p14="http://schemas.microsoft.com/office/powerpoint/2010/main" val="2868381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6DD2-9891-4205-A7CA-B11AAA0D8FCE}"/>
              </a:ext>
            </a:extLst>
          </p:cNvPr>
          <p:cNvSpPr>
            <a:spLocks noGrp="1"/>
          </p:cNvSpPr>
          <p:nvPr>
            <p:ph type="title"/>
          </p:nvPr>
        </p:nvSpPr>
        <p:spPr>
          <a:xfrm>
            <a:off x="398481" y="7621"/>
            <a:ext cx="11269887" cy="1097279"/>
          </a:xfrm>
        </p:spPr>
        <p:txBody>
          <a:bodyPr>
            <a:normAutofit/>
          </a:bodyPr>
          <a:lstStyle>
            <a:lvl1pPr>
              <a:defRPr sz="3200">
                <a:solidFill>
                  <a:srgbClr val="00257D"/>
                </a:solidFill>
              </a:defRPr>
            </a:lvl1pPr>
          </a:lstStyle>
          <a:p>
            <a:r>
              <a:rPr lang="en-US"/>
              <a:t>Click to edit Master title style</a:t>
            </a:r>
          </a:p>
        </p:txBody>
      </p:sp>
      <p:sp>
        <p:nvSpPr>
          <p:cNvPr id="3" name="Date Placeholder 3">
            <a:extLst>
              <a:ext uri="{FF2B5EF4-FFF2-40B4-BE49-F238E27FC236}">
                <a16:creationId xmlns:a16="http://schemas.microsoft.com/office/drawing/2014/main" id="{477B8D57-2CEC-41C7-AF07-E4008DF05DEC}"/>
              </a:ext>
            </a:extLst>
          </p:cNvPr>
          <p:cNvSpPr>
            <a:spLocks noGrp="1"/>
          </p:cNvSpPr>
          <p:nvPr>
            <p:ph type="dt" sz="half" idx="2"/>
          </p:nvPr>
        </p:nvSpPr>
        <p:spPr>
          <a:xfrm>
            <a:off x="9039104" y="6395894"/>
            <a:ext cx="2743200" cy="462106"/>
          </a:xfrm>
          <a:prstGeom prst="rect">
            <a:avLst/>
          </a:prstGeom>
        </p:spPr>
        <p:txBody>
          <a:bodyPr vert="horz" lIns="91440" tIns="45720" rIns="91440" bIns="45720" rtlCol="0" anchor="ctr" anchorCtr="0"/>
          <a:lstStyle>
            <a:lvl1pPr algn="r">
              <a:defRPr sz="1200" b="1">
                <a:solidFill>
                  <a:schemeClr val="bg1"/>
                </a:solidFill>
                <a:latin typeface="Segoe UI" panose="020B0502040204020203" pitchFamily="34" charset="0"/>
                <a:cs typeface="Segoe UI" panose="020B0502040204020203" pitchFamily="34" charset="0"/>
              </a:defRPr>
            </a:lvl1pPr>
          </a:lstStyle>
          <a:p>
            <a:endParaRPr lang="en-US"/>
          </a:p>
        </p:txBody>
      </p:sp>
      <p:sp>
        <p:nvSpPr>
          <p:cNvPr id="4" name="Slide Number Placeholder 4">
            <a:extLst>
              <a:ext uri="{FF2B5EF4-FFF2-40B4-BE49-F238E27FC236}">
                <a16:creationId xmlns:a16="http://schemas.microsoft.com/office/drawing/2014/main" id="{3A8454EE-B447-4607-A907-BCD245DBF1FC}"/>
              </a:ext>
            </a:extLst>
          </p:cNvPr>
          <p:cNvSpPr>
            <a:spLocks noGrp="1"/>
          </p:cNvSpPr>
          <p:nvPr>
            <p:ph type="sldNum" sz="quarter" idx="4"/>
          </p:nvPr>
        </p:nvSpPr>
        <p:spPr>
          <a:xfrm>
            <a:off x="11713028" y="6403061"/>
            <a:ext cx="478972" cy="462106"/>
          </a:xfrm>
          <a:prstGeom prst="rect">
            <a:avLst/>
          </a:prstGeom>
        </p:spPr>
        <p:txBody>
          <a:bodyPr vert="horz" lIns="91440" tIns="45720" rIns="91440" bIns="45720" rtlCol="0" anchor="ctr" anchorCtr="0"/>
          <a:lstStyle>
            <a:lvl1pPr algn="ctr">
              <a:defRPr sz="1200" b="1">
                <a:solidFill>
                  <a:schemeClr val="bg1"/>
                </a:solidFill>
                <a:latin typeface="Segoe UI" panose="020B0502040204020203" pitchFamily="34" charset="0"/>
                <a:cs typeface="Segoe UI" panose="020B0502040204020203" pitchFamily="34" charset="0"/>
              </a:defRPr>
            </a:lvl1pPr>
          </a:lstStyle>
          <a:p>
            <a:fld id="{9DAB4538-BD83-4061-8E62-86E96E8E1D20}" type="slidenum">
              <a:rPr lang="en-US" smtClean="0"/>
              <a:pPr/>
              <a:t>‹#›</a:t>
            </a:fld>
            <a:endParaRPr lang="en-US"/>
          </a:p>
        </p:txBody>
      </p:sp>
    </p:spTree>
    <p:extLst>
      <p:ext uri="{BB962C8B-B14F-4D97-AF65-F5344CB8AC3E}">
        <p14:creationId xmlns:p14="http://schemas.microsoft.com/office/powerpoint/2010/main" val="123842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w Topic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D167F-FA38-46B5-B4FD-25163AE15B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241" t="27086" r="6681" b="27144"/>
          <a:stretch/>
        </p:blipFill>
        <p:spPr>
          <a:xfrm>
            <a:off x="0" y="-11152"/>
            <a:ext cx="12203062" cy="6869151"/>
          </a:xfrm>
          <a:prstGeom prst="rect">
            <a:avLst/>
          </a:prstGeom>
        </p:spPr>
      </p:pic>
      <p:sp>
        <p:nvSpPr>
          <p:cNvPr id="10" name="Rectangle 9">
            <a:extLst>
              <a:ext uri="{FF2B5EF4-FFF2-40B4-BE49-F238E27FC236}">
                <a16:creationId xmlns:a16="http://schemas.microsoft.com/office/drawing/2014/main" id="{31720DE3-E3DF-40AD-805D-DD2FDEEDC683}"/>
              </a:ext>
            </a:extLst>
          </p:cNvPr>
          <p:cNvSpPr/>
          <p:nvPr userDrawn="1"/>
        </p:nvSpPr>
        <p:spPr>
          <a:xfrm>
            <a:off x="0" y="1"/>
            <a:ext cx="6375400" cy="6858000"/>
          </a:xfrm>
          <a:prstGeom prst="rect">
            <a:avLst/>
          </a:prstGeom>
          <a:gradFill flip="none" rotWithShape="1">
            <a:gsLst>
              <a:gs pos="0">
                <a:srgbClr val="00257D">
                  <a:alpha val="36000"/>
                </a:srgbClr>
              </a:gs>
              <a:gs pos="44000">
                <a:srgbClr val="00257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F896D0-5226-497B-98B8-5815D974DB58}"/>
              </a:ext>
            </a:extLst>
          </p:cNvPr>
          <p:cNvSpPr/>
          <p:nvPr userDrawn="1"/>
        </p:nvSpPr>
        <p:spPr>
          <a:xfrm rot="10800000">
            <a:off x="5816600" y="-11154"/>
            <a:ext cx="6375400" cy="6858000"/>
          </a:xfrm>
          <a:prstGeom prst="rect">
            <a:avLst/>
          </a:prstGeom>
          <a:gradFill flip="none" rotWithShape="1">
            <a:gsLst>
              <a:gs pos="0">
                <a:srgbClr val="00257D">
                  <a:alpha val="36000"/>
                </a:srgbClr>
              </a:gs>
              <a:gs pos="44000">
                <a:srgbClr val="00257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368CCB-2F58-4F61-8281-D0D98F59C0BA}"/>
              </a:ext>
            </a:extLst>
          </p:cNvPr>
          <p:cNvSpPr/>
          <p:nvPr userDrawn="1"/>
        </p:nvSpPr>
        <p:spPr>
          <a:xfrm>
            <a:off x="1913614" y="1704889"/>
            <a:ext cx="8364772" cy="3448221"/>
          </a:xfrm>
          <a:prstGeom prst="rect">
            <a:avLst/>
          </a:prstGeom>
          <a:solidFill>
            <a:schemeClr val="bg1"/>
          </a:solidFill>
          <a:ln w="57150">
            <a:solidFill>
              <a:srgbClr val="12A6D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E6DD2-9891-4205-A7CA-B11AAA0D8FCE}"/>
              </a:ext>
            </a:extLst>
          </p:cNvPr>
          <p:cNvSpPr>
            <a:spLocks noGrp="1"/>
          </p:cNvSpPr>
          <p:nvPr>
            <p:ph type="title"/>
          </p:nvPr>
        </p:nvSpPr>
        <p:spPr>
          <a:xfrm>
            <a:off x="1948070" y="1737029"/>
            <a:ext cx="8269356" cy="3381623"/>
          </a:xfrm>
        </p:spPr>
        <p:txBody>
          <a:bodyPr>
            <a:normAutofit/>
          </a:bodyPr>
          <a:lstStyle>
            <a:lvl1pPr algn="ctr">
              <a:defRPr lang="en-US" sz="5400" b="1" kern="1200" dirty="0">
                <a:solidFill>
                  <a:srgbClr val="00257D"/>
                </a:solidFill>
                <a:latin typeface="Segoe UI" panose="020B0502040204020203" pitchFamily="34" charset="0"/>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9300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211F7C-AF20-4CFB-A233-93B89DE338AB}"/>
              </a:ext>
            </a:extLst>
          </p:cNvPr>
          <p:cNvSpPr>
            <a:spLocks noGrp="1"/>
          </p:cNvSpPr>
          <p:nvPr>
            <p:ph type="dt" sz="half" idx="2"/>
          </p:nvPr>
        </p:nvSpPr>
        <p:spPr>
          <a:xfrm>
            <a:off x="9039104" y="6395894"/>
            <a:ext cx="2743200" cy="462106"/>
          </a:xfrm>
          <a:prstGeom prst="rect">
            <a:avLst/>
          </a:prstGeom>
        </p:spPr>
        <p:txBody>
          <a:bodyPr vert="horz" lIns="91440" tIns="45720" rIns="91440" bIns="45720" rtlCol="0" anchor="ctr" anchorCtr="0"/>
          <a:lstStyle>
            <a:lvl1pPr algn="r">
              <a:defRPr sz="1200" b="1">
                <a:solidFill>
                  <a:schemeClr val="bg1"/>
                </a:solidFill>
                <a:latin typeface="Segoe UI" panose="020B0502040204020203" pitchFamily="34" charset="0"/>
                <a:cs typeface="Segoe UI" panose="020B0502040204020203" pitchFamily="34" charset="0"/>
              </a:defRPr>
            </a:lvl1pPr>
          </a:lstStyle>
          <a:p>
            <a:endParaRPr lang="en-US"/>
          </a:p>
        </p:txBody>
      </p:sp>
      <p:sp>
        <p:nvSpPr>
          <p:cNvPr id="3" name="Slide Number Placeholder 4">
            <a:extLst>
              <a:ext uri="{FF2B5EF4-FFF2-40B4-BE49-F238E27FC236}">
                <a16:creationId xmlns:a16="http://schemas.microsoft.com/office/drawing/2014/main" id="{20B8CC1C-8A4B-4F00-8BEC-BB82C3E81C6E}"/>
              </a:ext>
            </a:extLst>
          </p:cNvPr>
          <p:cNvSpPr>
            <a:spLocks noGrp="1"/>
          </p:cNvSpPr>
          <p:nvPr>
            <p:ph type="sldNum" sz="quarter" idx="4"/>
          </p:nvPr>
        </p:nvSpPr>
        <p:spPr>
          <a:xfrm>
            <a:off x="11713028" y="6403061"/>
            <a:ext cx="478972" cy="462106"/>
          </a:xfrm>
          <a:prstGeom prst="rect">
            <a:avLst/>
          </a:prstGeom>
        </p:spPr>
        <p:txBody>
          <a:bodyPr vert="horz" lIns="91440" tIns="45720" rIns="91440" bIns="45720" rtlCol="0" anchor="ctr" anchorCtr="0"/>
          <a:lstStyle>
            <a:lvl1pPr algn="ctr">
              <a:defRPr sz="1200" b="1">
                <a:solidFill>
                  <a:schemeClr val="bg1"/>
                </a:solidFill>
                <a:latin typeface="Segoe UI" panose="020B0502040204020203" pitchFamily="34" charset="0"/>
                <a:cs typeface="Segoe UI" panose="020B0502040204020203" pitchFamily="34" charset="0"/>
              </a:defRPr>
            </a:lvl1pPr>
          </a:lstStyle>
          <a:p>
            <a:fld id="{9DAB4538-BD83-4061-8E62-86E96E8E1D20}" type="slidenum">
              <a:rPr lang="en-US" smtClean="0"/>
              <a:pPr/>
              <a:t>‹#›</a:t>
            </a:fld>
            <a:endParaRPr lang="en-US"/>
          </a:p>
        </p:txBody>
      </p:sp>
    </p:spTree>
    <p:extLst>
      <p:ext uri="{BB962C8B-B14F-4D97-AF65-F5344CB8AC3E}">
        <p14:creationId xmlns:p14="http://schemas.microsoft.com/office/powerpoint/2010/main" val="61763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Text Background - Blue Rectangle">
            <a:extLst>
              <a:ext uri="{FF2B5EF4-FFF2-40B4-BE49-F238E27FC236}">
                <a16:creationId xmlns:a16="http://schemas.microsoft.com/office/drawing/2014/main" id="{09ED57FE-2F6C-4951-9FE9-5EDA41E2E224}"/>
              </a:ext>
            </a:extLst>
          </p:cNvPr>
          <p:cNvSpPr/>
          <p:nvPr userDrawn="1"/>
        </p:nvSpPr>
        <p:spPr>
          <a:xfrm>
            <a:off x="0" y="6390184"/>
            <a:ext cx="12192000" cy="446049"/>
          </a:xfrm>
          <a:prstGeom prst="rect">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ext Background - Blue Rectangle">
            <a:extLst>
              <a:ext uri="{FF2B5EF4-FFF2-40B4-BE49-F238E27FC236}">
                <a16:creationId xmlns:a16="http://schemas.microsoft.com/office/drawing/2014/main" id="{0B64D308-1D40-4BD7-BE14-ED1BA1EB567D}"/>
              </a:ext>
            </a:extLst>
          </p:cNvPr>
          <p:cNvSpPr/>
          <p:nvPr userDrawn="1"/>
        </p:nvSpPr>
        <p:spPr>
          <a:xfrm>
            <a:off x="0" y="6424651"/>
            <a:ext cx="12192000" cy="446049"/>
          </a:xfrm>
          <a:prstGeom prst="rect">
            <a:avLst/>
          </a:prstGeom>
          <a:solidFill>
            <a:srgbClr val="002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 name="Picture 3">
            <a:extLst>
              <a:ext uri="{FF2B5EF4-FFF2-40B4-BE49-F238E27FC236}">
                <a16:creationId xmlns:a16="http://schemas.microsoft.com/office/drawing/2014/main" id="{E650FD4C-9711-4A55-8382-2664AFB8031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847" t="38318" r="7685" b="54632"/>
          <a:stretch/>
        </p:blipFill>
        <p:spPr>
          <a:xfrm>
            <a:off x="2652219" y="6419349"/>
            <a:ext cx="7654834" cy="446049"/>
          </a:xfrm>
          <a:prstGeom prst="rect">
            <a:avLst/>
          </a:prstGeom>
        </p:spPr>
      </p:pic>
      <p:pic>
        <p:nvPicPr>
          <p:cNvPr id="31" name="Picture 30">
            <a:extLst>
              <a:ext uri="{FF2B5EF4-FFF2-40B4-BE49-F238E27FC236}">
                <a16:creationId xmlns:a16="http://schemas.microsoft.com/office/drawing/2014/main" id="{96ACE6B4-ADB2-45FD-8A67-A6AA3A9AEDA2}"/>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18563" y="6478526"/>
            <a:ext cx="777176" cy="307438"/>
          </a:xfrm>
          <a:prstGeom prst="rect">
            <a:avLst/>
          </a:prstGeom>
        </p:spPr>
      </p:pic>
      <p:sp>
        <p:nvSpPr>
          <p:cNvPr id="32" name="TextBox 31">
            <a:extLst>
              <a:ext uri="{FF2B5EF4-FFF2-40B4-BE49-F238E27FC236}">
                <a16:creationId xmlns:a16="http://schemas.microsoft.com/office/drawing/2014/main" id="{BF4C60E8-DE42-48A2-8AB5-32BA1D90D49C}"/>
              </a:ext>
            </a:extLst>
          </p:cNvPr>
          <p:cNvSpPr txBox="1"/>
          <p:nvPr userDrawn="1"/>
        </p:nvSpPr>
        <p:spPr>
          <a:xfrm>
            <a:off x="895738" y="6503495"/>
            <a:ext cx="4958523" cy="276999"/>
          </a:xfrm>
          <a:prstGeom prst="rect">
            <a:avLst/>
          </a:prstGeom>
          <a:noFill/>
        </p:spPr>
        <p:txBody>
          <a:bodyPr wrap="square" rtlCol="0">
            <a:spAutoFit/>
          </a:bodyPr>
          <a:lstStyle/>
          <a:p>
            <a:r>
              <a:rPr lang="en-US" sz="1200" b="1">
                <a:solidFill>
                  <a:schemeClr val="bg1"/>
                </a:solidFill>
                <a:latin typeface="Segoe UI" panose="020B0502040204020203" pitchFamily="34" charset="0"/>
                <a:cs typeface="Segoe UI" panose="020B0502040204020203" pitchFamily="34" charset="0"/>
              </a:rPr>
              <a:t>Transforming How Texas Government Serves Texans  |  #</a:t>
            </a:r>
            <a:r>
              <a:rPr lang="en-US" sz="1200" b="1" err="1">
                <a:solidFill>
                  <a:schemeClr val="bg1"/>
                </a:solidFill>
                <a:latin typeface="Segoe UI" panose="020B0502040204020203" pitchFamily="34" charset="0"/>
                <a:cs typeface="Segoe UI" panose="020B0502040204020203" pitchFamily="34" charset="0"/>
              </a:rPr>
              <a:t>DIRisIT</a:t>
            </a:r>
            <a:endParaRPr lang="en-US" sz="1200" b="1">
              <a:solidFill>
                <a:schemeClr val="bg1"/>
              </a:solidFill>
              <a:latin typeface="Segoe UI" panose="020B0502040204020203" pitchFamily="34" charset="0"/>
              <a:cs typeface="Segoe UI" panose="020B0502040204020203" pitchFamily="34" charset="0"/>
            </a:endParaRPr>
          </a:p>
        </p:txBody>
      </p:sp>
      <p:sp>
        <p:nvSpPr>
          <p:cNvPr id="33" name="Date Placeholder 3">
            <a:extLst>
              <a:ext uri="{FF2B5EF4-FFF2-40B4-BE49-F238E27FC236}">
                <a16:creationId xmlns:a16="http://schemas.microsoft.com/office/drawing/2014/main" id="{A6C4432D-FAC2-4475-9240-F6AE8C9D183C}"/>
              </a:ext>
            </a:extLst>
          </p:cNvPr>
          <p:cNvSpPr>
            <a:spLocks noGrp="1"/>
          </p:cNvSpPr>
          <p:nvPr>
            <p:ph type="dt" sz="half" idx="2"/>
          </p:nvPr>
        </p:nvSpPr>
        <p:spPr>
          <a:xfrm>
            <a:off x="9039104" y="6395894"/>
            <a:ext cx="2743200" cy="462106"/>
          </a:xfrm>
          <a:prstGeom prst="rect">
            <a:avLst/>
          </a:prstGeom>
        </p:spPr>
        <p:txBody>
          <a:bodyPr vert="horz" lIns="91440" tIns="45720" rIns="91440" bIns="45720" rtlCol="0" anchor="ctr" anchorCtr="0"/>
          <a:lstStyle>
            <a:lvl1pPr algn="r">
              <a:defRPr sz="1200" b="1">
                <a:solidFill>
                  <a:schemeClr val="bg1"/>
                </a:solidFill>
                <a:latin typeface="Segoe UI" panose="020B0502040204020203" pitchFamily="34" charset="0"/>
                <a:cs typeface="Segoe UI" panose="020B0502040204020203" pitchFamily="34" charset="0"/>
              </a:defRPr>
            </a:lvl1pPr>
          </a:lstStyle>
          <a:p>
            <a:endParaRPr lang="en-US"/>
          </a:p>
        </p:txBody>
      </p:sp>
      <p:sp>
        <p:nvSpPr>
          <p:cNvPr id="34" name="Slide Number Placeholder 4">
            <a:extLst>
              <a:ext uri="{FF2B5EF4-FFF2-40B4-BE49-F238E27FC236}">
                <a16:creationId xmlns:a16="http://schemas.microsoft.com/office/drawing/2014/main" id="{A935713D-902B-4234-905A-0AEEB4AEC816}"/>
              </a:ext>
            </a:extLst>
          </p:cNvPr>
          <p:cNvSpPr>
            <a:spLocks noGrp="1"/>
          </p:cNvSpPr>
          <p:nvPr>
            <p:ph type="sldNum" sz="quarter" idx="4"/>
          </p:nvPr>
        </p:nvSpPr>
        <p:spPr>
          <a:xfrm>
            <a:off x="11713028" y="6403061"/>
            <a:ext cx="478972" cy="462106"/>
          </a:xfrm>
          <a:prstGeom prst="rect">
            <a:avLst/>
          </a:prstGeom>
        </p:spPr>
        <p:txBody>
          <a:bodyPr vert="horz" lIns="91440" tIns="45720" rIns="91440" bIns="45720" rtlCol="0" anchor="ctr" anchorCtr="0"/>
          <a:lstStyle>
            <a:lvl1pPr algn="ctr">
              <a:defRPr sz="1200" b="1">
                <a:solidFill>
                  <a:schemeClr val="bg1"/>
                </a:solidFill>
                <a:latin typeface="Segoe UI" panose="020B0502040204020203" pitchFamily="34" charset="0"/>
                <a:cs typeface="Segoe UI" panose="020B0502040204020203" pitchFamily="34" charset="0"/>
              </a:defRPr>
            </a:lvl1pPr>
          </a:lstStyle>
          <a:p>
            <a:fld id="{9DAB4538-BD83-4061-8E62-86E96E8E1D20}" type="slidenum">
              <a:rPr lang="en-US" smtClean="0"/>
              <a:pPr/>
              <a:t>‹#›</a:t>
            </a:fld>
            <a:endParaRPr lang="en-US"/>
          </a:p>
        </p:txBody>
      </p:sp>
      <p:sp>
        <p:nvSpPr>
          <p:cNvPr id="2" name="Title Placeholder 1">
            <a:extLst>
              <a:ext uri="{FF2B5EF4-FFF2-40B4-BE49-F238E27FC236}">
                <a16:creationId xmlns:a16="http://schemas.microsoft.com/office/drawing/2014/main" id="{355EC713-66BF-434E-A6D4-42D354979CEF}"/>
              </a:ext>
            </a:extLst>
          </p:cNvPr>
          <p:cNvSpPr>
            <a:spLocks noGrp="1"/>
          </p:cNvSpPr>
          <p:nvPr>
            <p:ph type="title"/>
          </p:nvPr>
        </p:nvSpPr>
        <p:spPr>
          <a:xfrm>
            <a:off x="398482" y="7621"/>
            <a:ext cx="11269886" cy="1097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1EDE3A-4DA8-48EC-8748-9619FC7E6845}"/>
              </a:ext>
            </a:extLst>
          </p:cNvPr>
          <p:cNvSpPr>
            <a:spLocks noGrp="1"/>
          </p:cNvSpPr>
          <p:nvPr>
            <p:ph type="body" idx="1"/>
          </p:nvPr>
        </p:nvSpPr>
        <p:spPr>
          <a:xfrm>
            <a:off x="398481" y="1294975"/>
            <a:ext cx="11269887" cy="43911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841055"/>
      </p:ext>
    </p:extLst>
  </p:cSld>
  <p:clrMap bg1="lt1" tx1="dk1" bg2="lt2" tx2="dk2" accent1="accent1" accent2="accent2" accent3="accent3" accent4="accent4" accent5="accent5" accent6="accent6" hlink="hlink" folHlink="folHlink"/>
  <p:sldLayoutIdLst>
    <p:sldLayoutId id="2147483740" r:id="rId1"/>
    <p:sldLayoutId id="2147483744" r:id="rId2"/>
    <p:sldLayoutId id="2147483741" r:id="rId3"/>
    <p:sldLayoutId id="2147483746" r:id="rId4"/>
    <p:sldLayoutId id="2147483747" r:id="rId5"/>
    <p:sldLayoutId id="2147483742" r:id="rId6"/>
    <p:sldLayoutId id="2147483745" r:id="rId7"/>
  </p:sldLayoutIdLst>
  <p:hf hdr="0" ftr="0" dt="0"/>
  <p:txStyles>
    <p:titleStyle>
      <a:lvl1pPr algn="l" defTabSz="914400" rtl="0" eaLnBrk="1" latinLnBrk="0" hangingPunct="1">
        <a:lnSpc>
          <a:spcPct val="90000"/>
        </a:lnSpc>
        <a:spcBef>
          <a:spcPct val="0"/>
        </a:spcBef>
        <a:buNone/>
        <a:defRPr sz="3200" b="1" kern="1200">
          <a:solidFill>
            <a:srgbClr val="00257D"/>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Clr>
          <a:srgbClr val="223A73"/>
        </a:buClr>
        <a:buFont typeface="Arial" panose="020B0604020202020204" pitchFamily="34" charset="0"/>
        <a:buChar char="•"/>
        <a:defRPr sz="2400" kern="1200">
          <a:solidFill>
            <a:srgbClr val="00257D"/>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223A73"/>
        </a:buClr>
        <a:buFont typeface="Arial" panose="020B0604020202020204" pitchFamily="34" charset="0"/>
        <a:buChar char="•"/>
        <a:defRPr sz="2000" kern="1200">
          <a:solidFill>
            <a:srgbClr val="00257D"/>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223A73"/>
        </a:buClr>
        <a:buFont typeface="Arial" panose="020B0604020202020204" pitchFamily="34" charset="0"/>
        <a:buChar char="•"/>
        <a:defRPr sz="1800" kern="1200">
          <a:solidFill>
            <a:srgbClr val="00257D"/>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223A73"/>
        </a:buClr>
        <a:buFont typeface="Arial" panose="020B0604020202020204" pitchFamily="34" charset="0"/>
        <a:buChar char="•"/>
        <a:defRPr sz="1600" kern="1200">
          <a:solidFill>
            <a:srgbClr val="00257D"/>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223A73"/>
        </a:buClr>
        <a:buFont typeface="Arial" panose="020B0604020202020204" pitchFamily="34" charset="0"/>
        <a:buChar char="•"/>
        <a:defRPr sz="1600" kern="1200">
          <a:solidFill>
            <a:srgbClr val="00257D"/>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mailto:SOW@dir.Texas.gov" TargetMode="External"/><Relationship Id="rId2" Type="http://schemas.openxmlformats.org/officeDocument/2006/relationships/hyperlink" Target="mailto:identity.support@dir.Texas.gov"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dir.texas.gov/it-solutions-and-services/buying-through-dir/statement-work-sow"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mailto:identity.support@dir.Texas.gov"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mailto:identity.support@dir.Texas.gov"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389419" y="372417"/>
            <a:ext cx="5610225" cy="1565152"/>
          </a:xfrm>
        </p:spPr>
        <p:txBody>
          <a:bodyPr anchor="t"/>
          <a:lstStyle/>
          <a:p>
            <a:r>
              <a:rPr lang="en-US"/>
              <a:t>Statement of Work (SOW) Guide</a:t>
            </a:r>
            <a:br>
              <a:rPr lang="en-US"/>
            </a:br>
            <a:r>
              <a:rPr lang="en-US"/>
              <a:t>v1.0</a:t>
            </a:r>
          </a:p>
        </p:txBody>
      </p:sp>
      <p:sp>
        <p:nvSpPr>
          <p:cNvPr id="9" name="Subtitle 8"/>
          <p:cNvSpPr>
            <a:spLocks noGrp="1"/>
          </p:cNvSpPr>
          <p:nvPr>
            <p:ph type="subTitle" idx="1"/>
          </p:nvPr>
        </p:nvSpPr>
        <p:spPr>
          <a:xfrm>
            <a:off x="254000" y="2164862"/>
            <a:ext cx="5613400" cy="4228122"/>
          </a:xfrm>
        </p:spPr>
        <p:txBody>
          <a:bodyPr vert="horz" lIns="91440" tIns="45720" rIns="91440" bIns="45720" rtlCol="0" anchor="t">
            <a:noAutofit/>
          </a:bodyPr>
          <a:lstStyle/>
          <a:p>
            <a:r>
              <a:rPr lang="en-US" b="1"/>
              <a:t> </a:t>
            </a:r>
          </a:p>
          <a:p>
            <a:endParaRPr lang="en-US" b="1"/>
          </a:p>
          <a:p>
            <a:endParaRPr lang="en-US" b="1"/>
          </a:p>
          <a:p>
            <a:endParaRPr lang="en-US" b="1"/>
          </a:p>
          <a:p>
            <a:endParaRPr lang="en-US" b="1"/>
          </a:p>
          <a:p>
            <a:endParaRPr lang="en-US" b="1"/>
          </a:p>
          <a:p>
            <a:pPr marL="227013" indent="-227013">
              <a:spcBef>
                <a:spcPts val="600"/>
              </a:spcBef>
              <a:buFont typeface="Arial" panose="020B0604020202020204" pitchFamily="34" charset="0"/>
              <a:buChar char="•"/>
            </a:pPr>
            <a:endParaRPr lang="en-US" sz="2000">
              <a:solidFill>
                <a:srgbClr val="00257D"/>
              </a:solidFill>
            </a:endParaRPr>
          </a:p>
          <a:p>
            <a:br>
              <a:rPr lang="en-US" b="1"/>
            </a:br>
            <a:endParaRPr lang="en-US"/>
          </a:p>
        </p:txBody>
      </p:sp>
      <p:sp>
        <p:nvSpPr>
          <p:cNvPr id="3" name="TextBox 2">
            <a:extLst>
              <a:ext uri="{FF2B5EF4-FFF2-40B4-BE49-F238E27FC236}">
                <a16:creationId xmlns:a16="http://schemas.microsoft.com/office/drawing/2014/main" id="{E8E6597B-5DE9-A216-F62B-463795CF80FA}"/>
              </a:ext>
            </a:extLst>
          </p:cNvPr>
          <p:cNvSpPr txBox="1"/>
          <p:nvPr/>
        </p:nvSpPr>
        <p:spPr>
          <a:xfrm>
            <a:off x="672123" y="2619449"/>
            <a:ext cx="3884246" cy="1200329"/>
          </a:xfrm>
          <a:prstGeom prst="rect">
            <a:avLst/>
          </a:prstGeom>
          <a:noFill/>
        </p:spPr>
        <p:txBody>
          <a:bodyPr wrap="square">
            <a:spAutoFit/>
          </a:bodyPr>
          <a:lstStyle/>
          <a:p>
            <a:r>
              <a:rPr lang="en-US"/>
              <a:t>The purpose of this process document is to guide a State Agency user of the Statement of Work (SOW) Portal.</a:t>
            </a:r>
          </a:p>
        </p:txBody>
      </p:sp>
    </p:spTree>
    <p:extLst>
      <p:ext uri="{BB962C8B-B14F-4D97-AF65-F5344CB8AC3E}">
        <p14:creationId xmlns:p14="http://schemas.microsoft.com/office/powerpoint/2010/main" val="1153091660"/>
      </p:ext>
    </p:extLst>
  </p:cSld>
  <p:clrMapOvr>
    <a:masterClrMapping/>
  </p:clrMapOvr>
  <mc:AlternateContent xmlns:mc="http://schemas.openxmlformats.org/markup-compatibility/2006" xmlns:p14="http://schemas.microsoft.com/office/powerpoint/2010/main">
    <mc:Choice Requires="p14">
      <p:transition spd="slow" p14:dur="2000" advTm="23080"/>
    </mc:Choice>
    <mc:Fallback xmlns="">
      <p:transition spd="slow" advTm="23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45489" y="55921"/>
            <a:ext cx="9080797" cy="1097279"/>
          </a:xfrm>
        </p:spPr>
        <p:txBody>
          <a:bodyPr>
            <a:normAutofit/>
          </a:bodyPr>
          <a:lstStyle/>
          <a:p>
            <a:r>
              <a:rPr lang="en-US">
                <a:solidFill>
                  <a:srgbClr val="0073EB"/>
                </a:solidFill>
              </a:rPr>
              <a:t>Submitting a Final SOW</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159048" y="839255"/>
            <a:ext cx="5517765" cy="4707240"/>
          </a:xfrm>
        </p:spPr>
        <p:txBody>
          <a:bodyPr/>
          <a:lstStyle/>
          <a:p>
            <a:r>
              <a:rPr lang="en-US" b="1" dirty="0">
                <a:solidFill>
                  <a:schemeClr val="accent2"/>
                </a:solidFill>
              </a:rPr>
              <a:t>Once your draft SOW is approved by DIR, you will receive an approval email</a:t>
            </a:r>
          </a:p>
          <a:p>
            <a:r>
              <a:rPr lang="en-US" b="1" dirty="0">
                <a:solidFill>
                  <a:schemeClr val="accent2"/>
                </a:solidFill>
              </a:rPr>
              <a:t>You are then authorized to send your SOW to the approved list of Vendors</a:t>
            </a:r>
          </a:p>
          <a:p>
            <a:r>
              <a:rPr lang="en-US" b="1" dirty="0">
                <a:solidFill>
                  <a:schemeClr val="accent2"/>
                </a:solidFill>
              </a:rPr>
              <a:t>Following execution of the final SOW by the state agency and vendor(s), submit the signed SOW(s) to DIR for its signature. </a:t>
            </a:r>
          </a:p>
          <a:p>
            <a:r>
              <a:rPr lang="en-US" b="1" dirty="0">
                <a:solidFill>
                  <a:schemeClr val="accent2"/>
                </a:solidFill>
              </a:rPr>
              <a:t>DIR department will review and determine whether it will be signed or if additional information is required first.</a:t>
            </a:r>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10</a:t>
            </a:fld>
            <a:endParaRPr lang="en-US"/>
          </a:p>
        </p:txBody>
      </p:sp>
      <p:pic>
        <p:nvPicPr>
          <p:cNvPr id="7" name="Screen Recording 6">
            <a:hlinkClick r:id="" action="ppaction://media"/>
            <a:extLst>
              <a:ext uri="{FF2B5EF4-FFF2-40B4-BE49-F238E27FC236}">
                <a16:creationId xmlns:a16="http://schemas.microsoft.com/office/drawing/2014/main" id="{120869D7-CAD3-7926-6F5F-5BB59EFA1E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30079" y="734216"/>
            <a:ext cx="6222435" cy="4970584"/>
          </a:xfrm>
          <a:prstGeom prst="rect">
            <a:avLst/>
          </a:prstGeom>
        </p:spPr>
      </p:pic>
    </p:spTree>
    <p:extLst>
      <p:ext uri="{BB962C8B-B14F-4D97-AF65-F5344CB8AC3E}">
        <p14:creationId xmlns:p14="http://schemas.microsoft.com/office/powerpoint/2010/main" val="3522810571"/>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2" y="185577"/>
            <a:ext cx="4899125" cy="1097279"/>
          </a:xfrm>
        </p:spPr>
        <p:txBody>
          <a:bodyPr>
            <a:normAutofit/>
          </a:bodyPr>
          <a:lstStyle/>
          <a:p>
            <a:r>
              <a:rPr lang="en-US">
                <a:solidFill>
                  <a:srgbClr val="0073EB"/>
                </a:solidFill>
              </a:rPr>
              <a:t>Submitting an Amendment to a SOW</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398481" y="1294975"/>
            <a:ext cx="4741690" cy="4707240"/>
          </a:xfrm>
        </p:spPr>
        <p:txBody>
          <a:bodyPr/>
          <a:lstStyle/>
          <a:p>
            <a:r>
              <a:rPr lang="en-US" b="1">
                <a:solidFill>
                  <a:schemeClr val="accent2"/>
                </a:solidFill>
              </a:rPr>
              <a:t>Navigate to the Final SOW (Note: Status must be Signed and Closed)</a:t>
            </a:r>
          </a:p>
          <a:p>
            <a:r>
              <a:rPr lang="en-US" b="1">
                <a:solidFill>
                  <a:schemeClr val="accent2"/>
                </a:solidFill>
              </a:rPr>
              <a:t>Be sure to choose the correct Final SOW by reviewing the data</a:t>
            </a:r>
          </a:p>
          <a:p>
            <a:r>
              <a:rPr lang="en-US" b="1">
                <a:solidFill>
                  <a:schemeClr val="accent2"/>
                </a:solidFill>
              </a:rPr>
              <a:t>Click on Submit Amendment</a:t>
            </a:r>
          </a:p>
          <a:p>
            <a:r>
              <a:rPr lang="en-US" b="1">
                <a:solidFill>
                  <a:schemeClr val="accent2"/>
                </a:solidFill>
              </a:rPr>
              <a:t>Add new contract Value (if applicable)</a:t>
            </a:r>
          </a:p>
          <a:p>
            <a:r>
              <a:rPr lang="en-US" b="1">
                <a:solidFill>
                  <a:schemeClr val="accent2"/>
                </a:solidFill>
              </a:rPr>
              <a:t>Add new End date (if revised)</a:t>
            </a:r>
          </a:p>
          <a:p>
            <a:r>
              <a:rPr lang="en-US" b="1">
                <a:solidFill>
                  <a:schemeClr val="accent2"/>
                </a:solidFill>
              </a:rPr>
              <a:t>Include comments</a:t>
            </a:r>
          </a:p>
          <a:p>
            <a:r>
              <a:rPr lang="en-US" b="1">
                <a:solidFill>
                  <a:schemeClr val="accent2"/>
                </a:solidFill>
              </a:rPr>
              <a:t>Amendment will be reviewed by DIR</a:t>
            </a:r>
          </a:p>
          <a:p>
            <a:pPr marL="0" indent="0">
              <a:buNone/>
            </a:pPr>
            <a:endParaRPr lang="en-US" b="1">
              <a:solidFill>
                <a:schemeClr val="accent2"/>
              </a:solidFill>
            </a:endParaRPr>
          </a:p>
          <a:p>
            <a:pPr marL="0" indent="0">
              <a:buNone/>
            </a:pPr>
            <a:endParaRPr lang="en-US">
              <a:solidFill>
                <a:schemeClr val="accent2"/>
              </a:solidFill>
            </a:endParaRPr>
          </a:p>
          <a:p>
            <a:pPr lvl="1"/>
            <a:endParaRPr lang="en-US"/>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11</a:t>
            </a:fld>
            <a:endParaRPr lang="en-US"/>
          </a:p>
        </p:txBody>
      </p:sp>
      <p:pic>
        <p:nvPicPr>
          <p:cNvPr id="8" name="Screen Recording 7">
            <a:hlinkClick r:id="" action="ppaction://media"/>
            <a:extLst>
              <a:ext uri="{FF2B5EF4-FFF2-40B4-BE49-F238E27FC236}">
                <a16:creationId xmlns:a16="http://schemas.microsoft.com/office/drawing/2014/main" id="{5ED23BBD-B855-0C80-48FF-8F19692292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8450" y="465015"/>
            <a:ext cx="5803900" cy="5537200"/>
          </a:xfrm>
          <a:prstGeom prst="rect">
            <a:avLst/>
          </a:prstGeom>
        </p:spPr>
      </p:pic>
    </p:spTree>
    <p:extLst>
      <p:ext uri="{BB962C8B-B14F-4D97-AF65-F5344CB8AC3E}">
        <p14:creationId xmlns:p14="http://schemas.microsoft.com/office/powerpoint/2010/main" val="4245966275"/>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DF688-EF41-5F2A-4292-9761A334BF41}"/>
              </a:ext>
            </a:extLst>
          </p:cNvPr>
          <p:cNvSpPr>
            <a:spLocks noGrp="1"/>
          </p:cNvSpPr>
          <p:nvPr>
            <p:ph type="title"/>
          </p:nvPr>
        </p:nvSpPr>
        <p:spPr/>
        <p:txBody>
          <a:bodyPr/>
          <a:lstStyle/>
          <a:p>
            <a:r>
              <a:rPr lang="en-US" sz="3600" dirty="0"/>
              <a:t>Questions</a:t>
            </a:r>
            <a:r>
              <a:rPr lang="en-US" dirty="0"/>
              <a:t>?</a:t>
            </a:r>
          </a:p>
        </p:txBody>
      </p:sp>
      <p:sp>
        <p:nvSpPr>
          <p:cNvPr id="3" name="Content Placeholder 2">
            <a:extLst>
              <a:ext uri="{FF2B5EF4-FFF2-40B4-BE49-F238E27FC236}">
                <a16:creationId xmlns:a16="http://schemas.microsoft.com/office/drawing/2014/main" id="{09CFB231-E77F-45E6-1D02-E2BB6452F3A0}"/>
              </a:ext>
            </a:extLst>
          </p:cNvPr>
          <p:cNvSpPr>
            <a:spLocks noGrp="1"/>
          </p:cNvSpPr>
          <p:nvPr>
            <p:ph idx="1"/>
          </p:nvPr>
        </p:nvSpPr>
        <p:spPr>
          <a:xfrm>
            <a:off x="550881" y="1254460"/>
            <a:ext cx="11269887" cy="4349080"/>
          </a:xfrm>
        </p:spPr>
        <p:txBody>
          <a:bodyPr/>
          <a:lstStyle/>
          <a:p>
            <a:r>
              <a:rPr lang="en-US" sz="3600" dirty="0"/>
              <a:t>Contact </a:t>
            </a:r>
            <a:r>
              <a:rPr lang="en-US" sz="3600" dirty="0">
                <a:hlinkClick r:id="rId2"/>
              </a:rPr>
              <a:t>identity.support@dir.Texas.gov</a:t>
            </a:r>
            <a:r>
              <a:rPr lang="en-US" sz="3600" dirty="0"/>
              <a:t> with questions regarding accounts and logging into the </a:t>
            </a:r>
            <a:r>
              <a:rPr lang="en-US" sz="3600"/>
              <a:t>SOW Portal</a:t>
            </a:r>
            <a:endParaRPr lang="en-US" sz="3600" dirty="0"/>
          </a:p>
          <a:p>
            <a:r>
              <a:rPr lang="en-US" sz="3600" dirty="0"/>
              <a:t>Correspond with </a:t>
            </a:r>
            <a:r>
              <a:rPr lang="en-US" sz="3600" dirty="0">
                <a:hlinkClick r:id="rId3"/>
              </a:rPr>
              <a:t>SOW@dir.Texas.gov</a:t>
            </a:r>
            <a:r>
              <a:rPr lang="en-US" sz="3600" dirty="0"/>
              <a:t> with questions regarding your SOW submissions</a:t>
            </a:r>
          </a:p>
        </p:txBody>
      </p:sp>
      <p:sp>
        <p:nvSpPr>
          <p:cNvPr id="4" name="Slide Number Placeholder 3">
            <a:extLst>
              <a:ext uri="{FF2B5EF4-FFF2-40B4-BE49-F238E27FC236}">
                <a16:creationId xmlns:a16="http://schemas.microsoft.com/office/drawing/2014/main" id="{D133A675-E77A-3422-AD96-496644EE51D7}"/>
              </a:ext>
            </a:extLst>
          </p:cNvPr>
          <p:cNvSpPr>
            <a:spLocks noGrp="1"/>
          </p:cNvSpPr>
          <p:nvPr>
            <p:ph type="sldNum" sz="quarter" idx="4"/>
          </p:nvPr>
        </p:nvSpPr>
        <p:spPr/>
        <p:txBody>
          <a:bodyPr/>
          <a:lstStyle/>
          <a:p>
            <a:fld id="{9DAB4538-BD83-4061-8E62-86E96E8E1D20}" type="slidenum">
              <a:rPr lang="en-US" smtClean="0"/>
              <a:pPr/>
              <a:t>12</a:t>
            </a:fld>
            <a:endParaRPr lang="en-US"/>
          </a:p>
        </p:txBody>
      </p:sp>
    </p:spTree>
    <p:extLst>
      <p:ext uri="{BB962C8B-B14F-4D97-AF65-F5344CB8AC3E}">
        <p14:creationId xmlns:p14="http://schemas.microsoft.com/office/powerpoint/2010/main" val="551939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2" y="185577"/>
            <a:ext cx="9080797" cy="1097279"/>
          </a:xfrm>
        </p:spPr>
        <p:txBody>
          <a:bodyPr>
            <a:normAutofit/>
          </a:bodyPr>
          <a:lstStyle/>
          <a:p>
            <a:r>
              <a:rPr lang="en-US">
                <a:solidFill>
                  <a:srgbClr val="0073EB"/>
                </a:solidFill>
              </a:rPr>
              <a:t>Introduction to SOW Process</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398481" y="1294975"/>
            <a:ext cx="11095179" cy="4707240"/>
          </a:xfrm>
        </p:spPr>
        <p:txBody>
          <a:bodyPr vert="horz" lIns="91440" tIns="45720" rIns="91440" bIns="45720" rtlCol="0" anchor="t">
            <a:noAutofit/>
          </a:bodyPr>
          <a:lstStyle/>
          <a:p>
            <a:r>
              <a:rPr lang="en-US" sz="2800" b="1" dirty="0">
                <a:solidFill>
                  <a:schemeClr val="accent2"/>
                </a:solidFill>
                <a:latin typeface="Segoe UI"/>
                <a:cs typeface="Segoe UI"/>
              </a:rPr>
              <a:t>The SOW Portal / Application is designed to facilitate the submission of Statements of Work (SOW) to DIR for review and approval. This is a multi-step process. </a:t>
            </a:r>
          </a:p>
          <a:p>
            <a:r>
              <a:rPr lang="en-US" sz="2800" b="1" dirty="0">
                <a:solidFill>
                  <a:schemeClr val="accent2"/>
                </a:solidFill>
                <a:latin typeface="Segoe UI"/>
                <a:cs typeface="Segoe UI"/>
              </a:rPr>
              <a:t>Refer to the next slide for a visual of this process </a:t>
            </a:r>
          </a:p>
          <a:p>
            <a:r>
              <a:rPr lang="en-US" sz="2800" b="1" dirty="0">
                <a:solidFill>
                  <a:schemeClr val="accent2"/>
                </a:solidFill>
                <a:latin typeface="Segoe UI"/>
                <a:cs typeface="Segoe UI"/>
              </a:rPr>
              <a:t>Visit </a:t>
            </a:r>
            <a:r>
              <a:rPr lang="en-US" sz="2800" b="1" dirty="0">
                <a:solidFill>
                  <a:schemeClr val="accent2"/>
                </a:solidFill>
                <a:latin typeface="Segoe UI"/>
                <a:cs typeface="Segoe UI"/>
                <a:hlinkClick r:id="rId3"/>
              </a:rPr>
              <a:t>https://dir.texas.gov/it-solutions-and-services/buying-through-dir/statement-work-sow</a:t>
            </a:r>
            <a:r>
              <a:rPr lang="en-US" sz="2800" b="1" dirty="0">
                <a:solidFill>
                  <a:schemeClr val="accent2"/>
                </a:solidFill>
                <a:latin typeface="Segoe UI"/>
                <a:cs typeface="Segoe UI"/>
              </a:rPr>
              <a:t> to learn more about:</a:t>
            </a:r>
          </a:p>
          <a:p>
            <a:pPr lvl="1"/>
            <a:r>
              <a:rPr lang="en-US" sz="2400" b="1" dirty="0">
                <a:solidFill>
                  <a:schemeClr val="accent2"/>
                </a:solidFill>
                <a:latin typeface="Segoe UI"/>
                <a:cs typeface="Segoe UI"/>
              </a:rPr>
              <a:t>Understanding a SOW</a:t>
            </a:r>
          </a:p>
          <a:p>
            <a:pPr lvl="1"/>
            <a:r>
              <a:rPr lang="en-US" sz="2400" b="1" dirty="0">
                <a:solidFill>
                  <a:schemeClr val="accent2"/>
                </a:solidFill>
                <a:latin typeface="Segoe UI"/>
                <a:cs typeface="Segoe UI"/>
              </a:rPr>
              <a:t>Project Management Methodologies</a:t>
            </a:r>
          </a:p>
          <a:p>
            <a:pPr lvl="1"/>
            <a:r>
              <a:rPr lang="en-US" sz="2400" b="1" dirty="0">
                <a:solidFill>
                  <a:schemeClr val="accent2"/>
                </a:solidFill>
                <a:latin typeface="Segoe UI"/>
                <a:cs typeface="Segoe UI"/>
              </a:rPr>
              <a:t>Templates and Guides</a:t>
            </a:r>
          </a:p>
          <a:p>
            <a:pPr marL="0" indent="0">
              <a:buNone/>
            </a:pPr>
            <a:endParaRPr lang="en-US" b="1" dirty="0">
              <a:solidFill>
                <a:schemeClr val="accent2"/>
              </a:solidFill>
            </a:endParaRPr>
          </a:p>
          <a:p>
            <a:pPr marL="0" indent="0">
              <a:buNone/>
            </a:pPr>
            <a:endParaRPr lang="en-US" dirty="0">
              <a:solidFill>
                <a:schemeClr val="accent2"/>
              </a:solidFill>
            </a:endParaRPr>
          </a:p>
          <a:p>
            <a:pPr lvl="1"/>
            <a:endParaRPr lang="en-US" dirty="0"/>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2</a:t>
            </a:fld>
            <a:endParaRPr lang="en-US"/>
          </a:p>
        </p:txBody>
      </p:sp>
    </p:spTree>
    <p:extLst>
      <p:ext uri="{BB962C8B-B14F-4D97-AF65-F5344CB8AC3E}">
        <p14:creationId xmlns:p14="http://schemas.microsoft.com/office/powerpoint/2010/main" val="3136198732"/>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3A2B-622C-C1EB-0241-98C676712DE6}"/>
              </a:ext>
            </a:extLst>
          </p:cNvPr>
          <p:cNvSpPr>
            <a:spLocks noGrp="1"/>
          </p:cNvSpPr>
          <p:nvPr>
            <p:ph type="title"/>
          </p:nvPr>
        </p:nvSpPr>
        <p:spPr/>
        <p:txBody>
          <a:bodyPr/>
          <a:lstStyle/>
          <a:p>
            <a:r>
              <a:rPr lang="en-US"/>
              <a:t>SOW Process</a:t>
            </a:r>
          </a:p>
        </p:txBody>
      </p:sp>
      <p:sp>
        <p:nvSpPr>
          <p:cNvPr id="4" name="Slide Number Placeholder 3">
            <a:extLst>
              <a:ext uri="{FF2B5EF4-FFF2-40B4-BE49-F238E27FC236}">
                <a16:creationId xmlns:a16="http://schemas.microsoft.com/office/drawing/2014/main" id="{37435380-AF06-FDFE-50D0-9540C30C4808}"/>
              </a:ext>
            </a:extLst>
          </p:cNvPr>
          <p:cNvSpPr>
            <a:spLocks noGrp="1"/>
          </p:cNvSpPr>
          <p:nvPr>
            <p:ph type="sldNum" sz="quarter" idx="4"/>
          </p:nvPr>
        </p:nvSpPr>
        <p:spPr/>
        <p:txBody>
          <a:bodyPr/>
          <a:lstStyle/>
          <a:p>
            <a:fld id="{9DAB4538-BD83-4061-8E62-86E96E8E1D20}" type="slidenum">
              <a:rPr lang="en-US" smtClean="0"/>
              <a:pPr/>
              <a:t>3</a:t>
            </a:fld>
            <a:endParaRPr lang="en-US"/>
          </a:p>
        </p:txBody>
      </p:sp>
      <p:pic>
        <p:nvPicPr>
          <p:cNvPr id="8" name="Picture 7" descr="Diagram&#10;&#10;Description automatically generated">
            <a:extLst>
              <a:ext uri="{FF2B5EF4-FFF2-40B4-BE49-F238E27FC236}">
                <a16:creationId xmlns:a16="http://schemas.microsoft.com/office/drawing/2014/main" id="{0343BF8F-2600-E9B0-49B3-066934B30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96" y="1104900"/>
            <a:ext cx="11859208" cy="4245511"/>
          </a:xfrm>
          <a:prstGeom prst="rect">
            <a:avLst/>
          </a:prstGeom>
        </p:spPr>
      </p:pic>
    </p:spTree>
    <p:extLst>
      <p:ext uri="{BB962C8B-B14F-4D97-AF65-F5344CB8AC3E}">
        <p14:creationId xmlns:p14="http://schemas.microsoft.com/office/powerpoint/2010/main" val="3234373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3" y="185577"/>
            <a:ext cx="5793786" cy="1097279"/>
          </a:xfrm>
        </p:spPr>
        <p:txBody>
          <a:bodyPr>
            <a:normAutofit/>
          </a:bodyPr>
          <a:lstStyle/>
          <a:p>
            <a:r>
              <a:rPr lang="en-US">
                <a:solidFill>
                  <a:srgbClr val="0073EB"/>
                </a:solidFill>
              </a:rPr>
              <a:t>Accessing SOW Portal</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249394" y="1175705"/>
            <a:ext cx="4938832" cy="4707240"/>
          </a:xfrm>
        </p:spPr>
        <p:txBody>
          <a:bodyPr/>
          <a:lstStyle/>
          <a:p>
            <a:r>
              <a:rPr lang="en-US" b="1" dirty="0">
                <a:solidFill>
                  <a:schemeClr val="accent2"/>
                </a:solidFill>
              </a:rPr>
              <a:t>SOW Portal has been optimized for Chrome and Firefox (Internet Explorer is not supported)</a:t>
            </a:r>
          </a:p>
          <a:p>
            <a:r>
              <a:rPr lang="en-US" b="1" dirty="0">
                <a:solidFill>
                  <a:schemeClr val="accent2"/>
                </a:solidFill>
              </a:rPr>
              <a:t>Navigate to the DIR Website and click on ‘Sign In’ Button</a:t>
            </a:r>
          </a:p>
          <a:p>
            <a:r>
              <a:rPr lang="en-US" b="1" dirty="0">
                <a:solidFill>
                  <a:schemeClr val="accent2"/>
                </a:solidFill>
              </a:rPr>
              <a:t>Click on the Customer SOW Portal tile</a:t>
            </a:r>
          </a:p>
          <a:p>
            <a:r>
              <a:rPr lang="en-US" b="1" dirty="0">
                <a:solidFill>
                  <a:schemeClr val="accent2"/>
                </a:solidFill>
              </a:rPr>
              <a:t>Click ‘OK’ to accept terms for restricted access dialog box</a:t>
            </a:r>
          </a:p>
          <a:p>
            <a:pPr marL="0" indent="0">
              <a:buNone/>
            </a:pPr>
            <a:endParaRPr lang="en-US" b="1" dirty="0">
              <a:solidFill>
                <a:schemeClr val="accent2"/>
              </a:solidFill>
            </a:endParaRPr>
          </a:p>
          <a:p>
            <a:pPr marL="0" indent="0">
              <a:buNone/>
            </a:pPr>
            <a:endParaRPr lang="en-US" dirty="0">
              <a:solidFill>
                <a:schemeClr val="accent2"/>
              </a:solidFill>
            </a:endParaRPr>
          </a:p>
          <a:p>
            <a:pPr lvl="1"/>
            <a:endParaRPr lang="en-US" dirty="0"/>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4</a:t>
            </a:fld>
            <a:endParaRPr lang="en-US"/>
          </a:p>
        </p:txBody>
      </p:sp>
      <p:pic>
        <p:nvPicPr>
          <p:cNvPr id="5" name="Screen Recording 4">
            <a:hlinkClick r:id="" action="ppaction://media"/>
            <a:extLst>
              <a:ext uri="{FF2B5EF4-FFF2-40B4-BE49-F238E27FC236}">
                <a16:creationId xmlns:a16="http://schemas.microsoft.com/office/drawing/2014/main" id="{0CCB5C84-B335-143B-9F0B-F7EB31DF66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88226" y="734216"/>
            <a:ext cx="6552658" cy="5073917"/>
          </a:xfrm>
          <a:prstGeom prst="rect">
            <a:avLst/>
          </a:prstGeom>
        </p:spPr>
      </p:pic>
    </p:spTree>
    <p:extLst>
      <p:ext uri="{BB962C8B-B14F-4D97-AF65-F5344CB8AC3E}">
        <p14:creationId xmlns:p14="http://schemas.microsoft.com/office/powerpoint/2010/main" val="1811627118"/>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3" y="185577"/>
            <a:ext cx="5793786" cy="1097279"/>
          </a:xfrm>
        </p:spPr>
        <p:txBody>
          <a:bodyPr>
            <a:normAutofit/>
          </a:bodyPr>
          <a:lstStyle/>
          <a:p>
            <a:r>
              <a:rPr lang="en-US" dirty="0">
                <a:solidFill>
                  <a:srgbClr val="0073EB"/>
                </a:solidFill>
              </a:rPr>
              <a:t>Accessing SOW </a:t>
            </a:r>
            <a:br>
              <a:rPr lang="en-US" dirty="0">
                <a:solidFill>
                  <a:srgbClr val="0073EB"/>
                </a:solidFill>
              </a:rPr>
            </a:br>
            <a:r>
              <a:rPr lang="en-US" dirty="0">
                <a:solidFill>
                  <a:srgbClr val="0073EB"/>
                </a:solidFill>
              </a:rPr>
              <a:t>Portal (cont.)</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372123" y="1513635"/>
            <a:ext cx="3517536" cy="4707240"/>
          </a:xfrm>
        </p:spPr>
        <p:txBody>
          <a:bodyPr/>
          <a:lstStyle/>
          <a:p>
            <a:r>
              <a:rPr lang="en-US" b="1" dirty="0">
                <a:solidFill>
                  <a:schemeClr val="accent2"/>
                </a:solidFill>
              </a:rPr>
              <a:t>Enter your credentials to access SOW Portal</a:t>
            </a:r>
          </a:p>
          <a:p>
            <a:r>
              <a:rPr lang="en-US" b="1" dirty="0">
                <a:solidFill>
                  <a:schemeClr val="accent2"/>
                </a:solidFill>
              </a:rPr>
              <a:t>Users may see a screen to change password upon first use</a:t>
            </a:r>
          </a:p>
          <a:p>
            <a:r>
              <a:rPr lang="en-US" b="1" dirty="0">
                <a:solidFill>
                  <a:schemeClr val="accent2"/>
                </a:solidFill>
              </a:rPr>
              <a:t>Click Forget Password or email </a:t>
            </a:r>
            <a:r>
              <a:rPr lang="en-US" b="1" dirty="0">
                <a:solidFill>
                  <a:schemeClr val="accent2"/>
                </a:solidFill>
                <a:hlinkClick r:id="rId3"/>
              </a:rPr>
              <a:t>identity.support@dir.Texas.gov</a:t>
            </a:r>
            <a:r>
              <a:rPr lang="en-US" b="1" dirty="0">
                <a:solidFill>
                  <a:schemeClr val="accent2"/>
                </a:solidFill>
              </a:rPr>
              <a:t> with questions</a:t>
            </a:r>
          </a:p>
          <a:p>
            <a:pPr marL="0" indent="0">
              <a:buNone/>
            </a:pPr>
            <a:endParaRPr lang="en-US" b="1" dirty="0">
              <a:solidFill>
                <a:schemeClr val="accent2"/>
              </a:solidFill>
            </a:endParaRPr>
          </a:p>
          <a:p>
            <a:pPr marL="0" indent="0">
              <a:buNone/>
            </a:pPr>
            <a:endParaRPr lang="en-US" dirty="0">
              <a:solidFill>
                <a:schemeClr val="accent2"/>
              </a:solidFill>
            </a:endParaRPr>
          </a:p>
          <a:p>
            <a:pPr lvl="1"/>
            <a:endParaRPr lang="en-US" dirty="0"/>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5</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51C48EB7-DB83-CA3E-BC07-545086A822C4}"/>
              </a:ext>
            </a:extLst>
          </p:cNvPr>
          <p:cNvPicPr>
            <a:picLocks noChangeAspect="1"/>
          </p:cNvPicPr>
          <p:nvPr/>
        </p:nvPicPr>
        <p:blipFill rotWithShape="1">
          <a:blip r:embed="rId4"/>
          <a:srcRect l="11561"/>
          <a:stretch/>
        </p:blipFill>
        <p:spPr>
          <a:xfrm>
            <a:off x="8557591" y="357808"/>
            <a:ext cx="3394923" cy="5724939"/>
          </a:xfrm>
          <a:prstGeom prst="rect">
            <a:avLst/>
          </a:prstGeom>
        </p:spPr>
      </p:pic>
      <p:pic>
        <p:nvPicPr>
          <p:cNvPr id="8" name="Picture 7">
            <a:extLst>
              <a:ext uri="{FF2B5EF4-FFF2-40B4-BE49-F238E27FC236}">
                <a16:creationId xmlns:a16="http://schemas.microsoft.com/office/drawing/2014/main" id="{0CC5EE56-90FE-724F-2B63-2C904391C9E1}"/>
              </a:ext>
            </a:extLst>
          </p:cNvPr>
          <p:cNvPicPr>
            <a:picLocks noChangeAspect="1"/>
          </p:cNvPicPr>
          <p:nvPr/>
        </p:nvPicPr>
        <p:blipFill>
          <a:blip r:embed="rId5"/>
          <a:stretch>
            <a:fillRect/>
          </a:stretch>
        </p:blipFill>
        <p:spPr>
          <a:xfrm>
            <a:off x="3967750" y="319708"/>
            <a:ext cx="4521097" cy="5724939"/>
          </a:xfrm>
          <a:prstGeom prst="rect">
            <a:avLst/>
          </a:prstGeom>
        </p:spPr>
      </p:pic>
    </p:spTree>
    <p:extLst>
      <p:ext uri="{BB962C8B-B14F-4D97-AF65-F5344CB8AC3E}">
        <p14:creationId xmlns:p14="http://schemas.microsoft.com/office/powerpoint/2010/main" val="780155473"/>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2" y="185577"/>
            <a:ext cx="9080797" cy="1097279"/>
          </a:xfrm>
        </p:spPr>
        <p:txBody>
          <a:bodyPr>
            <a:normAutofit/>
          </a:bodyPr>
          <a:lstStyle/>
          <a:p>
            <a:r>
              <a:rPr lang="en-US">
                <a:solidFill>
                  <a:srgbClr val="0073EB"/>
                </a:solidFill>
              </a:rPr>
              <a:t>Requesting Credentials</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398480" y="1294975"/>
            <a:ext cx="11314547" cy="4707240"/>
          </a:xfrm>
        </p:spPr>
        <p:txBody>
          <a:bodyPr/>
          <a:lstStyle/>
          <a:p>
            <a:r>
              <a:rPr lang="en-US" b="1" dirty="0">
                <a:solidFill>
                  <a:schemeClr val="accent2"/>
                </a:solidFill>
              </a:rPr>
              <a:t>Credentials may only be submitted by </a:t>
            </a:r>
            <a:r>
              <a:rPr lang="en-US" b="1" dirty="0" err="1">
                <a:solidFill>
                  <a:schemeClr val="accent2"/>
                </a:solidFill>
              </a:rPr>
              <a:t>SuperUsers</a:t>
            </a:r>
            <a:r>
              <a:rPr lang="en-US" b="1" dirty="0">
                <a:solidFill>
                  <a:schemeClr val="accent2"/>
                </a:solidFill>
              </a:rPr>
              <a:t> or IRM (Information Resource Manger)</a:t>
            </a:r>
          </a:p>
          <a:p>
            <a:r>
              <a:rPr lang="en-US" b="1" dirty="0">
                <a:solidFill>
                  <a:schemeClr val="accent2"/>
                </a:solidFill>
              </a:rPr>
              <a:t>Email to </a:t>
            </a:r>
            <a:r>
              <a:rPr lang="en-US" b="1" dirty="0">
                <a:solidFill>
                  <a:schemeClr val="accent2"/>
                </a:solidFill>
                <a:hlinkClick r:id="rId3"/>
              </a:rPr>
              <a:t>identity.support@dir.Texas.gov</a:t>
            </a:r>
            <a:r>
              <a:rPr lang="en-US" b="1" dirty="0">
                <a:solidFill>
                  <a:schemeClr val="accent2"/>
                </a:solidFill>
              </a:rPr>
              <a:t> </a:t>
            </a:r>
          </a:p>
          <a:p>
            <a:r>
              <a:rPr lang="en-US" b="1" dirty="0">
                <a:solidFill>
                  <a:schemeClr val="accent2"/>
                </a:solidFill>
              </a:rPr>
              <a:t>Requests will be reviewed by DIR staff</a:t>
            </a:r>
          </a:p>
          <a:p>
            <a:r>
              <a:rPr lang="en-US" b="1" dirty="0">
                <a:solidFill>
                  <a:schemeClr val="accent2"/>
                </a:solidFill>
              </a:rPr>
              <a:t>Please provide your agency’s name, your Full Name, Job Title, Phone number, and Email.</a:t>
            </a:r>
          </a:p>
          <a:p>
            <a:r>
              <a:rPr lang="en-US" b="1" dirty="0">
                <a:solidFill>
                  <a:schemeClr val="accent2"/>
                </a:solidFill>
              </a:rPr>
              <a:t>Allow 2-3 business days to process.</a:t>
            </a:r>
          </a:p>
          <a:p>
            <a:pPr marL="0" indent="0">
              <a:buNone/>
            </a:pPr>
            <a:endParaRPr lang="en-US" dirty="0">
              <a:solidFill>
                <a:schemeClr val="accent2"/>
              </a:solidFill>
            </a:endParaRPr>
          </a:p>
          <a:p>
            <a:pPr lvl="1"/>
            <a:endParaRPr lang="en-US" dirty="0"/>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6</a:t>
            </a:fld>
            <a:endParaRPr lang="en-US"/>
          </a:p>
        </p:txBody>
      </p:sp>
    </p:spTree>
    <p:extLst>
      <p:ext uri="{BB962C8B-B14F-4D97-AF65-F5344CB8AC3E}">
        <p14:creationId xmlns:p14="http://schemas.microsoft.com/office/powerpoint/2010/main" val="2454686413"/>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2" y="185577"/>
            <a:ext cx="9080797" cy="1097279"/>
          </a:xfrm>
        </p:spPr>
        <p:txBody>
          <a:bodyPr>
            <a:normAutofit/>
          </a:bodyPr>
          <a:lstStyle/>
          <a:p>
            <a:r>
              <a:rPr lang="en-US">
                <a:solidFill>
                  <a:srgbClr val="0073EB"/>
                </a:solidFill>
              </a:rPr>
              <a:t>SOW Home Screen</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398481" y="1294975"/>
            <a:ext cx="4150073" cy="4707240"/>
          </a:xfrm>
        </p:spPr>
        <p:txBody>
          <a:bodyPr/>
          <a:lstStyle/>
          <a:p>
            <a:r>
              <a:rPr lang="en-US" b="1" dirty="0">
                <a:solidFill>
                  <a:schemeClr val="accent2"/>
                </a:solidFill>
              </a:rPr>
              <a:t>The community portal will list other portals (such as the Exemption Request portal or ITSAC Portal) that you have access to</a:t>
            </a:r>
          </a:p>
          <a:p>
            <a:r>
              <a:rPr lang="en-US" b="1" dirty="0">
                <a:solidFill>
                  <a:schemeClr val="accent2"/>
                </a:solidFill>
              </a:rPr>
              <a:t>Select the Portal link to access it</a:t>
            </a:r>
          </a:p>
          <a:p>
            <a:r>
              <a:rPr lang="en-US" b="1" dirty="0">
                <a:solidFill>
                  <a:schemeClr val="accent2"/>
                </a:solidFill>
              </a:rPr>
              <a:t>At any time, click on the DIR Community Portal tab to return to your Home landing screen to access other Portals</a:t>
            </a:r>
          </a:p>
          <a:p>
            <a:pPr marL="0" indent="0">
              <a:buNone/>
            </a:pPr>
            <a:endParaRPr lang="en-US" b="1" dirty="0">
              <a:solidFill>
                <a:schemeClr val="accent2"/>
              </a:solidFill>
            </a:endParaRPr>
          </a:p>
          <a:p>
            <a:pPr marL="0" indent="0">
              <a:buNone/>
            </a:pPr>
            <a:endParaRPr lang="en-US" b="1" dirty="0">
              <a:solidFill>
                <a:schemeClr val="accent2"/>
              </a:solidFill>
            </a:endParaRPr>
          </a:p>
          <a:p>
            <a:pPr marL="0" indent="0">
              <a:buNone/>
            </a:pPr>
            <a:endParaRPr lang="en-US" dirty="0">
              <a:solidFill>
                <a:schemeClr val="accent2"/>
              </a:solidFill>
            </a:endParaRPr>
          </a:p>
          <a:p>
            <a:pPr lvl="1"/>
            <a:endParaRPr lang="en-US" dirty="0"/>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7</a:t>
            </a:fld>
            <a:endParaRPr lang="en-US"/>
          </a:p>
        </p:txBody>
      </p:sp>
      <p:pic>
        <p:nvPicPr>
          <p:cNvPr id="5" name="Screen Recording 4">
            <a:hlinkClick r:id="" action="ppaction://media"/>
            <a:extLst>
              <a:ext uri="{FF2B5EF4-FFF2-40B4-BE49-F238E27FC236}">
                <a16:creationId xmlns:a16="http://schemas.microsoft.com/office/drawing/2014/main" id="{A091B245-EDC6-978B-5634-5A23F6508A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8554" y="624840"/>
            <a:ext cx="7274052" cy="5074920"/>
          </a:xfrm>
          <a:prstGeom prst="rect">
            <a:avLst/>
          </a:prstGeom>
        </p:spPr>
      </p:pic>
    </p:spTree>
    <p:extLst>
      <p:ext uri="{BB962C8B-B14F-4D97-AF65-F5344CB8AC3E}">
        <p14:creationId xmlns:p14="http://schemas.microsoft.com/office/powerpoint/2010/main" val="3444148347"/>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2" y="185577"/>
            <a:ext cx="9080797" cy="1097279"/>
          </a:xfrm>
        </p:spPr>
        <p:txBody>
          <a:bodyPr>
            <a:normAutofit/>
          </a:bodyPr>
          <a:lstStyle/>
          <a:p>
            <a:r>
              <a:rPr lang="en-US">
                <a:solidFill>
                  <a:srgbClr val="0073EB"/>
                </a:solidFill>
              </a:rPr>
              <a:t>Submitting a Draft SOW</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448177" y="1282856"/>
            <a:ext cx="5157493" cy="4914744"/>
          </a:xfrm>
        </p:spPr>
        <p:txBody>
          <a:bodyPr/>
          <a:lstStyle/>
          <a:p>
            <a:r>
              <a:rPr lang="en-US" b="1">
                <a:solidFill>
                  <a:schemeClr val="accent2"/>
                </a:solidFill>
              </a:rPr>
              <a:t>Click on Submit Draft SOW</a:t>
            </a:r>
          </a:p>
          <a:p>
            <a:r>
              <a:rPr lang="en-US" b="1">
                <a:solidFill>
                  <a:schemeClr val="accent2"/>
                </a:solidFill>
              </a:rPr>
              <a:t>Provide SOW Information</a:t>
            </a:r>
          </a:p>
          <a:p>
            <a:pPr lvl="1"/>
            <a:r>
              <a:rPr lang="en-US" b="1">
                <a:solidFill>
                  <a:schemeClr val="accent2"/>
                </a:solidFill>
              </a:rPr>
              <a:t>SOW Name</a:t>
            </a:r>
          </a:p>
          <a:p>
            <a:pPr lvl="1"/>
            <a:r>
              <a:rPr lang="en-US" b="1">
                <a:solidFill>
                  <a:schemeClr val="accent2"/>
                </a:solidFill>
              </a:rPr>
              <a:t>Estimated Value (Full lifetime value)</a:t>
            </a:r>
          </a:p>
          <a:p>
            <a:pPr lvl="1"/>
            <a:r>
              <a:rPr lang="en-US" b="1">
                <a:solidFill>
                  <a:schemeClr val="accent2"/>
                </a:solidFill>
              </a:rPr>
              <a:t>SOW Scope</a:t>
            </a:r>
          </a:p>
          <a:p>
            <a:pPr lvl="1"/>
            <a:r>
              <a:rPr lang="en-US" b="1">
                <a:solidFill>
                  <a:schemeClr val="accent2"/>
                </a:solidFill>
              </a:rPr>
              <a:t>MIRP? Yes/No</a:t>
            </a:r>
          </a:p>
          <a:p>
            <a:pPr lvl="1"/>
            <a:r>
              <a:rPr lang="en-US" b="1">
                <a:solidFill>
                  <a:schemeClr val="accent2"/>
                </a:solidFill>
              </a:rPr>
              <a:t>Expedited Request? Yes/No</a:t>
            </a:r>
          </a:p>
          <a:p>
            <a:r>
              <a:rPr lang="en-US" b="1">
                <a:solidFill>
                  <a:schemeClr val="accent2"/>
                </a:solidFill>
              </a:rPr>
              <a:t>Choose Technology Categories that apply</a:t>
            </a:r>
          </a:p>
          <a:p>
            <a:r>
              <a:rPr lang="en-US" b="1">
                <a:solidFill>
                  <a:schemeClr val="accent2"/>
                </a:solidFill>
              </a:rPr>
              <a:t>Select the Contracts that will be sent the SOW</a:t>
            </a:r>
          </a:p>
          <a:p>
            <a:r>
              <a:rPr lang="en-US" b="1">
                <a:solidFill>
                  <a:schemeClr val="accent2"/>
                </a:solidFill>
              </a:rPr>
              <a:t>Upload all relevant files for DIR Review</a:t>
            </a:r>
          </a:p>
          <a:p>
            <a:pPr marL="0" indent="0">
              <a:buNone/>
            </a:pPr>
            <a:endParaRPr lang="en-US">
              <a:solidFill>
                <a:schemeClr val="accent2"/>
              </a:solidFill>
            </a:endParaRPr>
          </a:p>
          <a:p>
            <a:pPr lvl="1"/>
            <a:endParaRPr lang="en-US"/>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8</a:t>
            </a:fld>
            <a:endParaRPr lang="en-US"/>
          </a:p>
        </p:txBody>
      </p:sp>
      <p:pic>
        <p:nvPicPr>
          <p:cNvPr id="7" name="Screen Recording 6">
            <a:hlinkClick r:id="" action="ppaction://media"/>
            <a:extLst>
              <a:ext uri="{FF2B5EF4-FFF2-40B4-BE49-F238E27FC236}">
                <a16:creationId xmlns:a16="http://schemas.microsoft.com/office/drawing/2014/main" id="{D2F79749-E28D-636F-929B-B01480F79C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3614" y="529004"/>
            <a:ext cx="6438900" cy="5143500"/>
          </a:xfrm>
          <a:prstGeom prst="rect">
            <a:avLst/>
          </a:prstGeom>
        </p:spPr>
      </p:pic>
    </p:spTree>
    <p:extLst>
      <p:ext uri="{BB962C8B-B14F-4D97-AF65-F5344CB8AC3E}">
        <p14:creationId xmlns:p14="http://schemas.microsoft.com/office/powerpoint/2010/main" val="3044275993"/>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1CE1-9804-4DB4-9A61-F5DA39863E98}"/>
              </a:ext>
            </a:extLst>
          </p:cNvPr>
          <p:cNvSpPr>
            <a:spLocks noGrp="1"/>
          </p:cNvSpPr>
          <p:nvPr>
            <p:ph type="title"/>
          </p:nvPr>
        </p:nvSpPr>
        <p:spPr>
          <a:xfrm>
            <a:off x="372122" y="185577"/>
            <a:ext cx="9080797" cy="1097279"/>
          </a:xfrm>
        </p:spPr>
        <p:txBody>
          <a:bodyPr>
            <a:normAutofit/>
          </a:bodyPr>
          <a:lstStyle/>
          <a:p>
            <a:r>
              <a:rPr lang="en-US">
                <a:solidFill>
                  <a:srgbClr val="0073EB"/>
                </a:solidFill>
              </a:rPr>
              <a:t>Review/Withdraw</a:t>
            </a:r>
            <a:br>
              <a:rPr lang="en-US">
                <a:solidFill>
                  <a:srgbClr val="0073EB"/>
                </a:solidFill>
              </a:rPr>
            </a:br>
            <a:r>
              <a:rPr lang="en-US">
                <a:solidFill>
                  <a:srgbClr val="0073EB"/>
                </a:solidFill>
              </a:rPr>
              <a:t>Draft SOW</a:t>
            </a:r>
          </a:p>
        </p:txBody>
      </p:sp>
      <p:sp>
        <p:nvSpPr>
          <p:cNvPr id="3" name="Content Placeholder 2">
            <a:extLst>
              <a:ext uri="{FF2B5EF4-FFF2-40B4-BE49-F238E27FC236}">
                <a16:creationId xmlns:a16="http://schemas.microsoft.com/office/drawing/2014/main" id="{3D71B9C2-265C-41C9-958F-70E63A1FD5A2}"/>
              </a:ext>
            </a:extLst>
          </p:cNvPr>
          <p:cNvSpPr>
            <a:spLocks noGrp="1"/>
          </p:cNvSpPr>
          <p:nvPr>
            <p:ph idx="1"/>
          </p:nvPr>
        </p:nvSpPr>
        <p:spPr>
          <a:xfrm>
            <a:off x="372122" y="1512896"/>
            <a:ext cx="5157493" cy="4914744"/>
          </a:xfrm>
        </p:spPr>
        <p:txBody>
          <a:bodyPr/>
          <a:lstStyle/>
          <a:p>
            <a:r>
              <a:rPr lang="en-US" b="1">
                <a:solidFill>
                  <a:schemeClr val="accent2"/>
                </a:solidFill>
              </a:rPr>
              <a:t>Once a draft is submitted, you will receive a confirmation email summarizing your draft SOW </a:t>
            </a:r>
            <a:r>
              <a:rPr lang="en-US" b="1" u="sng">
                <a:solidFill>
                  <a:schemeClr val="accent2"/>
                </a:solidFill>
              </a:rPr>
              <a:t>including the SOW ID#</a:t>
            </a:r>
            <a:endParaRPr lang="en-US" b="1">
              <a:solidFill>
                <a:schemeClr val="accent2"/>
              </a:solidFill>
            </a:endParaRPr>
          </a:p>
          <a:p>
            <a:r>
              <a:rPr lang="en-US" b="1">
                <a:solidFill>
                  <a:schemeClr val="accent2"/>
                </a:solidFill>
              </a:rPr>
              <a:t>To review your draft, click on draft SOW ID</a:t>
            </a:r>
          </a:p>
          <a:p>
            <a:r>
              <a:rPr lang="en-US" b="1">
                <a:solidFill>
                  <a:schemeClr val="accent2"/>
                </a:solidFill>
              </a:rPr>
              <a:t>At any time, you may upload additional documents to DIR for review</a:t>
            </a:r>
          </a:p>
          <a:p>
            <a:r>
              <a:rPr lang="en-US" b="1">
                <a:solidFill>
                  <a:schemeClr val="accent2"/>
                </a:solidFill>
              </a:rPr>
              <a:t>At any time, you may withdraw your SOW from review with DIR</a:t>
            </a:r>
          </a:p>
          <a:p>
            <a:endParaRPr lang="en-US" b="1">
              <a:solidFill>
                <a:schemeClr val="accent2"/>
              </a:solidFill>
            </a:endParaRPr>
          </a:p>
          <a:p>
            <a:pPr marL="0" indent="0">
              <a:buNone/>
            </a:pPr>
            <a:endParaRPr lang="en-US">
              <a:solidFill>
                <a:schemeClr val="accent2"/>
              </a:solidFill>
            </a:endParaRPr>
          </a:p>
          <a:p>
            <a:pPr lvl="1"/>
            <a:endParaRPr lang="en-US"/>
          </a:p>
        </p:txBody>
      </p:sp>
      <p:sp>
        <p:nvSpPr>
          <p:cNvPr id="4" name="Slide Number Placeholder 3">
            <a:extLst>
              <a:ext uri="{FF2B5EF4-FFF2-40B4-BE49-F238E27FC236}">
                <a16:creationId xmlns:a16="http://schemas.microsoft.com/office/drawing/2014/main" id="{8B5E8B4C-4308-453F-AB37-68E6A3E926AD}"/>
              </a:ext>
            </a:extLst>
          </p:cNvPr>
          <p:cNvSpPr>
            <a:spLocks noGrp="1"/>
          </p:cNvSpPr>
          <p:nvPr>
            <p:ph type="sldNum" sz="quarter" idx="4"/>
          </p:nvPr>
        </p:nvSpPr>
        <p:spPr>
          <a:xfrm>
            <a:off x="11713028" y="6403061"/>
            <a:ext cx="478972" cy="462106"/>
          </a:xfrm>
        </p:spPr>
        <p:txBody>
          <a:bodyPr/>
          <a:lstStyle/>
          <a:p>
            <a:fld id="{9DAB4538-BD83-4061-8E62-86E96E8E1D20}" type="slidenum">
              <a:rPr lang="en-US" smtClean="0"/>
              <a:pPr/>
              <a:t>9</a:t>
            </a:fld>
            <a:endParaRPr lang="en-US"/>
          </a:p>
        </p:txBody>
      </p:sp>
      <p:pic>
        <p:nvPicPr>
          <p:cNvPr id="5" name="Screen Recording 4">
            <a:hlinkClick r:id="" action="ppaction://media"/>
            <a:extLst>
              <a:ext uri="{FF2B5EF4-FFF2-40B4-BE49-F238E27FC236}">
                <a16:creationId xmlns:a16="http://schemas.microsoft.com/office/drawing/2014/main" id="{FD93FA88-DA29-0830-B7EE-2EF4E26A07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3614" y="529004"/>
            <a:ext cx="6438900" cy="5143500"/>
          </a:xfrm>
          <a:prstGeom prst="rect">
            <a:avLst/>
          </a:prstGeom>
        </p:spPr>
      </p:pic>
    </p:spTree>
    <p:extLst>
      <p:ext uri="{BB962C8B-B14F-4D97-AF65-F5344CB8AC3E}">
        <p14:creationId xmlns:p14="http://schemas.microsoft.com/office/powerpoint/2010/main" val="3563972889"/>
      </p:ext>
    </p:extLst>
  </p:cSld>
  <p:clrMapOvr>
    <a:masterClrMapping/>
  </p:clrMapOvr>
  <mc:AlternateContent xmlns:mc="http://schemas.openxmlformats.org/markup-compatibility/2006" xmlns:p14="http://schemas.microsoft.com/office/powerpoint/2010/main">
    <mc:Choice Requires="p14">
      <p:transition spd="slow" p14:dur="2000" advTm="33230"/>
    </mc:Choice>
    <mc:Fallback xmlns="">
      <p:transition spd="slow" advTm="3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IR is IT Design">
  <a:themeElements>
    <a:clrScheme name="DIR Colors">
      <a:dk1>
        <a:srgbClr val="00257D"/>
      </a:dk1>
      <a:lt1>
        <a:sysClr val="window" lastClr="FFFFFF"/>
      </a:lt1>
      <a:dk2>
        <a:srgbClr val="00257D"/>
      </a:dk2>
      <a:lt2>
        <a:srgbClr val="41AFDC"/>
      </a:lt2>
      <a:accent1>
        <a:srgbClr val="00257D"/>
      </a:accent1>
      <a:accent2>
        <a:srgbClr val="0073EB"/>
      </a:accent2>
      <a:accent3>
        <a:srgbClr val="40AEDB"/>
      </a:accent3>
      <a:accent4>
        <a:srgbClr val="00CBCF"/>
      </a:accent4>
      <a:accent5>
        <a:srgbClr val="FFC90C"/>
      </a:accent5>
      <a:accent6>
        <a:srgbClr val="E97B00"/>
      </a:accent6>
      <a:hlink>
        <a:srgbClr val="0073EB"/>
      </a:hlink>
      <a:folHlink>
        <a:srgbClr val="40AEDB"/>
      </a:folHlink>
    </a:clrScheme>
    <a:fontScheme name="DIR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 is IT PPT Template 2020" id="{A119F348-A193-4958-8DC6-D3FE21F4BF91}" vid="{7113D077-B436-4401-92F5-4EDD7CDD4A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9E7F361A4DF4B9979D553D8A8EC53" ma:contentTypeVersion="14" ma:contentTypeDescription="Create a new document." ma:contentTypeScope="" ma:versionID="f1c8673008d33c782e923ad7d4210ec2">
  <xsd:schema xmlns:xsd="http://www.w3.org/2001/XMLSchema" xmlns:xs="http://www.w3.org/2001/XMLSchema" xmlns:p="http://schemas.microsoft.com/office/2006/metadata/properties" xmlns:ns2="8e89c28c-b335-4e9c-b713-b3ebf0767638" xmlns:ns3="187766af-cb53-46f0-868f-a32a15468427" xmlns:ns4="27490243-8425-40c7-b5a4-e73a76dd9197" targetNamespace="http://schemas.microsoft.com/office/2006/metadata/properties" ma:root="true" ma:fieldsID="007982c806793b7f68123b7045a48d65" ns2:_="" ns3:_="" ns4:_="">
    <xsd:import namespace="8e89c28c-b335-4e9c-b713-b3ebf0767638"/>
    <xsd:import namespace="187766af-cb53-46f0-868f-a32a15468427"/>
    <xsd:import namespace="27490243-8425-40c7-b5a4-e73a76dd91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2:Modifie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9c28c-b335-4e9c-b713-b3ebf07676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94d62d1-ffa2-4519-8038-d2245aa7cc4b" ma:termSetId="09814cd3-568e-fe90-9814-8d621ff8fb84" ma:anchorId="fba54fb3-c3e1-fe81-a776-ca4b69148c4d" ma:open="true" ma:isKeyword="false">
      <xsd:complexType>
        <xsd:sequence>
          <xsd:element ref="pc:Terms" minOccurs="0" maxOccurs="1"/>
        </xsd:sequence>
      </xsd:complexType>
    </xsd:element>
    <xsd:element name="ModifiedDate" ma:index="20" nillable="true" ma:displayName="Modified Date" ma:format="DateTime" ma:internalName="Modified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87766af-cb53-46f0-868f-a32a154684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490243-8425-40c7-b5a4-e73a76dd919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260c040-5fd7-4269-89a4-ba74b53e020e}" ma:internalName="TaxCatchAll" ma:showField="CatchAllData" ma:web="187766af-cb53-46f0-868f-a32a154684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87766af-cb53-46f0-868f-a32a15468427">
      <UserInfo>
        <DisplayName>Aiko Neill</DisplayName>
        <AccountId>41</AccountId>
        <AccountType/>
      </UserInfo>
      <UserInfo>
        <DisplayName>Amy Pfluger</DisplayName>
        <AccountId>30</AccountId>
        <AccountType/>
      </UserInfo>
      <UserInfo>
        <DisplayName>Lynn Hodde</DisplayName>
        <AccountId>40</AccountId>
        <AccountType/>
      </UserInfo>
      <UserInfo>
        <DisplayName>Tony Tran</DisplayName>
        <AccountId>129</AccountId>
        <AccountType/>
      </UserInfo>
      <UserInfo>
        <DisplayName>Ann Texter</DisplayName>
        <AccountId>14</AccountId>
        <AccountType/>
      </UserInfo>
      <UserInfo>
        <DisplayName>MacKenzie Purcell</DisplayName>
        <AccountId>138</AccountId>
        <AccountType/>
      </UserInfo>
      <UserInfo>
        <DisplayName>Desiree Brown</DisplayName>
        <AccountId>136</AccountId>
        <AccountType/>
      </UserInfo>
      <UserInfo>
        <DisplayName>Theresa Williamson</DisplayName>
        <AccountId>49</AccountId>
        <AccountType/>
      </UserInfo>
      <UserInfo>
        <DisplayName>Skip Bartek</DisplayName>
        <AccountId>46</AccountId>
        <AccountType/>
      </UserInfo>
      <UserInfo>
        <DisplayName>Sharon Blue</DisplayName>
        <AccountId>34</AccountId>
        <AccountType/>
      </UserInfo>
      <UserInfo>
        <DisplayName>Tiffanay Waller</DisplayName>
        <AccountId>245</AccountId>
        <AccountType/>
      </UserInfo>
    </SharedWithUsers>
    <TaxCatchAll xmlns="27490243-8425-40c7-b5a4-e73a76dd9197" xsi:nil="true"/>
    <lcf76f155ced4ddcb4097134ff3c332f xmlns="8e89c28c-b335-4e9c-b713-b3ebf0767638">
      <Terms xmlns="http://schemas.microsoft.com/office/infopath/2007/PartnerControls"/>
    </lcf76f155ced4ddcb4097134ff3c332f>
    <ModifiedDate xmlns="8e89c28c-b335-4e9c-b713-b3ebf0767638" xsi:nil="true"/>
  </documentManagement>
</p:properties>
</file>

<file path=customXml/itemProps1.xml><?xml version="1.0" encoding="utf-8"?>
<ds:datastoreItem xmlns:ds="http://schemas.openxmlformats.org/officeDocument/2006/customXml" ds:itemID="{F1A4F575-2DCA-4499-A771-0BF932ED0D3F}">
  <ds:schemaRefs>
    <ds:schemaRef ds:uri="187766af-cb53-46f0-868f-a32a15468427"/>
    <ds:schemaRef ds:uri="27490243-8425-40c7-b5a4-e73a76dd9197"/>
    <ds:schemaRef ds:uri="8e89c28c-b335-4e9c-b713-b3ebf07676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00BB40-C3C3-485D-AD19-B59F472B4261}">
  <ds:schemaRefs>
    <ds:schemaRef ds:uri="http://schemas.microsoft.com/sharepoint/v3/contenttype/forms"/>
  </ds:schemaRefs>
</ds:datastoreItem>
</file>

<file path=customXml/itemProps3.xml><?xml version="1.0" encoding="utf-8"?>
<ds:datastoreItem xmlns:ds="http://schemas.openxmlformats.org/officeDocument/2006/customXml" ds:itemID="{1444DDAF-2DA9-42A8-83DE-D6F185B8CF23}">
  <ds:schemaRefs>
    <ds:schemaRef ds:uri="8e89c28c-b335-4e9c-b713-b3ebf0767638"/>
    <ds:schemaRef ds:uri="http://purl.org/dc/dcmitype/"/>
    <ds:schemaRef ds:uri="http://schemas.microsoft.com/office/2006/metadata/properties"/>
    <ds:schemaRef ds:uri="27490243-8425-40c7-b5a4-e73a76dd9197"/>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187766af-cb53-46f0-868f-a32a15468427"/>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DIR is IT PPT Template (2)</Template>
  <TotalTime>36</TotalTime>
  <Words>847</Words>
  <Application>Microsoft Office PowerPoint</Application>
  <PresentationFormat>Widescreen</PresentationFormat>
  <Paragraphs>102</Paragraphs>
  <Slides>12</Slides>
  <Notes>11</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Segoe UI</vt:lpstr>
      <vt:lpstr>DIR is IT Design</vt:lpstr>
      <vt:lpstr>Statement of Work (SOW) Guide v1.0</vt:lpstr>
      <vt:lpstr>Introduction to SOW Process</vt:lpstr>
      <vt:lpstr>SOW Process</vt:lpstr>
      <vt:lpstr>Accessing SOW Portal</vt:lpstr>
      <vt:lpstr>Accessing SOW  Portal (cont.)</vt:lpstr>
      <vt:lpstr>Requesting Credentials</vt:lpstr>
      <vt:lpstr>SOW Home Screen</vt:lpstr>
      <vt:lpstr>Submitting a Draft SOW</vt:lpstr>
      <vt:lpstr>Review/Withdraw Draft SOW</vt:lpstr>
      <vt:lpstr>Submitting a Final SOW</vt:lpstr>
      <vt:lpstr>Submitting an Amendment to a SOW</vt:lpstr>
      <vt:lpstr>Questions?</vt:lpstr>
    </vt:vector>
  </TitlesOfParts>
  <Company>Texas Department of Information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 Cooperative Contracts Vendor Orientation</dc:title>
  <dc:creator>Tracy Romero</dc:creator>
  <cp:lastModifiedBy>Tony Tran</cp:lastModifiedBy>
  <cp:revision>11</cp:revision>
  <cp:lastPrinted>2017-10-10T16:48:05Z</cp:lastPrinted>
  <dcterms:created xsi:type="dcterms:W3CDTF">2021-02-09T12:55:56Z</dcterms:created>
  <dcterms:modified xsi:type="dcterms:W3CDTF">2023-06-02T14:45:41Z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0x0101007B49E7F361A4DF4B9979D553D8A8EC53</vt:lpwstr>
  </property>
  <property fmtid="{D5CDD505-2E9C-101B-9397-08002B2CF9AE}" pid="3" name="TaxKeyword">
    <vt:lpwstr/>
  </property>
  <property fmtid="{D5CDD505-2E9C-101B-9397-08002B2CF9AE}" pid="4" name="MediaServiceImageTags">
    <vt:lpwstr/>
  </property>
</Properties>
</file>