
<file path=[Content_Types].xml><?xml version="1.0" encoding="utf-8"?>
<Types xmlns="http://schemas.openxmlformats.org/package/2006/content-types">
  <Default Extension="emf" ContentType="image/x-emf"/>
  <Default Extension="gif" ContentType="image/gif"/>
  <Default Extension="gif&amp;ehk=RUtcj4CJ" ContentType="image/gif"/>
  <Default Extension="jpeg" ContentType="image/jpeg"/>
  <Default Extension="jpg" ContentType="image/jpeg"/>
  <Default Extension="png" ContentType="image/png"/>
  <Default Extension="png&amp;ehk=EhBL"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7.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60" r:id="rId4"/>
    <p:sldMasterId id="2147483810" r:id="rId5"/>
  </p:sldMasterIdLst>
  <p:notesMasterIdLst>
    <p:notesMasterId r:id="rId129"/>
  </p:notesMasterIdLst>
  <p:handoutMasterIdLst>
    <p:handoutMasterId r:id="rId130"/>
  </p:handoutMasterIdLst>
  <p:sldIdLst>
    <p:sldId id="1636" r:id="rId6"/>
    <p:sldId id="262" r:id="rId7"/>
    <p:sldId id="263" r:id="rId8"/>
    <p:sldId id="1780" r:id="rId9"/>
    <p:sldId id="1731" r:id="rId10"/>
    <p:sldId id="1781" r:id="rId11"/>
    <p:sldId id="339" r:id="rId12"/>
    <p:sldId id="1791" r:id="rId13"/>
    <p:sldId id="1782" r:id="rId14"/>
    <p:sldId id="1402" r:id="rId15"/>
    <p:sldId id="405" r:id="rId16"/>
    <p:sldId id="341" r:id="rId17"/>
    <p:sldId id="1737" r:id="rId18"/>
    <p:sldId id="1738" r:id="rId19"/>
    <p:sldId id="1741" r:id="rId20"/>
    <p:sldId id="1743" r:id="rId21"/>
    <p:sldId id="1795" r:id="rId22"/>
    <p:sldId id="1744" r:id="rId23"/>
    <p:sldId id="1745" r:id="rId24"/>
    <p:sldId id="1789" r:id="rId25"/>
    <p:sldId id="1746" r:id="rId26"/>
    <p:sldId id="1747" r:id="rId27"/>
    <p:sldId id="1766" r:id="rId28"/>
    <p:sldId id="1825" r:id="rId29"/>
    <p:sldId id="1807" r:id="rId30"/>
    <p:sldId id="1751" r:id="rId31"/>
    <p:sldId id="354" r:id="rId32"/>
    <p:sldId id="1752" r:id="rId33"/>
    <p:sldId id="1753" r:id="rId34"/>
    <p:sldId id="337" r:id="rId35"/>
    <p:sldId id="1755" r:id="rId36"/>
    <p:sldId id="1754" r:id="rId37"/>
    <p:sldId id="1756" r:id="rId38"/>
    <p:sldId id="310" r:id="rId39"/>
    <p:sldId id="1759" r:id="rId40"/>
    <p:sldId id="338" r:id="rId41"/>
    <p:sldId id="399" r:id="rId42"/>
    <p:sldId id="1788" r:id="rId43"/>
    <p:sldId id="1797" r:id="rId44"/>
    <p:sldId id="360" r:id="rId45"/>
    <p:sldId id="389" r:id="rId46"/>
    <p:sldId id="353" r:id="rId47"/>
    <p:sldId id="1793" r:id="rId48"/>
    <p:sldId id="1833" r:id="rId49"/>
    <p:sldId id="314" r:id="rId50"/>
    <p:sldId id="315" r:id="rId51"/>
    <p:sldId id="316" r:id="rId52"/>
    <p:sldId id="317" r:id="rId53"/>
    <p:sldId id="1758" r:id="rId54"/>
    <p:sldId id="1809" r:id="rId55"/>
    <p:sldId id="1829" r:id="rId56"/>
    <p:sldId id="1826" r:id="rId57"/>
    <p:sldId id="286" r:id="rId58"/>
    <p:sldId id="270" r:id="rId59"/>
    <p:sldId id="290" r:id="rId60"/>
    <p:sldId id="287" r:id="rId61"/>
    <p:sldId id="288" r:id="rId62"/>
    <p:sldId id="289" r:id="rId63"/>
    <p:sldId id="291" r:id="rId64"/>
    <p:sldId id="292" r:id="rId65"/>
    <p:sldId id="293" r:id="rId66"/>
    <p:sldId id="294" r:id="rId67"/>
    <p:sldId id="295" r:id="rId68"/>
    <p:sldId id="266" r:id="rId69"/>
    <p:sldId id="1827" r:id="rId70"/>
    <p:sldId id="1801" r:id="rId71"/>
    <p:sldId id="1835" r:id="rId72"/>
    <p:sldId id="1735" r:id="rId73"/>
    <p:sldId id="1836" r:id="rId74"/>
    <p:sldId id="1843" r:id="rId75"/>
    <p:sldId id="1819" r:id="rId76"/>
    <p:sldId id="1839" r:id="rId77"/>
    <p:sldId id="1840" r:id="rId78"/>
    <p:sldId id="1820" r:id="rId79"/>
    <p:sldId id="1841" r:id="rId80"/>
    <p:sldId id="1842" r:id="rId81"/>
    <p:sldId id="1830" r:id="rId82"/>
    <p:sldId id="1844" r:id="rId83"/>
    <p:sldId id="1845" r:id="rId84"/>
    <p:sldId id="1834" r:id="rId85"/>
    <p:sldId id="1846" r:id="rId86"/>
    <p:sldId id="1831" r:id="rId87"/>
    <p:sldId id="1757" r:id="rId88"/>
    <p:sldId id="366" r:id="rId89"/>
    <p:sldId id="391" r:id="rId90"/>
    <p:sldId id="374" r:id="rId91"/>
    <p:sldId id="376" r:id="rId92"/>
    <p:sldId id="375" r:id="rId93"/>
    <p:sldId id="377" r:id="rId94"/>
    <p:sldId id="378" r:id="rId95"/>
    <p:sldId id="372" r:id="rId96"/>
    <p:sldId id="309" r:id="rId97"/>
    <p:sldId id="379" r:id="rId98"/>
    <p:sldId id="1822" r:id="rId99"/>
    <p:sldId id="380" r:id="rId100"/>
    <p:sldId id="436" r:id="rId101"/>
    <p:sldId id="431" r:id="rId102"/>
    <p:sldId id="434" r:id="rId103"/>
    <p:sldId id="433" r:id="rId104"/>
    <p:sldId id="1824" r:id="rId105"/>
    <p:sldId id="356" r:id="rId106"/>
    <p:sldId id="437" r:id="rId107"/>
    <p:sldId id="441" r:id="rId108"/>
    <p:sldId id="1804" r:id="rId109"/>
    <p:sldId id="1847" r:id="rId110"/>
    <p:sldId id="1811" r:id="rId111"/>
    <p:sldId id="1812" r:id="rId112"/>
    <p:sldId id="1813" r:id="rId113"/>
    <p:sldId id="1810" r:id="rId114"/>
    <p:sldId id="322" r:id="rId115"/>
    <p:sldId id="1808" r:id="rId116"/>
    <p:sldId id="306" r:id="rId117"/>
    <p:sldId id="307" r:id="rId118"/>
    <p:sldId id="308" r:id="rId119"/>
    <p:sldId id="323" r:id="rId120"/>
    <p:sldId id="1848" r:id="rId121"/>
    <p:sldId id="1803" r:id="rId122"/>
    <p:sldId id="1849" r:id="rId123"/>
    <p:sldId id="1733" r:id="rId124"/>
    <p:sldId id="285" r:id="rId125"/>
    <p:sldId id="1760" r:id="rId126"/>
    <p:sldId id="1784" r:id="rId127"/>
    <p:sldId id="1802" r:id="rId1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E33C8E-FF47-48B4-B4F4-60EE357EDB79}">
          <p14:sldIdLst>
            <p14:sldId id="1636"/>
            <p14:sldId id="262"/>
            <p14:sldId id="263"/>
            <p14:sldId id="1780"/>
          </p14:sldIdLst>
        </p14:section>
        <p14:section name="DIR Overview" id="{6A0CC6AA-9A55-4FA6-8266-E1B577AFF6A2}">
          <p14:sldIdLst>
            <p14:sldId id="1731"/>
            <p14:sldId id="1781"/>
          </p14:sldIdLst>
        </p14:section>
        <p14:section name="Shared Technology Services" id="{3D0CFA5E-AB02-49A7-A1C8-D76EC7039C76}">
          <p14:sldIdLst>
            <p14:sldId id="339"/>
            <p14:sldId id="1791"/>
            <p14:sldId id="1782"/>
            <p14:sldId id="1402"/>
            <p14:sldId id="405"/>
            <p14:sldId id="341"/>
            <p14:sldId id="1737"/>
            <p14:sldId id="1738"/>
            <p14:sldId id="1741"/>
            <p14:sldId id="1743"/>
            <p14:sldId id="1795"/>
            <p14:sldId id="1744"/>
          </p14:sldIdLst>
        </p14:section>
        <p14:section name="Telecommunications" id="{228DDBDA-EB2D-4075-A52B-78CA570E8DBF}">
          <p14:sldIdLst>
            <p14:sldId id="1745"/>
            <p14:sldId id="1789"/>
            <p14:sldId id="1746"/>
            <p14:sldId id="1747"/>
          </p14:sldIdLst>
        </p14:section>
        <p14:section name="Coop Contracts" id="{E27CAD3F-83A4-431F-9435-7C570EB64577}">
          <p14:sldIdLst>
            <p14:sldId id="1766"/>
            <p14:sldId id="1825"/>
            <p14:sldId id="1807"/>
            <p14:sldId id="1751"/>
            <p14:sldId id="354"/>
            <p14:sldId id="1752"/>
            <p14:sldId id="1753"/>
            <p14:sldId id="337"/>
            <p14:sldId id="1755"/>
            <p14:sldId id="1754"/>
            <p14:sldId id="1756"/>
          </p14:sldIdLst>
        </p14:section>
        <p14:section name="Navigating DIR's Website" id="{0B5E2F33-17F5-444B-81C2-1763B30FAA13}">
          <p14:sldIdLst>
            <p14:sldId id="310"/>
            <p14:sldId id="1759"/>
            <p14:sldId id="338"/>
          </p14:sldIdLst>
        </p14:section>
        <p14:section name="Exemptions" id="{C6AE7424-2CF8-4702-8199-168BED19ED6C}">
          <p14:sldIdLst>
            <p14:sldId id="399"/>
            <p14:sldId id="1788"/>
            <p14:sldId id="1797"/>
            <p14:sldId id="360"/>
            <p14:sldId id="389"/>
            <p14:sldId id="353"/>
            <p14:sldId id="1793"/>
            <p14:sldId id="1833"/>
          </p14:sldIdLst>
        </p14:section>
        <p14:section name="Coop Contract Documents" id="{5ED7B816-69E1-4A49-82D8-D37F2B4834C1}">
          <p14:sldIdLst>
            <p14:sldId id="314"/>
            <p14:sldId id="315"/>
            <p14:sldId id="316"/>
            <p14:sldId id="317"/>
            <p14:sldId id="1758"/>
            <p14:sldId id="1809"/>
          </p14:sldIdLst>
        </p14:section>
        <p14:section name="HUB" id="{36658B37-B01A-4A71-B950-581FEAC018E4}">
          <p14:sldIdLst>
            <p14:sldId id="1829"/>
            <p14:sldId id="1826"/>
            <p14:sldId id="286"/>
            <p14:sldId id="270"/>
            <p14:sldId id="290"/>
            <p14:sldId id="287"/>
            <p14:sldId id="288"/>
            <p14:sldId id="289"/>
            <p14:sldId id="291"/>
            <p14:sldId id="292"/>
            <p14:sldId id="293"/>
            <p14:sldId id="294"/>
            <p14:sldId id="295"/>
            <p14:sldId id="266"/>
          </p14:sldIdLst>
        </p14:section>
        <p14:section name="Determining Procurement Method" id="{58A153D8-CC3F-43C2-A9AB-556EC1EF7EF7}">
          <p14:sldIdLst>
            <p14:sldId id="1827"/>
            <p14:sldId id="1801"/>
            <p14:sldId id="1835"/>
            <p14:sldId id="1735"/>
            <p14:sldId id="1836"/>
            <p14:sldId id="1843"/>
            <p14:sldId id="1819"/>
            <p14:sldId id="1839"/>
            <p14:sldId id="1840"/>
            <p14:sldId id="1820"/>
            <p14:sldId id="1841"/>
            <p14:sldId id="1842"/>
          </p14:sldIdLst>
        </p14:section>
        <p14:section name="Procurement File Documentation" id="{C3E274C4-ADBA-4411-B310-ACE719120864}">
          <p14:sldIdLst>
            <p14:sldId id="1830"/>
            <p14:sldId id="1844"/>
            <p14:sldId id="1845"/>
            <p14:sldId id="1834"/>
            <p14:sldId id="1846"/>
          </p14:sldIdLst>
        </p14:section>
        <p14:section name="SOW for Services" id="{216858C4-4B83-4C58-81E9-6EAAB2B54F5E}">
          <p14:sldIdLst>
            <p14:sldId id="1831"/>
            <p14:sldId id="1757"/>
            <p14:sldId id="366"/>
            <p14:sldId id="391"/>
            <p14:sldId id="374"/>
            <p14:sldId id="376"/>
            <p14:sldId id="375"/>
            <p14:sldId id="377"/>
            <p14:sldId id="378"/>
            <p14:sldId id="372"/>
            <p14:sldId id="309"/>
            <p14:sldId id="379"/>
            <p14:sldId id="1822"/>
            <p14:sldId id="380"/>
            <p14:sldId id="436"/>
            <p14:sldId id="431"/>
            <p14:sldId id="434"/>
            <p14:sldId id="433"/>
            <p14:sldId id="1824"/>
            <p14:sldId id="356"/>
            <p14:sldId id="437"/>
            <p14:sldId id="441"/>
          </p14:sldIdLst>
        </p14:section>
        <p14:section name="SOW for Harware Rollout" id="{A63E7485-9E85-4CFD-A05B-3D7830434ECD}">
          <p14:sldIdLst>
            <p14:sldId id="1804"/>
          </p14:sldIdLst>
        </p14:section>
        <p14:section name="IT Negotiations" id="{19DFC932-A245-4322-BC88-41A00E86D5E0}">
          <p14:sldIdLst>
            <p14:sldId id="1847"/>
            <p14:sldId id="1811"/>
            <p14:sldId id="1812"/>
            <p14:sldId id="1813"/>
            <p14:sldId id="1810"/>
            <p14:sldId id="322"/>
            <p14:sldId id="1808"/>
            <p14:sldId id="306"/>
            <p14:sldId id="307"/>
            <p14:sldId id="308"/>
            <p14:sldId id="323"/>
          </p14:sldIdLst>
        </p14:section>
        <p14:section name="IPL" id="{DDE58E21-3DA1-4AC6-80FA-3DF3F109EB27}">
          <p14:sldIdLst>
            <p14:sldId id="1848"/>
            <p14:sldId id="1803"/>
            <p14:sldId id="1849"/>
            <p14:sldId id="1733"/>
            <p14:sldId id="285"/>
            <p14:sldId id="1760"/>
            <p14:sldId id="1784"/>
            <p14:sldId id="18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82A4B"/>
    <a:srgbClr val="030E77"/>
    <a:srgbClr val="4472C4"/>
    <a:srgbClr val="90B0D6"/>
    <a:srgbClr val="041776"/>
    <a:srgbClr val="2D5A9F"/>
    <a:srgbClr val="0516BB"/>
    <a:srgbClr val="3940CF"/>
    <a:srgbClr val="212B8B"/>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60" autoAdjust="0"/>
    <p:restoredTop sz="77816" autoAdjust="0"/>
  </p:normalViewPr>
  <p:slideViewPr>
    <p:cSldViewPr snapToGrid="0">
      <p:cViewPr varScale="1">
        <p:scale>
          <a:sx n="88" d="100"/>
          <a:sy n="88" d="100"/>
        </p:scale>
        <p:origin x="1116"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70" d="100"/>
        <a:sy n="170" d="100"/>
      </p:scale>
      <p:origin x="0" y="-23880"/>
    </p:cViewPr>
  </p:sorterViewPr>
  <p:notesViewPr>
    <p:cSldViewPr snapToGrid="0">
      <p:cViewPr>
        <p:scale>
          <a:sx n="1" d="2"/>
          <a:sy n="1" d="2"/>
        </p:scale>
        <p:origin x="3558" y="13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slide" Target="slides/slide121.xml"/><Relationship Id="rId13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handoutMaster" Target="handoutMasters/handoutMaster1.xml"/><Relationship Id="rId13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commentAuthors" Target="commen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r>
              <a:rPr lang="en-US" sz="2400" b="1" i="0" cap="all" baseline="0" dirty="0">
                <a:effectLst/>
              </a:rPr>
              <a:t>FY 18 Sales by sector</a:t>
            </a:r>
            <a:endParaRPr lang="en-US" sz="2400" dirty="0">
              <a:effectLst/>
            </a:endParaRPr>
          </a:p>
        </c:rich>
      </c:tx>
      <c:layout>
        <c:manualLayout>
          <c:xMode val="edge"/>
          <c:yMode val="edge"/>
          <c:x val="0.31945800938838864"/>
          <c:y val="0.91787603806414864"/>
        </c:manualLayout>
      </c:layout>
      <c:overlay val="0"/>
      <c:spPr>
        <a:noFill/>
        <a:ln>
          <a:noFill/>
        </a:ln>
        <a:effectLst/>
      </c:spPr>
      <c:txPr>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3A35-4019-9196-B693FC21807F}"/>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3A35-4019-9196-B693FC21807F}"/>
              </c:ext>
            </c:extLst>
          </c:dPt>
          <c:dPt>
            <c:idx val="2"/>
            <c:bubble3D val="0"/>
            <c:spPr>
              <a:solidFill>
                <a:srgbClr val="9B71D9"/>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3A35-4019-9196-B693FC21807F}"/>
              </c:ext>
            </c:extLst>
          </c:dPt>
          <c:dPt>
            <c:idx val="3"/>
            <c:bubble3D val="0"/>
            <c:spPr>
              <a:solidFill>
                <a:schemeClr val="accent4">
                  <a:lumMod val="60000"/>
                  <a:lumOff val="4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3A35-4019-9196-B693FC21807F}"/>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3A35-4019-9196-B693FC21807F}"/>
              </c:ext>
            </c:extLst>
          </c:dPt>
          <c:dPt>
            <c:idx val="5"/>
            <c:bubble3D val="0"/>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3A35-4019-9196-B693FC21807F}"/>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3A35-4019-9196-B693FC21807F}"/>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3A35-4019-9196-B693FC21807F}"/>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rgbClr val="9B71D9"/>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3A35-4019-9196-B693FC21807F}"/>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4">
                          <a:lumMod val="75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3A35-4019-9196-B693FC21807F}"/>
                </c:ext>
              </c:extLst>
            </c:dLbl>
            <c:dLbl>
              <c:idx val="4"/>
              <c:layout>
                <c:manualLayout>
                  <c:x val="-1.4024575492561014E-2"/>
                  <c:y val="9.2592592592592587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430952107669546"/>
                      <c:h val="0.18806239095944424"/>
                    </c:manualLayout>
                  </c15:layout>
                </c:ext>
                <c:ext xmlns:c16="http://schemas.microsoft.com/office/drawing/2014/chart" uri="{C3380CC4-5D6E-409C-BE32-E72D297353CC}">
                  <c16:uniqueId val="{00000009-3A35-4019-9196-B693FC21807F}"/>
                </c:ext>
              </c:extLst>
            </c:dLbl>
            <c:dLbl>
              <c:idx val="5"/>
              <c:layout>
                <c:manualLayout>
                  <c:x val="0.14444444444444443"/>
                  <c:y val="-4.6296296296296294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6">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A35-4019-9196-B693FC21807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Sheet1!$C$7:$C$12</c:f>
              <c:strCache>
                <c:ptCount val="6"/>
                <c:pt idx="0">
                  <c:v>State Agencies</c:v>
                </c:pt>
                <c:pt idx="1">
                  <c:v>K-12</c:v>
                </c:pt>
                <c:pt idx="2">
                  <c:v>Higher Ed</c:v>
                </c:pt>
                <c:pt idx="3">
                  <c:v>Local Govt</c:v>
                </c:pt>
                <c:pt idx="4">
                  <c:v>Assistance Orgs</c:v>
                </c:pt>
                <c:pt idx="5">
                  <c:v>Out of State</c:v>
                </c:pt>
              </c:strCache>
            </c:strRef>
          </c:cat>
          <c:val>
            <c:numRef>
              <c:f>Sheet1!$D$7:$D$12</c:f>
              <c:numCache>
                <c:formatCode>_(* #,##0.0_);_(* \(#,##0.0\);_(* "-"??_);_(@_)</c:formatCode>
                <c:ptCount val="6"/>
                <c:pt idx="0">
                  <c:v>415.6</c:v>
                </c:pt>
                <c:pt idx="1">
                  <c:v>589.44000000000005</c:v>
                </c:pt>
                <c:pt idx="2">
                  <c:v>332.39</c:v>
                </c:pt>
                <c:pt idx="3">
                  <c:v>448.21</c:v>
                </c:pt>
                <c:pt idx="4">
                  <c:v>2.96</c:v>
                </c:pt>
                <c:pt idx="5">
                  <c:v>19.25</c:v>
                </c:pt>
              </c:numCache>
            </c:numRef>
          </c:val>
          <c:extLst>
            <c:ext xmlns:c16="http://schemas.microsoft.com/office/drawing/2014/chart" uri="{C3380CC4-5D6E-409C-BE32-E72D297353CC}">
              <c16:uniqueId val="{0000000C-3A35-4019-9196-B693FC21807F}"/>
            </c:ext>
          </c:extLst>
        </c:ser>
        <c:ser>
          <c:idx val="1"/>
          <c:order val="1"/>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3A35-4019-9196-B693FC21807F}"/>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0-3A35-4019-9196-B693FC21807F}"/>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2-3A35-4019-9196-B693FC21807F}"/>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4-3A35-4019-9196-B693FC21807F}"/>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6-3A35-4019-9196-B693FC21807F}"/>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8-3A35-4019-9196-B693FC21807F}"/>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E-3A35-4019-9196-B693FC21807F}"/>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0-3A35-4019-9196-B693FC21807F}"/>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2-3A35-4019-9196-B693FC21807F}"/>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4-3A35-4019-9196-B693FC21807F}"/>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6-3A35-4019-9196-B693FC21807F}"/>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8-3A35-4019-9196-B693FC21807F}"/>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Sheet1!$C$7:$C$12</c:f>
              <c:strCache>
                <c:ptCount val="6"/>
                <c:pt idx="0">
                  <c:v>State Agencies</c:v>
                </c:pt>
                <c:pt idx="1">
                  <c:v>K-12</c:v>
                </c:pt>
                <c:pt idx="2">
                  <c:v>Higher Ed</c:v>
                </c:pt>
                <c:pt idx="3">
                  <c:v>Local Govt</c:v>
                </c:pt>
                <c:pt idx="4">
                  <c:v>Assistance Orgs</c:v>
                </c:pt>
                <c:pt idx="5">
                  <c:v>Out of State</c:v>
                </c:pt>
              </c:strCache>
            </c:strRef>
          </c:cat>
          <c:val>
            <c:numRef>
              <c:f>Sheet1!$E$7:$E$12</c:f>
              <c:numCache>
                <c:formatCode>0.0%</c:formatCode>
                <c:ptCount val="6"/>
                <c:pt idx="0">
                  <c:v>0.22989999999999999</c:v>
                </c:pt>
                <c:pt idx="1">
                  <c:v>0.32600000000000001</c:v>
                </c:pt>
                <c:pt idx="2">
                  <c:v>0.18390000000000001</c:v>
                </c:pt>
                <c:pt idx="3">
                  <c:v>0.24790000000000001</c:v>
                </c:pt>
                <c:pt idx="4">
                  <c:v>0.16</c:v>
                </c:pt>
                <c:pt idx="5">
                  <c:v>1.06E-2</c:v>
                </c:pt>
              </c:numCache>
            </c:numRef>
          </c:val>
          <c:extLst>
            <c:ext xmlns:c16="http://schemas.microsoft.com/office/drawing/2014/chart" uri="{C3380CC4-5D6E-409C-BE32-E72D297353CC}">
              <c16:uniqueId val="{00000019-3A35-4019-9196-B693FC21807F}"/>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1946E6-8421-49D8-9A5F-51C33AEE4741}"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5FEC7A93-B809-41A3-94F0-39C62F280810}">
      <dgm:prSet phldrT="[Text]" custT="1"/>
      <dgm:spPr/>
      <dgm:t>
        <a:bodyPr/>
        <a:lstStyle/>
        <a:p>
          <a:r>
            <a:rPr lang="en-US" sz="1800" b="1" dirty="0">
              <a:latin typeface="+mn-lt"/>
            </a:rPr>
            <a:t>Policy &amp; Planning</a:t>
          </a:r>
        </a:p>
      </dgm:t>
      <dgm:extLst>
        <a:ext uri="{E40237B7-FDA0-4F09-8148-C483321AD2D9}">
          <dgm14:cNvPr xmlns:dgm14="http://schemas.microsoft.com/office/drawing/2010/diagram" id="0" name="" descr="Slice1: Policy &amp; Planning"/>
        </a:ext>
      </dgm:extLst>
    </dgm:pt>
    <dgm:pt modelId="{3FA889AE-DE92-43E0-B366-93D6410D8A7A}" type="parTrans" cxnId="{EC1E7958-FF86-49B9-BF4E-14E1D2764090}">
      <dgm:prSet/>
      <dgm:spPr/>
      <dgm:t>
        <a:bodyPr/>
        <a:lstStyle/>
        <a:p>
          <a:endParaRPr lang="en-US"/>
        </a:p>
      </dgm:t>
    </dgm:pt>
    <dgm:pt modelId="{CA155CEB-CA3F-46E1-98C7-9B3354CD7E5B}" type="sibTrans" cxnId="{EC1E7958-FF86-49B9-BF4E-14E1D2764090}">
      <dgm:prSet/>
      <dgm:spPr/>
      <dgm:t>
        <a:bodyPr/>
        <a:lstStyle/>
        <a:p>
          <a:endParaRPr lang="en-US"/>
        </a:p>
      </dgm:t>
    </dgm:pt>
    <dgm:pt modelId="{D7586C70-8ADC-4C2F-B598-E5653909DB6A}">
      <dgm:prSet phldrT="[Text]" custT="1"/>
      <dgm:spPr/>
      <dgm:t>
        <a:bodyPr/>
        <a:lstStyle/>
        <a:p>
          <a:r>
            <a:rPr lang="en-US" sz="1800" b="1" dirty="0">
              <a:latin typeface="+mn-lt"/>
            </a:rPr>
            <a:t>Cooperative Contracts</a:t>
          </a:r>
        </a:p>
      </dgm:t>
      <dgm:extLst>
        <a:ext uri="{E40237B7-FDA0-4F09-8148-C483321AD2D9}">
          <dgm14:cNvPr xmlns:dgm14="http://schemas.microsoft.com/office/drawing/2010/diagram" id="0" name="" descr="Slice2: Cooperative Contracts"/>
        </a:ext>
      </dgm:extLst>
    </dgm:pt>
    <dgm:pt modelId="{14D2DE9B-47B7-486D-9F0C-4EB59926E52D}" type="parTrans" cxnId="{9F2A1727-0357-417F-A6ED-0232AAD7C49E}">
      <dgm:prSet/>
      <dgm:spPr/>
      <dgm:t>
        <a:bodyPr/>
        <a:lstStyle/>
        <a:p>
          <a:endParaRPr lang="en-US"/>
        </a:p>
      </dgm:t>
    </dgm:pt>
    <dgm:pt modelId="{AE77627C-8F5B-423B-9A7F-14B9B387FED6}" type="sibTrans" cxnId="{9F2A1727-0357-417F-A6ED-0232AAD7C49E}">
      <dgm:prSet/>
      <dgm:spPr/>
      <dgm:t>
        <a:bodyPr/>
        <a:lstStyle/>
        <a:p>
          <a:endParaRPr lang="en-US"/>
        </a:p>
      </dgm:t>
    </dgm:pt>
    <dgm:pt modelId="{262FDD94-7FC4-408D-8AAB-DAF385CE5EE8}">
      <dgm:prSet phldrT="[Text]" custT="1"/>
      <dgm:spPr/>
      <dgm:t>
        <a:bodyPr/>
        <a:lstStyle/>
        <a:p>
          <a:pPr algn="r">
            <a:buNone/>
          </a:pPr>
          <a:r>
            <a:rPr lang="en-US" sz="1800" b="0" dirty="0">
              <a:latin typeface="+mn-lt"/>
            </a:rPr>
            <a:t>“Do it Yourself IT”</a:t>
          </a:r>
        </a:p>
      </dgm:t>
    </dgm:pt>
    <dgm:pt modelId="{40CC01C3-DC9A-461D-AEE2-0ECCA757F563}" type="parTrans" cxnId="{FDE9AE51-7E19-4260-B38E-F1BEC71F2AC4}">
      <dgm:prSet/>
      <dgm:spPr/>
      <dgm:t>
        <a:bodyPr/>
        <a:lstStyle/>
        <a:p>
          <a:endParaRPr lang="en-US"/>
        </a:p>
      </dgm:t>
    </dgm:pt>
    <dgm:pt modelId="{F0571E6D-2FD0-4BD2-9005-C3BB30341B1B}" type="sibTrans" cxnId="{FDE9AE51-7E19-4260-B38E-F1BEC71F2AC4}">
      <dgm:prSet/>
      <dgm:spPr/>
      <dgm:t>
        <a:bodyPr/>
        <a:lstStyle/>
        <a:p>
          <a:endParaRPr lang="en-US"/>
        </a:p>
      </dgm:t>
    </dgm:pt>
    <dgm:pt modelId="{889E295F-DC04-4437-8BE4-3B08BB859F55}">
      <dgm:prSet phldrT="[Text]" custT="1"/>
      <dgm:spPr/>
      <dgm:t>
        <a:bodyPr/>
        <a:lstStyle/>
        <a:p>
          <a:r>
            <a:rPr lang="en-US" sz="1800" b="1" dirty="0">
              <a:latin typeface="+mn-lt"/>
            </a:rPr>
            <a:t>Bulk Purchasing</a:t>
          </a:r>
        </a:p>
      </dgm:t>
      <dgm:extLst>
        <a:ext uri="{E40237B7-FDA0-4F09-8148-C483321AD2D9}">
          <dgm14:cNvPr xmlns:dgm14="http://schemas.microsoft.com/office/drawing/2010/diagram" id="0" name="" descr="Slice 3: Bulk Purchasing"/>
        </a:ext>
      </dgm:extLst>
    </dgm:pt>
    <dgm:pt modelId="{C7C4CD80-A97D-42E5-8C2E-A7C4FC8BD735}" type="parTrans" cxnId="{A0AF8FBB-E066-45F6-BFE8-EFBE5BBAABEC}">
      <dgm:prSet/>
      <dgm:spPr/>
      <dgm:t>
        <a:bodyPr/>
        <a:lstStyle/>
        <a:p>
          <a:endParaRPr lang="en-US"/>
        </a:p>
      </dgm:t>
    </dgm:pt>
    <dgm:pt modelId="{A29455F3-1AC2-4AB0-B227-64481DBB7C20}" type="sibTrans" cxnId="{A0AF8FBB-E066-45F6-BFE8-EFBE5BBAABEC}">
      <dgm:prSet/>
      <dgm:spPr/>
      <dgm:t>
        <a:bodyPr/>
        <a:lstStyle/>
        <a:p>
          <a:endParaRPr lang="en-US"/>
        </a:p>
      </dgm:t>
    </dgm:pt>
    <dgm:pt modelId="{AD237613-9858-40B6-850C-398DD8FD6F3B}">
      <dgm:prSet phldrT="[Text]" custT="1"/>
      <dgm:spPr/>
      <dgm:t>
        <a:bodyPr/>
        <a:lstStyle/>
        <a:p>
          <a:pPr algn="r">
            <a:buNone/>
          </a:pPr>
          <a:r>
            <a:rPr lang="en-US" sz="1800" b="0" dirty="0">
              <a:latin typeface="+mn-lt"/>
            </a:rPr>
            <a:t>        Leverage “Known” volume for additional statewide price discounts</a:t>
          </a:r>
        </a:p>
      </dgm:t>
    </dgm:pt>
    <dgm:pt modelId="{AFA95FD6-2333-4649-8DC3-A0D1310FCC40}" type="parTrans" cxnId="{8C30A73B-0B61-401F-BAB8-900BBBEB23C2}">
      <dgm:prSet/>
      <dgm:spPr/>
      <dgm:t>
        <a:bodyPr/>
        <a:lstStyle/>
        <a:p>
          <a:endParaRPr lang="en-US"/>
        </a:p>
      </dgm:t>
    </dgm:pt>
    <dgm:pt modelId="{733482F6-DF14-4FE7-A3C6-9F42EA70E3A8}" type="sibTrans" cxnId="{8C30A73B-0B61-401F-BAB8-900BBBEB23C2}">
      <dgm:prSet/>
      <dgm:spPr/>
      <dgm:t>
        <a:bodyPr/>
        <a:lstStyle/>
        <a:p>
          <a:endParaRPr lang="en-US"/>
        </a:p>
      </dgm:t>
    </dgm:pt>
    <dgm:pt modelId="{998D729E-45F2-486D-BAC1-28A4B2E15746}">
      <dgm:prSet phldrT="[Text]" custT="1"/>
      <dgm:spPr/>
      <dgm:t>
        <a:bodyPr/>
        <a:lstStyle/>
        <a:p>
          <a:r>
            <a:rPr lang="en-US" sz="1800" b="1" dirty="0">
              <a:latin typeface="+mn-lt"/>
            </a:rPr>
            <a:t>Shared Technology Services</a:t>
          </a:r>
        </a:p>
      </dgm:t>
      <dgm:extLst>
        <a:ext uri="{E40237B7-FDA0-4F09-8148-C483321AD2D9}">
          <dgm14:cNvPr xmlns:dgm14="http://schemas.microsoft.com/office/drawing/2010/diagram" id="0" name="" descr="Slice 4: Shared Technology Services"/>
        </a:ext>
      </dgm:extLst>
    </dgm:pt>
    <dgm:pt modelId="{5B93B16E-CFAC-4B43-A7D2-DE19CDC92456}" type="parTrans" cxnId="{1AA61272-DC7A-4504-B892-9C2E7C77507C}">
      <dgm:prSet/>
      <dgm:spPr/>
      <dgm:t>
        <a:bodyPr/>
        <a:lstStyle/>
        <a:p>
          <a:endParaRPr lang="en-US"/>
        </a:p>
      </dgm:t>
    </dgm:pt>
    <dgm:pt modelId="{4B49044C-8310-4286-90FD-B3761472B98D}" type="sibTrans" cxnId="{1AA61272-DC7A-4504-B892-9C2E7C77507C}">
      <dgm:prSet/>
      <dgm:spPr/>
      <dgm:t>
        <a:bodyPr/>
        <a:lstStyle/>
        <a:p>
          <a:endParaRPr lang="en-US"/>
        </a:p>
      </dgm:t>
    </dgm:pt>
    <dgm:pt modelId="{0416B1CE-87D0-430F-B037-3D8FB5E1980E}">
      <dgm:prSet phldrT="[Text]" custT="1"/>
      <dgm:spPr/>
      <dgm:t>
        <a:bodyPr anchor="b"/>
        <a:lstStyle/>
        <a:p>
          <a:pPr algn="l">
            <a:buFontTx/>
            <a:buNone/>
          </a:pPr>
          <a:r>
            <a:rPr lang="en-US" sz="1800" b="0" dirty="0">
              <a:latin typeface="+mn-lt"/>
            </a:rPr>
            <a:t>“Outsource”</a:t>
          </a:r>
        </a:p>
      </dgm:t>
    </dgm:pt>
    <dgm:pt modelId="{4804F5DB-1880-43C6-B1A2-003633B20CC7}" type="parTrans" cxnId="{02FC73D3-0D49-49E8-8BBB-76F1F55F358B}">
      <dgm:prSet/>
      <dgm:spPr/>
      <dgm:t>
        <a:bodyPr/>
        <a:lstStyle/>
        <a:p>
          <a:endParaRPr lang="en-US"/>
        </a:p>
      </dgm:t>
    </dgm:pt>
    <dgm:pt modelId="{362E1E2D-E8B0-4751-A642-C3E8C23884E8}" type="sibTrans" cxnId="{02FC73D3-0D49-49E8-8BBB-76F1F55F358B}">
      <dgm:prSet/>
      <dgm:spPr/>
      <dgm:t>
        <a:bodyPr/>
        <a:lstStyle/>
        <a:p>
          <a:endParaRPr lang="en-US"/>
        </a:p>
      </dgm:t>
    </dgm:pt>
    <dgm:pt modelId="{21A55B45-42DA-4A2D-9B2D-C94A8DE2B23D}">
      <dgm:prSet phldrT="[Text]" custT="1"/>
      <dgm:spPr/>
      <dgm:t>
        <a:bodyPr/>
        <a:lstStyle/>
        <a:p>
          <a:pPr algn="l">
            <a:buNone/>
          </a:pPr>
          <a:endParaRPr lang="en-US" sz="1800" dirty="0">
            <a:latin typeface="+mn-lt"/>
          </a:endParaRPr>
        </a:p>
      </dgm:t>
    </dgm:pt>
    <dgm:pt modelId="{FDA1E3E3-6665-4C7F-8CFC-ED13D8010721}" type="parTrans" cxnId="{F0472403-3F5B-4F52-A1FC-B4ED4B29DB16}">
      <dgm:prSet/>
      <dgm:spPr/>
      <dgm:t>
        <a:bodyPr/>
        <a:lstStyle/>
        <a:p>
          <a:endParaRPr lang="en-US"/>
        </a:p>
      </dgm:t>
    </dgm:pt>
    <dgm:pt modelId="{69AE377A-FACC-4A63-89FB-70978FED00AD}" type="sibTrans" cxnId="{F0472403-3F5B-4F52-A1FC-B4ED4B29DB16}">
      <dgm:prSet/>
      <dgm:spPr/>
      <dgm:t>
        <a:bodyPr/>
        <a:lstStyle/>
        <a:p>
          <a:endParaRPr lang="en-US"/>
        </a:p>
      </dgm:t>
    </dgm:pt>
    <dgm:pt modelId="{15C8859E-0085-447D-BAB0-842C03EF1B55}">
      <dgm:prSet phldrT="[Text]" custT="1"/>
      <dgm:spPr/>
      <dgm:t>
        <a:bodyPr/>
        <a:lstStyle/>
        <a:p>
          <a:pPr algn="l">
            <a:buNone/>
          </a:pPr>
          <a:endParaRPr lang="en-US" sz="1800" dirty="0">
            <a:latin typeface="+mn-lt"/>
          </a:endParaRPr>
        </a:p>
      </dgm:t>
    </dgm:pt>
    <dgm:pt modelId="{9C2E57A5-ABC0-4F02-B3C9-D85ACCA9D076}" type="parTrans" cxnId="{AAA871B7-13E4-4224-9994-D6A307919D8B}">
      <dgm:prSet/>
      <dgm:spPr/>
      <dgm:t>
        <a:bodyPr/>
        <a:lstStyle/>
        <a:p>
          <a:endParaRPr lang="en-US"/>
        </a:p>
      </dgm:t>
    </dgm:pt>
    <dgm:pt modelId="{C6D03B50-D484-4D90-9A3C-916E99DC27AC}" type="sibTrans" cxnId="{AAA871B7-13E4-4224-9994-D6A307919D8B}">
      <dgm:prSet/>
      <dgm:spPr/>
      <dgm:t>
        <a:bodyPr/>
        <a:lstStyle/>
        <a:p>
          <a:endParaRPr lang="en-US"/>
        </a:p>
      </dgm:t>
    </dgm:pt>
    <dgm:pt modelId="{B36B59AC-DDFC-4313-86D9-32BE5AEFC0E6}">
      <dgm:prSet phldrT="[Text]" custT="1"/>
      <dgm:spPr/>
      <dgm:t>
        <a:bodyPr anchor="b"/>
        <a:lstStyle/>
        <a:p>
          <a:pPr algn="l">
            <a:buFontTx/>
            <a:buNone/>
          </a:pPr>
          <a:r>
            <a:rPr lang="en-US" sz="1800" b="0" i="0" dirty="0">
              <a:latin typeface="+mn-lt"/>
            </a:rPr>
            <a:t>- Application Services</a:t>
          </a:r>
        </a:p>
      </dgm:t>
    </dgm:pt>
    <dgm:pt modelId="{3090DB69-BD2D-4401-BCFA-B2E066EEE661}" type="parTrans" cxnId="{AAE9A1A4-AB0E-4496-B037-D7107494208C}">
      <dgm:prSet/>
      <dgm:spPr/>
      <dgm:t>
        <a:bodyPr/>
        <a:lstStyle/>
        <a:p>
          <a:endParaRPr lang="en-US"/>
        </a:p>
      </dgm:t>
    </dgm:pt>
    <dgm:pt modelId="{967CC96F-E082-472E-82D1-96A0CC81549E}" type="sibTrans" cxnId="{AAE9A1A4-AB0E-4496-B037-D7107494208C}">
      <dgm:prSet/>
      <dgm:spPr/>
      <dgm:t>
        <a:bodyPr/>
        <a:lstStyle/>
        <a:p>
          <a:endParaRPr lang="en-US"/>
        </a:p>
      </dgm:t>
    </dgm:pt>
    <dgm:pt modelId="{B62F4B96-E81F-4B01-A836-78C55E9C0078}">
      <dgm:prSet phldrT="[Text]" custT="1"/>
      <dgm:spPr/>
      <dgm:t>
        <a:bodyPr anchor="b"/>
        <a:lstStyle/>
        <a:p>
          <a:pPr algn="l">
            <a:buFontTx/>
            <a:buNone/>
          </a:pPr>
          <a:r>
            <a:rPr lang="en-US" sz="1800" b="0" i="0" dirty="0">
              <a:latin typeface="+mn-lt"/>
            </a:rPr>
            <a:t>- Security Services</a:t>
          </a:r>
        </a:p>
      </dgm:t>
    </dgm:pt>
    <dgm:pt modelId="{1D65FB9C-6622-4085-A900-EEBBC1DC6380}" type="parTrans" cxnId="{19044EC2-1C77-4D01-B8B0-D638152A854E}">
      <dgm:prSet/>
      <dgm:spPr/>
      <dgm:t>
        <a:bodyPr/>
        <a:lstStyle/>
        <a:p>
          <a:endParaRPr lang="en-US"/>
        </a:p>
      </dgm:t>
    </dgm:pt>
    <dgm:pt modelId="{8046545D-E261-45F3-8F93-A2C5932F3488}" type="sibTrans" cxnId="{19044EC2-1C77-4D01-B8B0-D638152A854E}">
      <dgm:prSet/>
      <dgm:spPr/>
      <dgm:t>
        <a:bodyPr/>
        <a:lstStyle/>
        <a:p>
          <a:endParaRPr lang="en-US"/>
        </a:p>
      </dgm:t>
    </dgm:pt>
    <dgm:pt modelId="{AE08A19C-CF0B-4ACD-8801-C8425AB5BA2C}">
      <dgm:prSet phldrT="[Text]" custT="1"/>
      <dgm:spPr/>
      <dgm:t>
        <a:bodyPr anchor="b"/>
        <a:lstStyle/>
        <a:p>
          <a:pPr algn="l">
            <a:buFontTx/>
            <a:buNone/>
          </a:pPr>
          <a:r>
            <a:rPr lang="en-US" sz="1800" b="0" i="0" dirty="0">
              <a:latin typeface="+mn-lt"/>
            </a:rPr>
            <a:t>- Telecommunications</a:t>
          </a:r>
        </a:p>
      </dgm:t>
    </dgm:pt>
    <dgm:pt modelId="{44F002ED-5E86-4B8A-87F2-34171C0F92B5}" type="sibTrans" cxnId="{10AC14E6-F491-4007-9043-F0DEEACCBB6D}">
      <dgm:prSet/>
      <dgm:spPr/>
      <dgm:t>
        <a:bodyPr/>
        <a:lstStyle/>
        <a:p>
          <a:endParaRPr lang="en-US"/>
        </a:p>
      </dgm:t>
    </dgm:pt>
    <dgm:pt modelId="{E4BED203-64F8-41FC-AF0F-78D69AA81933}" type="parTrans" cxnId="{10AC14E6-F491-4007-9043-F0DEEACCBB6D}">
      <dgm:prSet/>
      <dgm:spPr/>
      <dgm:t>
        <a:bodyPr/>
        <a:lstStyle/>
        <a:p>
          <a:endParaRPr lang="en-US"/>
        </a:p>
      </dgm:t>
    </dgm:pt>
    <dgm:pt modelId="{1B4E1A41-34EA-4238-B52A-7A18D4414D94}">
      <dgm:prSet phldrT="[Text]" custT="1"/>
      <dgm:spPr/>
      <dgm:t>
        <a:bodyPr/>
        <a:lstStyle/>
        <a:p>
          <a:pPr>
            <a:buNone/>
          </a:pPr>
          <a:r>
            <a:rPr lang="en-US" sz="1800" dirty="0">
              <a:latin typeface="+mn-lt"/>
            </a:rPr>
            <a:t>- IT Strategic Planning</a:t>
          </a:r>
        </a:p>
      </dgm:t>
    </dgm:pt>
    <dgm:pt modelId="{51E488D8-6B84-45DE-9F10-BD8E30B1D130}" type="parTrans" cxnId="{C81B35A4-EC3A-446A-A76A-DD2045671245}">
      <dgm:prSet/>
      <dgm:spPr/>
      <dgm:t>
        <a:bodyPr/>
        <a:lstStyle/>
        <a:p>
          <a:endParaRPr lang="en-US"/>
        </a:p>
      </dgm:t>
    </dgm:pt>
    <dgm:pt modelId="{5110D747-A534-486C-A4C6-211B5E4E1785}" type="sibTrans" cxnId="{C81B35A4-EC3A-446A-A76A-DD2045671245}">
      <dgm:prSet/>
      <dgm:spPr/>
      <dgm:t>
        <a:bodyPr/>
        <a:lstStyle/>
        <a:p>
          <a:endParaRPr lang="en-US"/>
        </a:p>
      </dgm:t>
    </dgm:pt>
    <dgm:pt modelId="{07AA0AEB-AF6A-4C2F-9EC2-60A3EB61E315}">
      <dgm:prSet phldrT="[Text]" custT="1"/>
      <dgm:spPr/>
      <dgm:t>
        <a:bodyPr/>
        <a:lstStyle/>
        <a:p>
          <a:pPr>
            <a:buNone/>
          </a:pPr>
          <a:r>
            <a:rPr lang="en-US" sz="1800" dirty="0">
              <a:latin typeface="+mn-lt"/>
            </a:rPr>
            <a:t>- Enterprise Solution Services</a:t>
          </a:r>
        </a:p>
      </dgm:t>
    </dgm:pt>
    <dgm:pt modelId="{0F02CCC5-CF93-421B-A784-EE658158FAAB}" type="parTrans" cxnId="{07F82A11-9727-4D30-A9C5-E3D33F6FA31A}">
      <dgm:prSet/>
      <dgm:spPr/>
      <dgm:t>
        <a:bodyPr/>
        <a:lstStyle/>
        <a:p>
          <a:endParaRPr lang="en-US"/>
        </a:p>
      </dgm:t>
    </dgm:pt>
    <dgm:pt modelId="{81ED1FD8-960A-4B60-B17C-18D4FC677A8C}" type="sibTrans" cxnId="{07F82A11-9727-4D30-A9C5-E3D33F6FA31A}">
      <dgm:prSet/>
      <dgm:spPr/>
      <dgm:t>
        <a:bodyPr/>
        <a:lstStyle/>
        <a:p>
          <a:endParaRPr lang="en-US"/>
        </a:p>
      </dgm:t>
    </dgm:pt>
    <dgm:pt modelId="{0EA89189-C1BD-41B8-B65C-CF7132712B76}">
      <dgm:prSet phldrT="[Text]" custT="1"/>
      <dgm:spPr/>
      <dgm:t>
        <a:bodyPr/>
        <a:lstStyle/>
        <a:p>
          <a:pPr>
            <a:buNone/>
          </a:pPr>
          <a:r>
            <a:rPr lang="en-US" sz="1800" dirty="0">
              <a:latin typeface="+mn-lt"/>
            </a:rPr>
            <a:t>- Strategic Sourcing</a:t>
          </a:r>
        </a:p>
      </dgm:t>
    </dgm:pt>
    <dgm:pt modelId="{03B1D22C-67F6-4590-AF24-A5213E6D68FC}" type="parTrans" cxnId="{90140B21-E2A8-406B-BD5E-85557CFD8E35}">
      <dgm:prSet/>
      <dgm:spPr/>
      <dgm:t>
        <a:bodyPr/>
        <a:lstStyle/>
        <a:p>
          <a:endParaRPr lang="en-US"/>
        </a:p>
      </dgm:t>
    </dgm:pt>
    <dgm:pt modelId="{CD2D6ABB-DE20-46CA-8886-635B7635DCD1}" type="sibTrans" cxnId="{90140B21-E2A8-406B-BD5E-85557CFD8E35}">
      <dgm:prSet/>
      <dgm:spPr/>
      <dgm:t>
        <a:bodyPr/>
        <a:lstStyle/>
        <a:p>
          <a:endParaRPr lang="en-US"/>
        </a:p>
      </dgm:t>
    </dgm:pt>
    <dgm:pt modelId="{33D11E65-A199-4EBE-A4DA-090B79C55BE7}">
      <dgm:prSet phldrT="[Text]" custT="1"/>
      <dgm:spPr/>
      <dgm:t>
        <a:bodyPr/>
        <a:lstStyle/>
        <a:p>
          <a:pPr algn="r">
            <a:buNone/>
          </a:pPr>
          <a:r>
            <a:rPr lang="en-US" sz="1800" b="0" dirty="0">
              <a:latin typeface="+mn-lt"/>
            </a:rPr>
            <a:t>Pre-negotiated master contracts</a:t>
          </a:r>
        </a:p>
      </dgm:t>
    </dgm:pt>
    <dgm:pt modelId="{81F46883-8555-4A8A-8F9A-F75CEF571343}" type="parTrans" cxnId="{E21E7F86-0473-4B20-865C-0E5284372D40}">
      <dgm:prSet/>
      <dgm:spPr/>
      <dgm:t>
        <a:bodyPr/>
        <a:lstStyle/>
        <a:p>
          <a:endParaRPr lang="en-US"/>
        </a:p>
      </dgm:t>
    </dgm:pt>
    <dgm:pt modelId="{450C1493-DE41-4533-B6A8-E3DE21A8BFF8}" type="sibTrans" cxnId="{E21E7F86-0473-4B20-865C-0E5284372D40}">
      <dgm:prSet/>
      <dgm:spPr/>
      <dgm:t>
        <a:bodyPr/>
        <a:lstStyle/>
        <a:p>
          <a:endParaRPr lang="en-US"/>
        </a:p>
      </dgm:t>
    </dgm:pt>
    <dgm:pt modelId="{422AA582-8BA0-4F93-AE2B-7825A4C1AA1B}">
      <dgm:prSet phldrT="[Text]" custT="1"/>
      <dgm:spPr/>
      <dgm:t>
        <a:bodyPr anchor="b"/>
        <a:lstStyle/>
        <a:p>
          <a:pPr algn="l">
            <a:buFontTx/>
            <a:buNone/>
          </a:pPr>
          <a:r>
            <a:rPr lang="en-US" sz="1800" b="0" i="0" dirty="0">
              <a:latin typeface="+mn-lt"/>
            </a:rPr>
            <a:t>- Texas.gov</a:t>
          </a:r>
        </a:p>
      </dgm:t>
    </dgm:pt>
    <dgm:pt modelId="{7B87F246-AB53-4578-82F7-121C96EF867E}" type="parTrans" cxnId="{19F5E550-7CEC-4742-A942-56FDE2FF8340}">
      <dgm:prSet/>
      <dgm:spPr/>
      <dgm:t>
        <a:bodyPr/>
        <a:lstStyle/>
        <a:p>
          <a:endParaRPr lang="en-US"/>
        </a:p>
      </dgm:t>
    </dgm:pt>
    <dgm:pt modelId="{42B7586A-0D2E-4DDC-AD23-8B80A0612236}" type="sibTrans" cxnId="{19F5E550-7CEC-4742-A942-56FDE2FF8340}">
      <dgm:prSet/>
      <dgm:spPr/>
      <dgm:t>
        <a:bodyPr/>
        <a:lstStyle/>
        <a:p>
          <a:endParaRPr lang="en-US"/>
        </a:p>
      </dgm:t>
    </dgm:pt>
    <dgm:pt modelId="{A454A872-E107-41F7-B1A5-688C80EC2B63}">
      <dgm:prSet phldrT="[Text]" custT="1"/>
      <dgm:spPr/>
      <dgm:t>
        <a:bodyPr anchor="b"/>
        <a:lstStyle/>
        <a:p>
          <a:pPr algn="l">
            <a:buFontTx/>
            <a:buNone/>
          </a:pPr>
          <a:r>
            <a:rPr lang="en-US" sz="1800" b="0" i="0" dirty="0">
              <a:latin typeface="+mn-lt"/>
            </a:rPr>
            <a:t>- Open Data Portal</a:t>
          </a:r>
        </a:p>
      </dgm:t>
    </dgm:pt>
    <dgm:pt modelId="{00598BE7-135A-4DD0-BF1D-F196430E8679}" type="parTrans" cxnId="{B12158A7-ABE8-4832-BE65-1933AF240AD0}">
      <dgm:prSet/>
      <dgm:spPr/>
      <dgm:t>
        <a:bodyPr/>
        <a:lstStyle/>
        <a:p>
          <a:endParaRPr lang="en-US"/>
        </a:p>
      </dgm:t>
    </dgm:pt>
    <dgm:pt modelId="{8697EE7E-6BAF-4216-A331-7D2F377983BB}" type="sibTrans" cxnId="{B12158A7-ABE8-4832-BE65-1933AF240AD0}">
      <dgm:prSet/>
      <dgm:spPr/>
      <dgm:t>
        <a:bodyPr/>
        <a:lstStyle/>
        <a:p>
          <a:endParaRPr lang="en-US"/>
        </a:p>
      </dgm:t>
    </dgm:pt>
    <dgm:pt modelId="{035C24D3-A163-497A-8858-57A37EC524F4}">
      <dgm:prSet phldrT="[Text]" custT="1"/>
      <dgm:spPr/>
      <dgm:t>
        <a:bodyPr anchor="b"/>
        <a:lstStyle/>
        <a:p>
          <a:pPr algn="l">
            <a:buFontTx/>
            <a:buNone/>
          </a:pPr>
          <a:r>
            <a:rPr lang="en-US" sz="1800" b="0" dirty="0">
              <a:latin typeface="+mn-lt"/>
            </a:rPr>
            <a:t>- Infrastructure</a:t>
          </a:r>
        </a:p>
      </dgm:t>
    </dgm:pt>
    <dgm:pt modelId="{8FCCB461-7266-4E6A-84C1-192A10E0B202}" type="parTrans" cxnId="{6C67D2B0-9BE4-4572-A41D-C9B5BB9DD8C9}">
      <dgm:prSet/>
      <dgm:spPr/>
      <dgm:t>
        <a:bodyPr/>
        <a:lstStyle/>
        <a:p>
          <a:endParaRPr lang="en-US"/>
        </a:p>
      </dgm:t>
    </dgm:pt>
    <dgm:pt modelId="{BBF50D14-9093-4163-AD7D-40A1223509CC}" type="sibTrans" cxnId="{6C67D2B0-9BE4-4572-A41D-C9B5BB9DD8C9}">
      <dgm:prSet/>
      <dgm:spPr/>
      <dgm:t>
        <a:bodyPr/>
        <a:lstStyle/>
        <a:p>
          <a:endParaRPr lang="en-US"/>
        </a:p>
      </dgm:t>
    </dgm:pt>
    <dgm:pt modelId="{F7C1995C-3244-4565-9B58-0BAACB01C17F}">
      <dgm:prSet phldrT="[Text]" custT="1"/>
      <dgm:spPr/>
      <dgm:t>
        <a:bodyPr/>
        <a:lstStyle/>
        <a:p>
          <a:pPr algn="r">
            <a:buNone/>
          </a:pPr>
          <a:r>
            <a:rPr lang="en-US" sz="1800" b="0" dirty="0">
              <a:latin typeface="+mn-lt"/>
            </a:rPr>
            <a:t>goods and services</a:t>
          </a:r>
        </a:p>
      </dgm:t>
    </dgm:pt>
    <dgm:pt modelId="{A431A1F1-65C5-434D-B18A-9B36283EBA3A}" type="parTrans" cxnId="{29329A0D-D2E9-4876-843D-AFCE845A5120}">
      <dgm:prSet/>
      <dgm:spPr/>
      <dgm:t>
        <a:bodyPr/>
        <a:lstStyle/>
        <a:p>
          <a:endParaRPr lang="en-US"/>
        </a:p>
      </dgm:t>
    </dgm:pt>
    <dgm:pt modelId="{87F90CC2-83B9-4550-B742-B31FFA892242}" type="sibTrans" cxnId="{29329A0D-D2E9-4876-843D-AFCE845A5120}">
      <dgm:prSet/>
      <dgm:spPr/>
      <dgm:t>
        <a:bodyPr/>
        <a:lstStyle/>
        <a:p>
          <a:endParaRPr lang="en-US"/>
        </a:p>
      </dgm:t>
    </dgm:pt>
    <dgm:pt modelId="{D17AFB50-D301-4A5D-A4B7-D5EC0C78C120}">
      <dgm:prSet phldrT="[Text]" custT="1"/>
      <dgm:spPr/>
      <dgm:t>
        <a:bodyPr/>
        <a:lstStyle/>
        <a:p>
          <a:pPr algn="r">
            <a:buNone/>
          </a:pPr>
          <a:endParaRPr lang="en-US" sz="1800" b="0" dirty="0">
            <a:latin typeface="+mn-lt"/>
          </a:endParaRPr>
        </a:p>
      </dgm:t>
    </dgm:pt>
    <dgm:pt modelId="{9B9B70CB-7685-4281-87B0-A8F904E117ED}" type="parTrans" cxnId="{4B9F1307-C3F0-4C33-8B65-629BD6123220}">
      <dgm:prSet/>
      <dgm:spPr/>
      <dgm:t>
        <a:bodyPr/>
        <a:lstStyle/>
        <a:p>
          <a:endParaRPr lang="en-US"/>
        </a:p>
      </dgm:t>
    </dgm:pt>
    <dgm:pt modelId="{E270BAF3-2D1E-43C3-92D1-93AF87E4D3A2}" type="sibTrans" cxnId="{4B9F1307-C3F0-4C33-8B65-629BD6123220}">
      <dgm:prSet/>
      <dgm:spPr/>
      <dgm:t>
        <a:bodyPr/>
        <a:lstStyle/>
        <a:p>
          <a:endParaRPr lang="en-US"/>
        </a:p>
      </dgm:t>
    </dgm:pt>
    <dgm:pt modelId="{B35AB17B-8D06-4AF8-8D4E-A8BED4ED0261}">
      <dgm:prSet phldrT="[Text]" custT="1"/>
      <dgm:spPr/>
      <dgm:t>
        <a:bodyPr/>
        <a:lstStyle/>
        <a:p>
          <a:pPr>
            <a:buNone/>
          </a:pPr>
          <a:endParaRPr lang="en-US" sz="1800" dirty="0">
            <a:latin typeface="+mn-lt"/>
          </a:endParaRPr>
        </a:p>
      </dgm:t>
    </dgm:pt>
    <dgm:pt modelId="{BB782B94-F325-428B-8B04-F191E9B21794}" type="parTrans" cxnId="{B478B1D6-9295-4ADC-BEB7-B31D702C9523}">
      <dgm:prSet/>
      <dgm:spPr/>
      <dgm:t>
        <a:bodyPr/>
        <a:lstStyle/>
        <a:p>
          <a:endParaRPr lang="en-US"/>
        </a:p>
      </dgm:t>
    </dgm:pt>
    <dgm:pt modelId="{10A53E22-262E-4D01-93B4-B070124249C1}" type="sibTrans" cxnId="{B478B1D6-9295-4ADC-BEB7-B31D702C9523}">
      <dgm:prSet/>
      <dgm:spPr/>
      <dgm:t>
        <a:bodyPr/>
        <a:lstStyle/>
        <a:p>
          <a:endParaRPr lang="en-US"/>
        </a:p>
      </dgm:t>
    </dgm:pt>
    <dgm:pt modelId="{A22E2176-76AF-4E42-AF92-37C41282E2D4}">
      <dgm:prSet phldrT="[Text]" custT="1"/>
      <dgm:spPr/>
      <dgm:t>
        <a:bodyPr/>
        <a:lstStyle/>
        <a:p>
          <a:pPr algn="r">
            <a:buNone/>
          </a:pPr>
          <a:r>
            <a:rPr lang="en-US" sz="1800" b="0" dirty="0">
              <a:latin typeface="+mn-lt"/>
            </a:rPr>
            <a:t>for technology</a:t>
          </a:r>
        </a:p>
      </dgm:t>
    </dgm:pt>
    <dgm:pt modelId="{CFC55D0F-32E9-4458-A864-503EB4FD72B9}" type="parTrans" cxnId="{9DA224F6-B486-411C-A450-92D324056B60}">
      <dgm:prSet/>
      <dgm:spPr/>
      <dgm:t>
        <a:bodyPr/>
        <a:lstStyle/>
        <a:p>
          <a:endParaRPr lang="en-US"/>
        </a:p>
      </dgm:t>
    </dgm:pt>
    <dgm:pt modelId="{9CF8E7AF-632E-47C0-B159-6D03B2B46231}" type="sibTrans" cxnId="{9DA224F6-B486-411C-A450-92D324056B60}">
      <dgm:prSet/>
      <dgm:spPr/>
      <dgm:t>
        <a:bodyPr/>
        <a:lstStyle/>
        <a:p>
          <a:endParaRPr lang="en-US"/>
        </a:p>
      </dgm:t>
    </dgm:pt>
    <dgm:pt modelId="{3EEBBB15-E5BD-44CA-9C3D-F0639FA053F7}" type="pres">
      <dgm:prSet presAssocID="{D31946E6-8421-49D8-9A5F-51C33AEE4741}" presName="cycleMatrixDiagram" presStyleCnt="0">
        <dgm:presLayoutVars>
          <dgm:chMax val="1"/>
          <dgm:dir/>
          <dgm:animLvl val="lvl"/>
          <dgm:resizeHandles val="exact"/>
        </dgm:presLayoutVars>
      </dgm:prSet>
      <dgm:spPr/>
    </dgm:pt>
    <dgm:pt modelId="{38B25CE1-5583-485B-B5A4-E245A363D68C}" type="pres">
      <dgm:prSet presAssocID="{D31946E6-8421-49D8-9A5F-51C33AEE4741}" presName="children" presStyleCnt="0"/>
      <dgm:spPr/>
    </dgm:pt>
    <dgm:pt modelId="{63F3CA43-AA70-42CE-A157-4889ACF100EC}" type="pres">
      <dgm:prSet presAssocID="{D31946E6-8421-49D8-9A5F-51C33AEE4741}" presName="child1group" presStyleCnt="0"/>
      <dgm:spPr/>
    </dgm:pt>
    <dgm:pt modelId="{FF435A07-5392-43FB-A40C-5C2261EC165A}" type="pres">
      <dgm:prSet presAssocID="{D31946E6-8421-49D8-9A5F-51C33AEE4741}" presName="child1" presStyleLbl="bgAcc1" presStyleIdx="0" presStyleCnt="4" custScaleX="190891" custScaleY="125005" custLinFactNeighborX="-27059" custLinFactNeighborY="22269"/>
      <dgm:spPr/>
    </dgm:pt>
    <dgm:pt modelId="{81A74FCE-39B0-49E7-8DD8-5B5A76EAA1A8}" type="pres">
      <dgm:prSet presAssocID="{D31946E6-8421-49D8-9A5F-51C33AEE4741}" presName="child1Text" presStyleLbl="bgAcc1" presStyleIdx="0" presStyleCnt="4">
        <dgm:presLayoutVars>
          <dgm:bulletEnabled val="1"/>
        </dgm:presLayoutVars>
      </dgm:prSet>
      <dgm:spPr/>
    </dgm:pt>
    <dgm:pt modelId="{528DBC0E-86BD-499C-AA75-23B00EF0D836}" type="pres">
      <dgm:prSet presAssocID="{D31946E6-8421-49D8-9A5F-51C33AEE4741}" presName="child2group" presStyleCnt="0"/>
      <dgm:spPr/>
    </dgm:pt>
    <dgm:pt modelId="{563C7E9D-408A-4C09-B39E-6694C8AD3443}" type="pres">
      <dgm:prSet presAssocID="{D31946E6-8421-49D8-9A5F-51C33AEE4741}" presName="child2" presStyleLbl="bgAcc1" presStyleIdx="1" presStyleCnt="4" custScaleX="193560" custScaleY="125074" custLinFactNeighborX="27694" custLinFactNeighborY="22454"/>
      <dgm:spPr/>
    </dgm:pt>
    <dgm:pt modelId="{FC200486-5F36-4771-BC62-3030233E5179}" type="pres">
      <dgm:prSet presAssocID="{D31946E6-8421-49D8-9A5F-51C33AEE4741}" presName="child2Text" presStyleLbl="bgAcc1" presStyleIdx="1" presStyleCnt="4">
        <dgm:presLayoutVars>
          <dgm:bulletEnabled val="1"/>
        </dgm:presLayoutVars>
      </dgm:prSet>
      <dgm:spPr/>
    </dgm:pt>
    <dgm:pt modelId="{67BF2C5A-24A8-4DF7-A90E-22F8CA35E40C}" type="pres">
      <dgm:prSet presAssocID="{D31946E6-8421-49D8-9A5F-51C33AEE4741}" presName="child3group" presStyleCnt="0"/>
      <dgm:spPr/>
    </dgm:pt>
    <dgm:pt modelId="{0DA4321B-982D-4E0B-947F-914850C7D48D}" type="pres">
      <dgm:prSet presAssocID="{D31946E6-8421-49D8-9A5F-51C33AEE4741}" presName="child3" presStyleLbl="bgAcc1" presStyleIdx="2" presStyleCnt="4" custScaleX="190754" custScaleY="128419" custLinFactNeighborX="56625" custLinFactNeighborY="-16591"/>
      <dgm:spPr/>
    </dgm:pt>
    <dgm:pt modelId="{7EF053EC-2B2C-491B-AA70-8CB10B171981}" type="pres">
      <dgm:prSet presAssocID="{D31946E6-8421-49D8-9A5F-51C33AEE4741}" presName="child3Text" presStyleLbl="bgAcc1" presStyleIdx="2" presStyleCnt="4">
        <dgm:presLayoutVars>
          <dgm:bulletEnabled val="1"/>
        </dgm:presLayoutVars>
      </dgm:prSet>
      <dgm:spPr/>
    </dgm:pt>
    <dgm:pt modelId="{17816476-A1E2-4689-9900-BFC038000047}" type="pres">
      <dgm:prSet presAssocID="{D31946E6-8421-49D8-9A5F-51C33AEE4741}" presName="child4group" presStyleCnt="0"/>
      <dgm:spPr/>
    </dgm:pt>
    <dgm:pt modelId="{A69604E5-C7D7-4AD8-A150-7281F9C332A9}" type="pres">
      <dgm:prSet presAssocID="{D31946E6-8421-49D8-9A5F-51C33AEE4741}" presName="child4" presStyleLbl="bgAcc1" presStyleIdx="3" presStyleCnt="4" custScaleX="188959" custScaleY="131236" custLinFactNeighborX="-40246" custLinFactNeighborY="-15847"/>
      <dgm:spPr/>
    </dgm:pt>
    <dgm:pt modelId="{0E0FF58A-D3F7-4F35-8B75-0BD636F84148}" type="pres">
      <dgm:prSet presAssocID="{D31946E6-8421-49D8-9A5F-51C33AEE4741}" presName="child4Text" presStyleLbl="bgAcc1" presStyleIdx="3" presStyleCnt="4">
        <dgm:presLayoutVars>
          <dgm:bulletEnabled val="1"/>
        </dgm:presLayoutVars>
      </dgm:prSet>
      <dgm:spPr/>
    </dgm:pt>
    <dgm:pt modelId="{C368F425-8CB4-413A-9C51-41D4111C8E0E}" type="pres">
      <dgm:prSet presAssocID="{D31946E6-8421-49D8-9A5F-51C33AEE4741}" presName="childPlaceholder" presStyleCnt="0"/>
      <dgm:spPr/>
    </dgm:pt>
    <dgm:pt modelId="{41BD6FD6-BBB9-47A4-A08A-FAE3A08B684F}" type="pres">
      <dgm:prSet presAssocID="{D31946E6-8421-49D8-9A5F-51C33AEE4741}" presName="circle" presStyleCnt="0"/>
      <dgm:spPr/>
    </dgm:pt>
    <dgm:pt modelId="{E67D3EBE-6524-4B20-8988-458DCD50629A}" type="pres">
      <dgm:prSet presAssocID="{D31946E6-8421-49D8-9A5F-51C33AEE4741}" presName="quadrant1" presStyleLbl="node1" presStyleIdx="0" presStyleCnt="4">
        <dgm:presLayoutVars>
          <dgm:chMax val="1"/>
          <dgm:bulletEnabled val="1"/>
        </dgm:presLayoutVars>
      </dgm:prSet>
      <dgm:spPr/>
    </dgm:pt>
    <dgm:pt modelId="{C8D35F23-76D5-4B57-A404-C65C979D8FE7}" type="pres">
      <dgm:prSet presAssocID="{D31946E6-8421-49D8-9A5F-51C33AEE4741}" presName="quadrant2" presStyleLbl="node1" presStyleIdx="1" presStyleCnt="4" custScaleX="100153">
        <dgm:presLayoutVars>
          <dgm:chMax val="1"/>
          <dgm:bulletEnabled val="1"/>
        </dgm:presLayoutVars>
      </dgm:prSet>
      <dgm:spPr/>
    </dgm:pt>
    <dgm:pt modelId="{ED5E85D5-7729-4F85-81CB-7F60C298DDD2}" type="pres">
      <dgm:prSet presAssocID="{D31946E6-8421-49D8-9A5F-51C33AEE4741}" presName="quadrant3" presStyleLbl="node1" presStyleIdx="2" presStyleCnt="4">
        <dgm:presLayoutVars>
          <dgm:chMax val="1"/>
          <dgm:bulletEnabled val="1"/>
        </dgm:presLayoutVars>
      </dgm:prSet>
      <dgm:spPr/>
    </dgm:pt>
    <dgm:pt modelId="{C206F389-C18D-409D-9C8E-CCFF17C3E583}" type="pres">
      <dgm:prSet presAssocID="{D31946E6-8421-49D8-9A5F-51C33AEE4741}" presName="quadrant4" presStyleLbl="node1" presStyleIdx="3" presStyleCnt="4">
        <dgm:presLayoutVars>
          <dgm:chMax val="1"/>
          <dgm:bulletEnabled val="1"/>
        </dgm:presLayoutVars>
      </dgm:prSet>
      <dgm:spPr/>
    </dgm:pt>
    <dgm:pt modelId="{848A4191-B1C8-4780-A418-E847DA5DC691}" type="pres">
      <dgm:prSet presAssocID="{D31946E6-8421-49D8-9A5F-51C33AEE4741}" presName="quadrantPlaceholder" presStyleCnt="0"/>
      <dgm:spPr/>
    </dgm:pt>
    <dgm:pt modelId="{78E31996-C859-400B-8BDC-5A54A401DED8}" type="pres">
      <dgm:prSet presAssocID="{D31946E6-8421-49D8-9A5F-51C33AEE4741}" presName="center1" presStyleLbl="fgShp" presStyleIdx="0" presStyleCnt="2"/>
      <dgm:spPr>
        <a:solidFill>
          <a:srgbClr val="C00000"/>
        </a:solidFill>
      </dgm:spPr>
      <dgm:extLst>
        <a:ext uri="{E40237B7-FDA0-4F09-8148-C483321AD2D9}">
          <dgm14:cNvPr xmlns:dgm14="http://schemas.microsoft.com/office/drawing/2010/diagram" id="0" name="" descr="Cycle arrow pointing clockwise downward"/>
        </a:ext>
      </dgm:extLst>
    </dgm:pt>
    <dgm:pt modelId="{561FADAE-8F8A-49EC-965C-E03E1B33C014}" type="pres">
      <dgm:prSet presAssocID="{D31946E6-8421-49D8-9A5F-51C33AEE4741}" presName="center2" presStyleLbl="fgShp" presStyleIdx="1" presStyleCnt="2"/>
      <dgm:spPr>
        <a:solidFill>
          <a:srgbClr val="C00000"/>
        </a:solidFill>
      </dgm:spPr>
      <dgm:extLst>
        <a:ext uri="{E40237B7-FDA0-4F09-8148-C483321AD2D9}">
          <dgm14:cNvPr xmlns:dgm14="http://schemas.microsoft.com/office/drawing/2010/diagram" id="0" name="" descr="Cycle arrow pointing clockwise upward"/>
        </a:ext>
      </dgm:extLst>
    </dgm:pt>
  </dgm:ptLst>
  <dgm:cxnLst>
    <dgm:cxn modelId="{F0472403-3F5B-4F52-A1FC-B4ED4B29DB16}" srcId="{889E295F-DC04-4437-8BE4-3B08BB859F55}" destId="{21A55B45-42DA-4A2D-9B2D-C94A8DE2B23D}" srcOrd="1" destOrd="0" parTransId="{FDA1E3E3-6665-4C7F-8CFC-ED13D8010721}" sibTransId="{69AE377A-FACC-4A63-89FB-70978FED00AD}"/>
    <dgm:cxn modelId="{CA14C605-D571-49C1-99B8-4D735BA75F16}" type="presOf" srcId="{21A55B45-42DA-4A2D-9B2D-C94A8DE2B23D}" destId="{7EF053EC-2B2C-491B-AA70-8CB10B171981}" srcOrd="1" destOrd="1" presId="urn:microsoft.com/office/officeart/2005/8/layout/cycle4"/>
    <dgm:cxn modelId="{4B9F1307-C3F0-4C33-8B65-629BD6123220}" srcId="{D7586C70-8ADC-4C2F-B598-E5653909DB6A}" destId="{D17AFB50-D301-4A5D-A4B7-D5EC0C78C120}" srcOrd="2" destOrd="0" parTransId="{9B9B70CB-7685-4281-87B0-A8F904E117ED}" sibTransId="{E270BAF3-2D1E-43C3-92D1-93AF87E4D3A2}"/>
    <dgm:cxn modelId="{9AD4F609-CCEE-4317-9545-F9EFB179F7B7}" type="presOf" srcId="{AD237613-9858-40B6-850C-398DD8FD6F3B}" destId="{7EF053EC-2B2C-491B-AA70-8CB10B171981}" srcOrd="1" destOrd="0" presId="urn:microsoft.com/office/officeart/2005/8/layout/cycle4"/>
    <dgm:cxn modelId="{E0426A0B-78C7-4A70-84C6-58D82C9A5554}" type="presOf" srcId="{AE08A19C-CF0B-4ACD-8801-C8425AB5BA2C}" destId="{A69604E5-C7D7-4AD8-A150-7281F9C332A9}" srcOrd="0" destOrd="2" presId="urn:microsoft.com/office/officeart/2005/8/layout/cycle4"/>
    <dgm:cxn modelId="{29329A0D-D2E9-4876-843D-AFCE845A5120}" srcId="{D7586C70-8ADC-4C2F-B598-E5653909DB6A}" destId="{F7C1995C-3244-4565-9B58-0BAACB01C17F}" srcOrd="5" destOrd="0" parTransId="{A431A1F1-65C5-434D-B18A-9B36283EBA3A}" sibTransId="{87F90CC2-83B9-4550-B742-B31FFA892242}"/>
    <dgm:cxn modelId="{07F82A11-9727-4D30-A9C5-E3D33F6FA31A}" srcId="{5FEC7A93-B809-41A3-94F0-39C62F280810}" destId="{07AA0AEB-AF6A-4C2F-9EC2-60A3EB61E315}" srcOrd="2" destOrd="0" parTransId="{0F02CCC5-CF93-421B-A784-EE658158FAAB}" sibTransId="{81ED1FD8-960A-4B60-B17C-18D4FC677A8C}"/>
    <dgm:cxn modelId="{B0DD1A15-EDF5-4DBA-B367-D9C5766B7A36}" type="presOf" srcId="{D7586C70-8ADC-4C2F-B598-E5653909DB6A}" destId="{C8D35F23-76D5-4B57-A404-C65C979D8FE7}" srcOrd="0" destOrd="0" presId="urn:microsoft.com/office/officeart/2005/8/layout/cycle4"/>
    <dgm:cxn modelId="{90140B21-E2A8-406B-BD5E-85557CFD8E35}" srcId="{5FEC7A93-B809-41A3-94F0-39C62F280810}" destId="{0EA89189-C1BD-41B8-B65C-CF7132712B76}" srcOrd="3" destOrd="0" parTransId="{03B1D22C-67F6-4590-AF24-A5213E6D68FC}" sibTransId="{CD2D6ABB-DE20-46CA-8886-635B7635DCD1}"/>
    <dgm:cxn modelId="{73550C21-E6EB-431C-9483-52047EBC7766}" type="presOf" srcId="{F7C1995C-3244-4565-9B58-0BAACB01C17F}" destId="{563C7E9D-408A-4C09-B39E-6694C8AD3443}" srcOrd="0" destOrd="5" presId="urn:microsoft.com/office/officeart/2005/8/layout/cycle4"/>
    <dgm:cxn modelId="{67EF8926-7529-40F9-84F0-E68CB2D51037}" type="presOf" srcId="{B36B59AC-DDFC-4313-86D9-32BE5AEFC0E6}" destId="{0E0FF58A-D3F7-4F35-8B75-0BD636F84148}" srcOrd="1" destOrd="3" presId="urn:microsoft.com/office/officeart/2005/8/layout/cycle4"/>
    <dgm:cxn modelId="{307EEE26-5FA3-4CF2-BB9B-BA1CE638A3A0}" type="presOf" srcId="{262FDD94-7FC4-408D-8AAB-DAF385CE5EE8}" destId="{563C7E9D-408A-4C09-B39E-6694C8AD3443}" srcOrd="0" destOrd="1" presId="urn:microsoft.com/office/officeart/2005/8/layout/cycle4"/>
    <dgm:cxn modelId="{9F2A1727-0357-417F-A6ED-0232AAD7C49E}" srcId="{D31946E6-8421-49D8-9A5F-51C33AEE4741}" destId="{D7586C70-8ADC-4C2F-B598-E5653909DB6A}" srcOrd="1" destOrd="0" parTransId="{14D2DE9B-47B7-486D-9F0C-4EB59926E52D}" sibTransId="{AE77627C-8F5B-423B-9A7F-14B9B387FED6}"/>
    <dgm:cxn modelId="{75F95128-7F93-44CC-BF7D-7F046A1247BC}" type="presOf" srcId="{D17AFB50-D301-4A5D-A4B7-D5EC0C78C120}" destId="{FC200486-5F36-4771-BC62-3030233E5179}" srcOrd="1" destOrd="2" presId="urn:microsoft.com/office/officeart/2005/8/layout/cycle4"/>
    <dgm:cxn modelId="{4FA8DF2A-2F28-4AD7-857C-A2497FD9490D}" type="presOf" srcId="{1B4E1A41-34EA-4238-B52A-7A18D4414D94}" destId="{81A74FCE-39B0-49E7-8DD8-5B5A76EAA1A8}" srcOrd="1" destOrd="1" presId="urn:microsoft.com/office/officeart/2005/8/layout/cycle4"/>
    <dgm:cxn modelId="{557DF12A-B7FC-430C-8F61-58FC3F012F9B}" type="presOf" srcId="{035C24D3-A163-497A-8858-57A37EC524F4}" destId="{0E0FF58A-D3F7-4F35-8B75-0BD636F84148}" srcOrd="1" destOrd="1" presId="urn:microsoft.com/office/officeart/2005/8/layout/cycle4"/>
    <dgm:cxn modelId="{DB69652C-50D8-448B-B48B-800552785A9B}" type="presOf" srcId="{262FDD94-7FC4-408D-8AAB-DAF385CE5EE8}" destId="{FC200486-5F36-4771-BC62-3030233E5179}" srcOrd="1" destOrd="1" presId="urn:microsoft.com/office/officeart/2005/8/layout/cycle4"/>
    <dgm:cxn modelId="{948E8D2C-708E-4E0C-835A-1AEABF5B44B3}" type="presOf" srcId="{07AA0AEB-AF6A-4C2F-9EC2-60A3EB61E315}" destId="{FF435A07-5392-43FB-A40C-5C2261EC165A}" srcOrd="0" destOrd="2" presId="urn:microsoft.com/office/officeart/2005/8/layout/cycle4"/>
    <dgm:cxn modelId="{921A1C34-198A-401D-94B4-F46DA7CB3F8A}" type="presOf" srcId="{D17AFB50-D301-4A5D-A4B7-D5EC0C78C120}" destId="{563C7E9D-408A-4C09-B39E-6694C8AD3443}" srcOrd="0" destOrd="2" presId="urn:microsoft.com/office/officeart/2005/8/layout/cycle4"/>
    <dgm:cxn modelId="{8C30A73B-0B61-401F-BAB8-900BBBEB23C2}" srcId="{889E295F-DC04-4437-8BE4-3B08BB859F55}" destId="{AD237613-9858-40B6-850C-398DD8FD6F3B}" srcOrd="0" destOrd="0" parTransId="{AFA95FD6-2333-4649-8DC3-A0D1310FCC40}" sibTransId="{733482F6-DF14-4FE7-A3C6-9F42EA70E3A8}"/>
    <dgm:cxn modelId="{B3D6455C-EED8-4285-9AE9-FBBD6F51C108}" type="presOf" srcId="{AD237613-9858-40B6-850C-398DD8FD6F3B}" destId="{0DA4321B-982D-4E0B-947F-914850C7D48D}" srcOrd="0" destOrd="0" presId="urn:microsoft.com/office/officeart/2005/8/layout/cycle4"/>
    <dgm:cxn modelId="{E6E42566-6AC6-4DEE-9D3E-97ADA691520A}" type="presOf" srcId="{B62F4B96-E81F-4B01-A836-78C55E9C0078}" destId="{0E0FF58A-D3F7-4F35-8B75-0BD636F84148}" srcOrd="1" destOrd="4" presId="urn:microsoft.com/office/officeart/2005/8/layout/cycle4"/>
    <dgm:cxn modelId="{BC0BFC47-29E5-4602-B124-F866C22DF265}" type="presOf" srcId="{15C8859E-0085-447D-BAB0-842C03EF1B55}" destId="{FC200486-5F36-4771-BC62-3030233E5179}" srcOrd="1" destOrd="0" presId="urn:microsoft.com/office/officeart/2005/8/layout/cycle4"/>
    <dgm:cxn modelId="{92533D4A-E0A7-4427-9008-8F5A848925BA}" type="presOf" srcId="{422AA582-8BA0-4F93-AE2B-7825A4C1AA1B}" destId="{0E0FF58A-D3F7-4F35-8B75-0BD636F84148}" srcOrd="1" destOrd="5" presId="urn:microsoft.com/office/officeart/2005/8/layout/cycle4"/>
    <dgm:cxn modelId="{19F5E550-7CEC-4742-A942-56FDE2FF8340}" srcId="{998D729E-45F2-486D-BAC1-28A4B2E15746}" destId="{422AA582-8BA0-4F93-AE2B-7825A4C1AA1B}" srcOrd="5" destOrd="0" parTransId="{7B87F246-AB53-4578-82F7-121C96EF867E}" sibTransId="{42B7586A-0D2E-4DDC-AD23-8B80A0612236}"/>
    <dgm:cxn modelId="{DDAE3771-69C2-4179-979C-DCFDCFA93208}" type="presOf" srcId="{33D11E65-A199-4EBE-A4DA-090B79C55BE7}" destId="{563C7E9D-408A-4C09-B39E-6694C8AD3443}" srcOrd="0" destOrd="3" presId="urn:microsoft.com/office/officeart/2005/8/layout/cycle4"/>
    <dgm:cxn modelId="{FDE9AE51-7E19-4260-B38E-F1BEC71F2AC4}" srcId="{D7586C70-8ADC-4C2F-B598-E5653909DB6A}" destId="{262FDD94-7FC4-408D-8AAB-DAF385CE5EE8}" srcOrd="1" destOrd="0" parTransId="{40CC01C3-DC9A-461D-AEE2-0ECCA757F563}" sibTransId="{F0571E6D-2FD0-4BD2-9005-C3BB30341B1B}"/>
    <dgm:cxn modelId="{57490952-77E9-4842-8B71-D6D5831F2B27}" type="presOf" srcId="{1B4E1A41-34EA-4238-B52A-7A18D4414D94}" destId="{FF435A07-5392-43FB-A40C-5C2261EC165A}" srcOrd="0" destOrd="1" presId="urn:microsoft.com/office/officeart/2005/8/layout/cycle4"/>
    <dgm:cxn modelId="{1AA61272-DC7A-4504-B892-9C2E7C77507C}" srcId="{D31946E6-8421-49D8-9A5F-51C33AEE4741}" destId="{998D729E-45F2-486D-BAC1-28A4B2E15746}" srcOrd="3" destOrd="0" parTransId="{5B93B16E-CFAC-4B43-A7D2-DE19CDC92456}" sibTransId="{4B49044C-8310-4286-90FD-B3761472B98D}"/>
    <dgm:cxn modelId="{9CB1F472-1E20-4B3E-8926-4DDA7F01F6A6}" type="presOf" srcId="{B36B59AC-DDFC-4313-86D9-32BE5AEFC0E6}" destId="{A69604E5-C7D7-4AD8-A150-7281F9C332A9}" srcOrd="0" destOrd="3" presId="urn:microsoft.com/office/officeart/2005/8/layout/cycle4"/>
    <dgm:cxn modelId="{DC9FA756-E4EF-416D-AEC1-FF639A872A54}" type="presOf" srcId="{5FEC7A93-B809-41A3-94F0-39C62F280810}" destId="{E67D3EBE-6524-4B20-8988-458DCD50629A}" srcOrd="0" destOrd="0" presId="urn:microsoft.com/office/officeart/2005/8/layout/cycle4"/>
    <dgm:cxn modelId="{EC1E7958-FF86-49B9-BF4E-14E1D2764090}" srcId="{D31946E6-8421-49D8-9A5F-51C33AEE4741}" destId="{5FEC7A93-B809-41A3-94F0-39C62F280810}" srcOrd="0" destOrd="0" parTransId="{3FA889AE-DE92-43E0-B366-93D6410D8A7A}" sibTransId="{CA155CEB-CA3F-46E1-98C7-9B3354CD7E5B}"/>
    <dgm:cxn modelId="{F084B678-C1D4-460A-9A47-B9007F556219}" type="presOf" srcId="{998D729E-45F2-486D-BAC1-28A4B2E15746}" destId="{C206F389-C18D-409D-9C8E-CCFF17C3E583}" srcOrd="0" destOrd="0" presId="urn:microsoft.com/office/officeart/2005/8/layout/cycle4"/>
    <dgm:cxn modelId="{EB192379-DF99-4C58-8F01-5FA5CF6DC562}" type="presOf" srcId="{33D11E65-A199-4EBE-A4DA-090B79C55BE7}" destId="{FC200486-5F36-4771-BC62-3030233E5179}" srcOrd="1" destOrd="3" presId="urn:microsoft.com/office/officeart/2005/8/layout/cycle4"/>
    <dgm:cxn modelId="{56E90880-8304-4490-B4F2-D9503CDF975E}" type="presOf" srcId="{0416B1CE-87D0-430F-B037-3D8FB5E1980E}" destId="{0E0FF58A-D3F7-4F35-8B75-0BD636F84148}" srcOrd="1" destOrd="0" presId="urn:microsoft.com/office/officeart/2005/8/layout/cycle4"/>
    <dgm:cxn modelId="{E21E7F86-0473-4B20-865C-0E5284372D40}" srcId="{D7586C70-8ADC-4C2F-B598-E5653909DB6A}" destId="{33D11E65-A199-4EBE-A4DA-090B79C55BE7}" srcOrd="3" destOrd="0" parTransId="{81F46883-8555-4A8A-8F9A-F75CEF571343}" sibTransId="{450C1493-DE41-4533-B6A8-E3DE21A8BFF8}"/>
    <dgm:cxn modelId="{57D06B90-B4BF-4FA0-A293-889581025605}" type="presOf" srcId="{0EA89189-C1BD-41B8-B65C-CF7132712B76}" destId="{FF435A07-5392-43FB-A40C-5C2261EC165A}" srcOrd="0" destOrd="3" presId="urn:microsoft.com/office/officeart/2005/8/layout/cycle4"/>
    <dgm:cxn modelId="{10DCCA98-61CC-43D9-969C-7BFF31C321C5}" type="presOf" srcId="{035C24D3-A163-497A-8858-57A37EC524F4}" destId="{A69604E5-C7D7-4AD8-A150-7281F9C332A9}" srcOrd="0" destOrd="1" presId="urn:microsoft.com/office/officeart/2005/8/layout/cycle4"/>
    <dgm:cxn modelId="{B17CB7A0-A67B-459A-963D-40BA456CCF06}" type="presOf" srcId="{0416B1CE-87D0-430F-B037-3D8FB5E1980E}" destId="{A69604E5-C7D7-4AD8-A150-7281F9C332A9}" srcOrd="0" destOrd="0" presId="urn:microsoft.com/office/officeart/2005/8/layout/cycle4"/>
    <dgm:cxn modelId="{C81B35A4-EC3A-446A-A76A-DD2045671245}" srcId="{5FEC7A93-B809-41A3-94F0-39C62F280810}" destId="{1B4E1A41-34EA-4238-B52A-7A18D4414D94}" srcOrd="1" destOrd="0" parTransId="{51E488D8-6B84-45DE-9F10-BD8E30B1D130}" sibTransId="{5110D747-A534-486C-A4C6-211B5E4E1785}"/>
    <dgm:cxn modelId="{AAE9A1A4-AB0E-4496-B037-D7107494208C}" srcId="{998D729E-45F2-486D-BAC1-28A4B2E15746}" destId="{B36B59AC-DDFC-4313-86D9-32BE5AEFC0E6}" srcOrd="3" destOrd="0" parTransId="{3090DB69-BD2D-4401-BCFA-B2E066EEE661}" sibTransId="{967CC96F-E082-472E-82D1-96A0CC81549E}"/>
    <dgm:cxn modelId="{B12158A7-ABE8-4832-BE65-1933AF240AD0}" srcId="{998D729E-45F2-486D-BAC1-28A4B2E15746}" destId="{A454A872-E107-41F7-B1A5-688C80EC2B63}" srcOrd="6" destOrd="0" parTransId="{00598BE7-135A-4DD0-BF1D-F196430E8679}" sibTransId="{8697EE7E-6BAF-4216-A331-7D2F377983BB}"/>
    <dgm:cxn modelId="{F6132AAA-7BBB-4419-B729-44FC3ACEB854}" type="presOf" srcId="{0EA89189-C1BD-41B8-B65C-CF7132712B76}" destId="{81A74FCE-39B0-49E7-8DD8-5B5A76EAA1A8}" srcOrd="1" destOrd="3" presId="urn:microsoft.com/office/officeart/2005/8/layout/cycle4"/>
    <dgm:cxn modelId="{A51E00AC-3EC9-4864-94D8-6DAD829E2E09}" type="presOf" srcId="{B35AB17B-8D06-4AF8-8D4E-A8BED4ED0261}" destId="{FF435A07-5392-43FB-A40C-5C2261EC165A}" srcOrd="0" destOrd="0" presId="urn:microsoft.com/office/officeart/2005/8/layout/cycle4"/>
    <dgm:cxn modelId="{790443AE-D677-4F92-B0A5-B5995A4E6168}" type="presOf" srcId="{07AA0AEB-AF6A-4C2F-9EC2-60A3EB61E315}" destId="{81A74FCE-39B0-49E7-8DD8-5B5A76EAA1A8}" srcOrd="1" destOrd="2" presId="urn:microsoft.com/office/officeart/2005/8/layout/cycle4"/>
    <dgm:cxn modelId="{6C67D2B0-9BE4-4572-A41D-C9B5BB9DD8C9}" srcId="{998D729E-45F2-486D-BAC1-28A4B2E15746}" destId="{035C24D3-A163-497A-8858-57A37EC524F4}" srcOrd="1" destOrd="0" parTransId="{8FCCB461-7266-4E6A-84C1-192A10E0B202}" sibTransId="{BBF50D14-9093-4163-AD7D-40A1223509CC}"/>
    <dgm:cxn modelId="{AAA871B7-13E4-4224-9994-D6A307919D8B}" srcId="{D7586C70-8ADC-4C2F-B598-E5653909DB6A}" destId="{15C8859E-0085-447D-BAB0-842C03EF1B55}" srcOrd="0" destOrd="0" parTransId="{9C2E57A5-ABC0-4F02-B3C9-D85ACCA9D076}" sibTransId="{C6D03B50-D484-4D90-9A3C-916E99DC27AC}"/>
    <dgm:cxn modelId="{A0AF8FBB-E066-45F6-BFE8-EFBE5BBAABEC}" srcId="{D31946E6-8421-49D8-9A5F-51C33AEE4741}" destId="{889E295F-DC04-4437-8BE4-3B08BB859F55}" srcOrd="2" destOrd="0" parTransId="{C7C4CD80-A97D-42E5-8C2E-A7C4FC8BD735}" sibTransId="{A29455F3-1AC2-4AB0-B227-64481DBB7C20}"/>
    <dgm:cxn modelId="{19044EC2-1C77-4D01-B8B0-D638152A854E}" srcId="{998D729E-45F2-486D-BAC1-28A4B2E15746}" destId="{B62F4B96-E81F-4B01-A836-78C55E9C0078}" srcOrd="4" destOrd="0" parTransId="{1D65FB9C-6622-4085-A900-EEBBC1DC6380}" sibTransId="{8046545D-E261-45F3-8F93-A2C5932F3488}"/>
    <dgm:cxn modelId="{63951DC3-C0A7-4008-A538-5F1A8940B5E4}" type="presOf" srcId="{15C8859E-0085-447D-BAB0-842C03EF1B55}" destId="{563C7E9D-408A-4C09-B39E-6694C8AD3443}" srcOrd="0" destOrd="0" presId="urn:microsoft.com/office/officeart/2005/8/layout/cycle4"/>
    <dgm:cxn modelId="{47AC15C4-33AF-4CF4-BF85-3E8B4309D383}" type="presOf" srcId="{422AA582-8BA0-4F93-AE2B-7825A4C1AA1B}" destId="{A69604E5-C7D7-4AD8-A150-7281F9C332A9}" srcOrd="0" destOrd="5" presId="urn:microsoft.com/office/officeart/2005/8/layout/cycle4"/>
    <dgm:cxn modelId="{7318A3D2-D27E-4C11-BC3C-03EBAA0C6F23}" type="presOf" srcId="{889E295F-DC04-4437-8BE4-3B08BB859F55}" destId="{ED5E85D5-7729-4F85-81CB-7F60C298DDD2}" srcOrd="0" destOrd="0" presId="urn:microsoft.com/office/officeart/2005/8/layout/cycle4"/>
    <dgm:cxn modelId="{02FC73D3-0D49-49E8-8BBB-76F1F55F358B}" srcId="{998D729E-45F2-486D-BAC1-28A4B2E15746}" destId="{0416B1CE-87D0-430F-B037-3D8FB5E1980E}" srcOrd="0" destOrd="0" parTransId="{4804F5DB-1880-43C6-B1A2-003633B20CC7}" sibTransId="{362E1E2D-E8B0-4751-A642-C3E8C23884E8}"/>
    <dgm:cxn modelId="{B478B1D6-9295-4ADC-BEB7-B31D702C9523}" srcId="{5FEC7A93-B809-41A3-94F0-39C62F280810}" destId="{B35AB17B-8D06-4AF8-8D4E-A8BED4ED0261}" srcOrd="0" destOrd="0" parTransId="{BB782B94-F325-428B-8B04-F191E9B21794}" sibTransId="{10A53E22-262E-4D01-93B4-B070124249C1}"/>
    <dgm:cxn modelId="{19A404D9-C8BE-4616-B609-ACF173FC1BA7}" type="presOf" srcId="{A454A872-E107-41F7-B1A5-688C80EC2B63}" destId="{A69604E5-C7D7-4AD8-A150-7281F9C332A9}" srcOrd="0" destOrd="6" presId="urn:microsoft.com/office/officeart/2005/8/layout/cycle4"/>
    <dgm:cxn modelId="{10AC14E6-F491-4007-9043-F0DEEACCBB6D}" srcId="{998D729E-45F2-486D-BAC1-28A4B2E15746}" destId="{AE08A19C-CF0B-4ACD-8801-C8425AB5BA2C}" srcOrd="2" destOrd="0" parTransId="{E4BED203-64F8-41FC-AF0F-78D69AA81933}" sibTransId="{44F002ED-5E86-4B8A-87F2-34171C0F92B5}"/>
    <dgm:cxn modelId="{A428D5E7-BE71-4D98-9C6E-A51D36A19352}" type="presOf" srcId="{AE08A19C-CF0B-4ACD-8801-C8425AB5BA2C}" destId="{0E0FF58A-D3F7-4F35-8B75-0BD636F84148}" srcOrd="1" destOrd="2" presId="urn:microsoft.com/office/officeart/2005/8/layout/cycle4"/>
    <dgm:cxn modelId="{6A4D7BF1-44E4-4ED3-912E-464668D443E0}" type="presOf" srcId="{F7C1995C-3244-4565-9B58-0BAACB01C17F}" destId="{FC200486-5F36-4771-BC62-3030233E5179}" srcOrd="1" destOrd="5" presId="urn:microsoft.com/office/officeart/2005/8/layout/cycle4"/>
    <dgm:cxn modelId="{B23FEFF3-3609-48D2-9668-24D0C7D583E3}" type="presOf" srcId="{B35AB17B-8D06-4AF8-8D4E-A8BED4ED0261}" destId="{81A74FCE-39B0-49E7-8DD8-5B5A76EAA1A8}" srcOrd="1" destOrd="0" presId="urn:microsoft.com/office/officeart/2005/8/layout/cycle4"/>
    <dgm:cxn modelId="{4AF981F4-4415-4B75-B168-53A7B4017D73}" type="presOf" srcId="{A22E2176-76AF-4E42-AF92-37C41282E2D4}" destId="{FC200486-5F36-4771-BC62-3030233E5179}" srcOrd="1" destOrd="4" presId="urn:microsoft.com/office/officeart/2005/8/layout/cycle4"/>
    <dgm:cxn modelId="{4B09EDF4-CBDC-40E3-8C82-A815F9299197}" type="presOf" srcId="{A454A872-E107-41F7-B1A5-688C80EC2B63}" destId="{0E0FF58A-D3F7-4F35-8B75-0BD636F84148}" srcOrd="1" destOrd="6" presId="urn:microsoft.com/office/officeart/2005/8/layout/cycle4"/>
    <dgm:cxn modelId="{9DA224F6-B486-411C-A450-92D324056B60}" srcId="{D7586C70-8ADC-4C2F-B598-E5653909DB6A}" destId="{A22E2176-76AF-4E42-AF92-37C41282E2D4}" srcOrd="4" destOrd="0" parTransId="{CFC55D0F-32E9-4458-A864-503EB4FD72B9}" sibTransId="{9CF8E7AF-632E-47C0-B159-6D03B2B46231}"/>
    <dgm:cxn modelId="{F37D2CF8-3C49-4573-961C-7F8C71EC9D4C}" type="presOf" srcId="{A22E2176-76AF-4E42-AF92-37C41282E2D4}" destId="{563C7E9D-408A-4C09-B39E-6694C8AD3443}" srcOrd="0" destOrd="4" presId="urn:microsoft.com/office/officeart/2005/8/layout/cycle4"/>
    <dgm:cxn modelId="{F76D89F8-8738-4325-A046-7E6E18D0EE59}" type="presOf" srcId="{D31946E6-8421-49D8-9A5F-51C33AEE4741}" destId="{3EEBBB15-E5BD-44CA-9C3D-F0639FA053F7}" srcOrd="0" destOrd="0" presId="urn:microsoft.com/office/officeart/2005/8/layout/cycle4"/>
    <dgm:cxn modelId="{72CDC8FA-5D45-4974-89B1-5A64C24D4777}" type="presOf" srcId="{B62F4B96-E81F-4B01-A836-78C55E9C0078}" destId="{A69604E5-C7D7-4AD8-A150-7281F9C332A9}" srcOrd="0" destOrd="4" presId="urn:microsoft.com/office/officeart/2005/8/layout/cycle4"/>
    <dgm:cxn modelId="{89FC8BFF-BEC4-4D29-8B8A-528760DFA317}" type="presOf" srcId="{21A55B45-42DA-4A2D-9B2D-C94A8DE2B23D}" destId="{0DA4321B-982D-4E0B-947F-914850C7D48D}" srcOrd="0" destOrd="1" presId="urn:microsoft.com/office/officeart/2005/8/layout/cycle4"/>
    <dgm:cxn modelId="{0D31338C-7692-4817-BD18-64026E8EA929}" type="presParOf" srcId="{3EEBBB15-E5BD-44CA-9C3D-F0639FA053F7}" destId="{38B25CE1-5583-485B-B5A4-E245A363D68C}" srcOrd="0" destOrd="0" presId="urn:microsoft.com/office/officeart/2005/8/layout/cycle4"/>
    <dgm:cxn modelId="{A608F2CC-23CE-49C8-ADA5-3E821C318A99}" type="presParOf" srcId="{38B25CE1-5583-485B-B5A4-E245A363D68C}" destId="{63F3CA43-AA70-42CE-A157-4889ACF100EC}" srcOrd="0" destOrd="0" presId="urn:microsoft.com/office/officeart/2005/8/layout/cycle4"/>
    <dgm:cxn modelId="{C8676DE3-DDB6-4327-9D4E-72E68966CBD3}" type="presParOf" srcId="{63F3CA43-AA70-42CE-A157-4889ACF100EC}" destId="{FF435A07-5392-43FB-A40C-5C2261EC165A}" srcOrd="0" destOrd="0" presId="urn:microsoft.com/office/officeart/2005/8/layout/cycle4"/>
    <dgm:cxn modelId="{DDBBB5CD-F674-4BBC-9CB3-A047B3AAE644}" type="presParOf" srcId="{63F3CA43-AA70-42CE-A157-4889ACF100EC}" destId="{81A74FCE-39B0-49E7-8DD8-5B5A76EAA1A8}" srcOrd="1" destOrd="0" presId="urn:microsoft.com/office/officeart/2005/8/layout/cycle4"/>
    <dgm:cxn modelId="{5D0187B3-B91F-4FE3-BC97-CCF167E03494}" type="presParOf" srcId="{38B25CE1-5583-485B-B5A4-E245A363D68C}" destId="{528DBC0E-86BD-499C-AA75-23B00EF0D836}" srcOrd="1" destOrd="0" presId="urn:microsoft.com/office/officeart/2005/8/layout/cycle4"/>
    <dgm:cxn modelId="{21E9EDC1-106E-45A5-B77C-0E4872F7A605}" type="presParOf" srcId="{528DBC0E-86BD-499C-AA75-23B00EF0D836}" destId="{563C7E9D-408A-4C09-B39E-6694C8AD3443}" srcOrd="0" destOrd="0" presId="urn:microsoft.com/office/officeart/2005/8/layout/cycle4"/>
    <dgm:cxn modelId="{E390B1B1-32D1-4549-9188-D13E43BC7329}" type="presParOf" srcId="{528DBC0E-86BD-499C-AA75-23B00EF0D836}" destId="{FC200486-5F36-4771-BC62-3030233E5179}" srcOrd="1" destOrd="0" presId="urn:microsoft.com/office/officeart/2005/8/layout/cycle4"/>
    <dgm:cxn modelId="{9384313A-0919-496C-A77B-78BB265DA2DC}" type="presParOf" srcId="{38B25CE1-5583-485B-B5A4-E245A363D68C}" destId="{67BF2C5A-24A8-4DF7-A90E-22F8CA35E40C}" srcOrd="2" destOrd="0" presId="urn:microsoft.com/office/officeart/2005/8/layout/cycle4"/>
    <dgm:cxn modelId="{3F474406-1BB9-409A-A68F-DC4B5CD4BABC}" type="presParOf" srcId="{67BF2C5A-24A8-4DF7-A90E-22F8CA35E40C}" destId="{0DA4321B-982D-4E0B-947F-914850C7D48D}" srcOrd="0" destOrd="0" presId="urn:microsoft.com/office/officeart/2005/8/layout/cycle4"/>
    <dgm:cxn modelId="{B76EAF06-A9C5-45FF-B03D-358EEC48088F}" type="presParOf" srcId="{67BF2C5A-24A8-4DF7-A90E-22F8CA35E40C}" destId="{7EF053EC-2B2C-491B-AA70-8CB10B171981}" srcOrd="1" destOrd="0" presId="urn:microsoft.com/office/officeart/2005/8/layout/cycle4"/>
    <dgm:cxn modelId="{28477174-84C6-4A57-8715-EC270BE89F8A}" type="presParOf" srcId="{38B25CE1-5583-485B-B5A4-E245A363D68C}" destId="{17816476-A1E2-4689-9900-BFC038000047}" srcOrd="3" destOrd="0" presId="urn:microsoft.com/office/officeart/2005/8/layout/cycle4"/>
    <dgm:cxn modelId="{C77BF3B0-C023-45DE-A24E-B8E7D0F42F5B}" type="presParOf" srcId="{17816476-A1E2-4689-9900-BFC038000047}" destId="{A69604E5-C7D7-4AD8-A150-7281F9C332A9}" srcOrd="0" destOrd="0" presId="urn:microsoft.com/office/officeart/2005/8/layout/cycle4"/>
    <dgm:cxn modelId="{0E5CC711-3C86-40F6-968E-F066E2AA75F5}" type="presParOf" srcId="{17816476-A1E2-4689-9900-BFC038000047}" destId="{0E0FF58A-D3F7-4F35-8B75-0BD636F84148}" srcOrd="1" destOrd="0" presId="urn:microsoft.com/office/officeart/2005/8/layout/cycle4"/>
    <dgm:cxn modelId="{97E75D57-549D-443C-821D-1185C8C690E8}" type="presParOf" srcId="{38B25CE1-5583-485B-B5A4-E245A363D68C}" destId="{C368F425-8CB4-413A-9C51-41D4111C8E0E}" srcOrd="4" destOrd="0" presId="urn:microsoft.com/office/officeart/2005/8/layout/cycle4"/>
    <dgm:cxn modelId="{AC9451E6-28FC-4F26-93F0-83DD5CD632CD}" type="presParOf" srcId="{3EEBBB15-E5BD-44CA-9C3D-F0639FA053F7}" destId="{41BD6FD6-BBB9-47A4-A08A-FAE3A08B684F}" srcOrd="1" destOrd="0" presId="urn:microsoft.com/office/officeart/2005/8/layout/cycle4"/>
    <dgm:cxn modelId="{5493A9B8-AD93-4B0E-BD63-66C6F24C87D3}" type="presParOf" srcId="{41BD6FD6-BBB9-47A4-A08A-FAE3A08B684F}" destId="{E67D3EBE-6524-4B20-8988-458DCD50629A}" srcOrd="0" destOrd="0" presId="urn:microsoft.com/office/officeart/2005/8/layout/cycle4"/>
    <dgm:cxn modelId="{30EB223F-453E-4B02-A367-04CD615D0DF6}" type="presParOf" srcId="{41BD6FD6-BBB9-47A4-A08A-FAE3A08B684F}" destId="{C8D35F23-76D5-4B57-A404-C65C979D8FE7}" srcOrd="1" destOrd="0" presId="urn:microsoft.com/office/officeart/2005/8/layout/cycle4"/>
    <dgm:cxn modelId="{317DEE50-DC7C-4B4F-8F97-AAC4E27A4C33}" type="presParOf" srcId="{41BD6FD6-BBB9-47A4-A08A-FAE3A08B684F}" destId="{ED5E85D5-7729-4F85-81CB-7F60C298DDD2}" srcOrd="2" destOrd="0" presId="urn:microsoft.com/office/officeart/2005/8/layout/cycle4"/>
    <dgm:cxn modelId="{6EE1453F-E04D-4FDF-B99C-A86686980F94}" type="presParOf" srcId="{41BD6FD6-BBB9-47A4-A08A-FAE3A08B684F}" destId="{C206F389-C18D-409D-9C8E-CCFF17C3E583}" srcOrd="3" destOrd="0" presId="urn:microsoft.com/office/officeart/2005/8/layout/cycle4"/>
    <dgm:cxn modelId="{C0A6541E-CC24-4D4E-9330-942FB4E7DF2C}" type="presParOf" srcId="{41BD6FD6-BBB9-47A4-A08A-FAE3A08B684F}" destId="{848A4191-B1C8-4780-A418-E847DA5DC691}" srcOrd="4" destOrd="0" presId="urn:microsoft.com/office/officeart/2005/8/layout/cycle4"/>
    <dgm:cxn modelId="{9A5C8498-3083-4734-BD77-80DD98D3E652}" type="presParOf" srcId="{3EEBBB15-E5BD-44CA-9C3D-F0639FA053F7}" destId="{78E31996-C859-400B-8BDC-5A54A401DED8}" srcOrd="2" destOrd="0" presId="urn:microsoft.com/office/officeart/2005/8/layout/cycle4"/>
    <dgm:cxn modelId="{979F6079-6C33-42CC-8327-4187C44D8D14}" type="presParOf" srcId="{3EEBBB15-E5BD-44CA-9C3D-F0639FA053F7}" destId="{561FADAE-8F8A-49EC-965C-E03E1B33C014}"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65BE0F-80DC-45BD-80FE-51E5FF573A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1AA46FC-AF8A-4AF9-81AE-366B1B2BF94B}">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HUB Goals on DIR Contracts</a:t>
          </a:r>
        </a:p>
      </dgm:t>
    </dgm:pt>
    <dgm:pt modelId="{2FD9B74B-EEF9-4E55-8A8B-0F586BE5D718}" type="parTrans" cxnId="{FDB70A44-0530-4F6B-A5D6-DEE06A075D81}">
      <dgm:prSet/>
      <dgm:spPr/>
      <dgm:t>
        <a:bodyPr/>
        <a:lstStyle/>
        <a:p>
          <a:endParaRPr lang="en-US"/>
        </a:p>
      </dgm:t>
    </dgm:pt>
    <dgm:pt modelId="{10794DF9-B32E-4451-82D5-9483073265D7}" type="sibTrans" cxnId="{FDB70A44-0530-4F6B-A5D6-DEE06A075D81}">
      <dgm:prSet/>
      <dgm:spPr/>
      <dgm:t>
        <a:bodyPr/>
        <a:lstStyle/>
        <a:p>
          <a:endParaRPr lang="en-US"/>
        </a:p>
      </dgm:t>
    </dgm:pt>
    <dgm:pt modelId="{9A070202-22FA-4ADF-9902-DDA83526AF05}">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en-US" dirty="0"/>
            <a:t>Other Services </a:t>
          </a:r>
        </a:p>
        <a:p>
          <a:pPr algn="ctr"/>
          <a:r>
            <a:rPr lang="en-US" dirty="0"/>
            <a:t>26.0%</a:t>
          </a:r>
        </a:p>
      </dgm:t>
    </dgm:pt>
    <dgm:pt modelId="{F0A325AE-AA8D-4FB0-9DE4-1C5840C7C2F8}" type="parTrans" cxnId="{0B39B077-CD7B-4BEE-A297-BD2F8B0A0FBB}">
      <dgm:prSet/>
      <dgm:spPr/>
      <dgm:t>
        <a:bodyPr/>
        <a:lstStyle/>
        <a:p>
          <a:endParaRPr lang="en-US"/>
        </a:p>
      </dgm:t>
    </dgm:pt>
    <dgm:pt modelId="{E9C800C8-878C-4022-949F-52BC19A591AD}" type="sibTrans" cxnId="{0B39B077-CD7B-4BEE-A297-BD2F8B0A0FBB}">
      <dgm:prSet/>
      <dgm:spPr/>
      <dgm:t>
        <a:bodyPr/>
        <a:lstStyle/>
        <a:p>
          <a:endParaRPr lang="en-US"/>
        </a:p>
      </dgm:t>
    </dgm:pt>
    <dgm:pt modelId="{2875D698-E560-4A89-A26C-A452370E7DE2}">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endParaRPr lang="en-US" dirty="0"/>
        </a:p>
      </dgm:t>
    </dgm:pt>
    <dgm:pt modelId="{DAA28AE0-3912-493B-9A06-0AFF83DC826A}" type="parTrans" cxnId="{46F2065B-4F85-4949-8C7D-C86FDD5C7632}">
      <dgm:prSet/>
      <dgm:spPr/>
      <dgm:t>
        <a:bodyPr/>
        <a:lstStyle/>
        <a:p>
          <a:endParaRPr lang="en-US"/>
        </a:p>
      </dgm:t>
    </dgm:pt>
    <dgm:pt modelId="{F39E09FF-EE7E-4469-94FF-AE212638E592}" type="sibTrans" cxnId="{46F2065B-4F85-4949-8C7D-C86FDD5C7632}">
      <dgm:prSet/>
      <dgm:spPr/>
      <dgm:t>
        <a:bodyPr/>
        <a:lstStyle/>
        <a:p>
          <a:endParaRPr lang="en-US"/>
        </a:p>
      </dgm:t>
    </dgm:pt>
    <dgm:pt modelId="{FEE580E9-D3A2-4F21-82BE-2B1F3C9A0DC1}">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endParaRPr lang="en-US" dirty="0"/>
        </a:p>
        <a:p>
          <a:pPr algn="ctr"/>
          <a:r>
            <a:rPr lang="en-US" dirty="0"/>
            <a:t>Commodities </a:t>
          </a:r>
        </a:p>
        <a:p>
          <a:pPr algn="ctr"/>
          <a:r>
            <a:rPr lang="en-US" dirty="0"/>
            <a:t>21.1%</a:t>
          </a:r>
        </a:p>
      </dgm:t>
    </dgm:pt>
    <dgm:pt modelId="{36BE2048-C221-40BB-BA4D-1631F15BCCE4}" type="parTrans" cxnId="{2A7A0C3B-1665-4F35-BF6A-F918C54070E6}">
      <dgm:prSet/>
      <dgm:spPr/>
      <dgm:t>
        <a:bodyPr/>
        <a:lstStyle/>
        <a:p>
          <a:endParaRPr lang="en-US"/>
        </a:p>
      </dgm:t>
    </dgm:pt>
    <dgm:pt modelId="{E894AEC7-5927-45E0-9D71-518E02EBD099}" type="sibTrans" cxnId="{2A7A0C3B-1665-4F35-BF6A-F918C54070E6}">
      <dgm:prSet/>
      <dgm:spPr/>
      <dgm:t>
        <a:bodyPr/>
        <a:lstStyle/>
        <a:p>
          <a:endParaRPr lang="en-US"/>
        </a:p>
      </dgm:t>
    </dgm:pt>
    <dgm:pt modelId="{029B6D40-F395-4610-A69D-785515CAD369}" type="pres">
      <dgm:prSet presAssocID="{DC65BE0F-80DC-45BD-80FE-51E5FF573AEB}" presName="diagram" presStyleCnt="0">
        <dgm:presLayoutVars>
          <dgm:dir/>
          <dgm:resizeHandles val="exact"/>
        </dgm:presLayoutVars>
      </dgm:prSet>
      <dgm:spPr/>
    </dgm:pt>
    <dgm:pt modelId="{7E364A34-29A9-483A-BEB4-BB6D29E3AD4F}" type="pres">
      <dgm:prSet presAssocID="{41AA46FC-AF8A-4AF9-81AE-366B1B2BF94B}" presName="node" presStyleLbl="node1" presStyleIdx="0" presStyleCnt="3" custLinFactNeighborX="55000" custLinFactNeighborY="-13">
        <dgm:presLayoutVars>
          <dgm:bulletEnabled val="1"/>
        </dgm:presLayoutVars>
      </dgm:prSet>
      <dgm:spPr/>
    </dgm:pt>
    <dgm:pt modelId="{EE429DA2-6C97-41B6-BAA6-8A18F3DA9916}" type="pres">
      <dgm:prSet presAssocID="{10794DF9-B32E-4451-82D5-9483073265D7}" presName="sibTrans" presStyleCnt="0"/>
      <dgm:spPr/>
    </dgm:pt>
    <dgm:pt modelId="{A83E9C5F-5675-43D6-92C7-9B68CD144AF3}" type="pres">
      <dgm:prSet presAssocID="{9A070202-22FA-4ADF-9902-DDA83526AF05}" presName="node" presStyleLbl="node1" presStyleIdx="1" presStyleCnt="3" custLinFactX="-30544" custLinFactY="4670" custLinFactNeighborX="-100000" custLinFactNeighborY="100000">
        <dgm:presLayoutVars>
          <dgm:bulletEnabled val="1"/>
        </dgm:presLayoutVars>
      </dgm:prSet>
      <dgm:spPr/>
    </dgm:pt>
    <dgm:pt modelId="{3F58AFE3-86A9-4E5C-8B82-24261A761C0A}" type="pres">
      <dgm:prSet presAssocID="{E9C800C8-878C-4022-949F-52BC19A591AD}" presName="sibTrans" presStyleCnt="0"/>
      <dgm:spPr/>
    </dgm:pt>
    <dgm:pt modelId="{6ED7CE22-97EE-462C-9BD5-FA8DDA336634}" type="pres">
      <dgm:prSet presAssocID="{FEE580E9-D3A2-4F21-82BE-2B1F3C9A0DC1}" presName="node" presStyleLbl="node1" presStyleIdx="2" presStyleCnt="3" custLinFactNeighborX="80137" custLinFactNeighborY="-12487">
        <dgm:presLayoutVars>
          <dgm:bulletEnabled val="1"/>
        </dgm:presLayoutVars>
      </dgm:prSet>
      <dgm:spPr/>
    </dgm:pt>
  </dgm:ptLst>
  <dgm:cxnLst>
    <dgm:cxn modelId="{D5582E00-C0C7-49D3-8F75-5006DCB8C519}" type="presOf" srcId="{9A070202-22FA-4ADF-9902-DDA83526AF05}" destId="{A83E9C5F-5675-43D6-92C7-9B68CD144AF3}" srcOrd="0" destOrd="0" presId="urn:microsoft.com/office/officeart/2005/8/layout/default"/>
    <dgm:cxn modelId="{5E2FD637-B9C4-4887-AC58-3F4094ADAC5E}" type="presOf" srcId="{2875D698-E560-4A89-A26C-A452370E7DE2}" destId="{6ED7CE22-97EE-462C-9BD5-FA8DDA336634}" srcOrd="0" destOrd="1" presId="urn:microsoft.com/office/officeart/2005/8/layout/default"/>
    <dgm:cxn modelId="{7860A738-CFE3-4D1F-8D11-1C861DAEBB68}" type="presOf" srcId="{DC65BE0F-80DC-45BD-80FE-51E5FF573AEB}" destId="{029B6D40-F395-4610-A69D-785515CAD369}" srcOrd="0" destOrd="0" presId="urn:microsoft.com/office/officeart/2005/8/layout/default"/>
    <dgm:cxn modelId="{2A7A0C3B-1665-4F35-BF6A-F918C54070E6}" srcId="{DC65BE0F-80DC-45BD-80FE-51E5FF573AEB}" destId="{FEE580E9-D3A2-4F21-82BE-2B1F3C9A0DC1}" srcOrd="2" destOrd="0" parTransId="{36BE2048-C221-40BB-BA4D-1631F15BCCE4}" sibTransId="{E894AEC7-5927-45E0-9D71-518E02EBD099}"/>
    <dgm:cxn modelId="{46F2065B-4F85-4949-8C7D-C86FDD5C7632}" srcId="{FEE580E9-D3A2-4F21-82BE-2B1F3C9A0DC1}" destId="{2875D698-E560-4A89-A26C-A452370E7DE2}" srcOrd="0" destOrd="0" parTransId="{DAA28AE0-3912-493B-9A06-0AFF83DC826A}" sibTransId="{F39E09FF-EE7E-4469-94FF-AE212638E592}"/>
    <dgm:cxn modelId="{FDB70A44-0530-4F6B-A5D6-DEE06A075D81}" srcId="{DC65BE0F-80DC-45BD-80FE-51E5FF573AEB}" destId="{41AA46FC-AF8A-4AF9-81AE-366B1B2BF94B}" srcOrd="0" destOrd="0" parTransId="{2FD9B74B-EEF9-4E55-8A8B-0F586BE5D718}" sibTransId="{10794DF9-B32E-4451-82D5-9483073265D7}"/>
    <dgm:cxn modelId="{0B39B077-CD7B-4BEE-A297-BD2F8B0A0FBB}" srcId="{DC65BE0F-80DC-45BD-80FE-51E5FF573AEB}" destId="{9A070202-22FA-4ADF-9902-DDA83526AF05}" srcOrd="1" destOrd="0" parTransId="{F0A325AE-AA8D-4FB0-9DE4-1C5840C7C2F8}" sibTransId="{E9C800C8-878C-4022-949F-52BC19A591AD}"/>
    <dgm:cxn modelId="{63B50B95-1CC7-46A3-B272-963C42FD0B2A}" type="presOf" srcId="{41AA46FC-AF8A-4AF9-81AE-366B1B2BF94B}" destId="{7E364A34-29A9-483A-BEB4-BB6D29E3AD4F}" srcOrd="0" destOrd="0" presId="urn:microsoft.com/office/officeart/2005/8/layout/default"/>
    <dgm:cxn modelId="{DBC4409D-A33E-4827-984C-E2CBA7EAED3A}" type="presOf" srcId="{FEE580E9-D3A2-4F21-82BE-2B1F3C9A0DC1}" destId="{6ED7CE22-97EE-462C-9BD5-FA8DDA336634}" srcOrd="0" destOrd="0" presId="urn:microsoft.com/office/officeart/2005/8/layout/default"/>
    <dgm:cxn modelId="{80DD7511-F614-4B3D-B261-ECF25C65544B}" type="presParOf" srcId="{029B6D40-F395-4610-A69D-785515CAD369}" destId="{7E364A34-29A9-483A-BEB4-BB6D29E3AD4F}" srcOrd="0" destOrd="0" presId="urn:microsoft.com/office/officeart/2005/8/layout/default"/>
    <dgm:cxn modelId="{D9570588-7C1A-43B4-A969-B275E9E96289}" type="presParOf" srcId="{029B6D40-F395-4610-A69D-785515CAD369}" destId="{EE429DA2-6C97-41B6-BAA6-8A18F3DA9916}" srcOrd="1" destOrd="0" presId="urn:microsoft.com/office/officeart/2005/8/layout/default"/>
    <dgm:cxn modelId="{51DEC5B1-BEA5-444C-8AB9-72653AD5CC63}" type="presParOf" srcId="{029B6D40-F395-4610-A69D-785515CAD369}" destId="{A83E9C5F-5675-43D6-92C7-9B68CD144AF3}" srcOrd="2" destOrd="0" presId="urn:microsoft.com/office/officeart/2005/8/layout/default"/>
    <dgm:cxn modelId="{AAE26FC9-79AE-4381-A6AC-E25B9799156C}" type="presParOf" srcId="{029B6D40-F395-4610-A69D-785515CAD369}" destId="{3F58AFE3-86A9-4E5C-8B82-24261A761C0A}" srcOrd="3" destOrd="0" presId="urn:microsoft.com/office/officeart/2005/8/layout/default"/>
    <dgm:cxn modelId="{B39E958E-2B9D-472D-B2D9-B5E3105FA2CE}" type="presParOf" srcId="{029B6D40-F395-4610-A69D-785515CAD369}" destId="{6ED7CE22-97EE-462C-9BD5-FA8DDA33663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776DD3-6C67-4C65-AC99-C86522D7F84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0860127-532B-41C0-8545-50EDD9DEE75D}">
      <dgm:prSet phldrT="[Text]"/>
      <dgm:spPr/>
      <dgm:t>
        <a:bodyPr/>
        <a:lstStyle/>
        <a:p>
          <a:r>
            <a:rPr lang="en-US" dirty="0"/>
            <a:t>Customer</a:t>
          </a:r>
        </a:p>
      </dgm:t>
    </dgm:pt>
    <dgm:pt modelId="{254F3253-21A5-4ACA-942B-46F200C4F800}" type="parTrans" cxnId="{41DA0DD7-1384-4A3F-9252-D16FF0C9E2E6}">
      <dgm:prSet/>
      <dgm:spPr/>
      <dgm:t>
        <a:bodyPr/>
        <a:lstStyle/>
        <a:p>
          <a:endParaRPr lang="en-US"/>
        </a:p>
      </dgm:t>
    </dgm:pt>
    <dgm:pt modelId="{931E5A7F-2E38-4474-8C19-D5ECDEED53A2}" type="sibTrans" cxnId="{41DA0DD7-1384-4A3F-9252-D16FF0C9E2E6}">
      <dgm:prSet/>
      <dgm:spPr/>
      <dgm:t>
        <a:bodyPr/>
        <a:lstStyle/>
        <a:p>
          <a:endParaRPr lang="en-US"/>
        </a:p>
      </dgm:t>
    </dgm:pt>
    <dgm:pt modelId="{C384B3AD-9E86-44FB-83E7-07FF67DEAD53}" type="asst">
      <dgm:prSet phldrT="[Text]"/>
      <dgm:spPr/>
      <dgm:t>
        <a:bodyPr/>
        <a:lstStyle/>
        <a:p>
          <a:r>
            <a:rPr lang="en-US" dirty="0"/>
            <a:t>DIR Contract Prime</a:t>
          </a:r>
        </a:p>
        <a:p>
          <a:r>
            <a:rPr lang="en-US" dirty="0"/>
            <a:t>DIR-TSO-3943</a:t>
          </a:r>
        </a:p>
      </dgm:t>
    </dgm:pt>
    <dgm:pt modelId="{67C77CA3-10AF-4692-B211-335203875C6D}" type="parTrans" cxnId="{D45B19D5-7180-461C-AB3C-8A0A6C542220}">
      <dgm:prSet/>
      <dgm:spPr/>
      <dgm:t>
        <a:bodyPr/>
        <a:lstStyle/>
        <a:p>
          <a:endParaRPr lang="en-US"/>
        </a:p>
      </dgm:t>
    </dgm:pt>
    <dgm:pt modelId="{30278316-9753-44E2-ACEE-00D941604543}" type="sibTrans" cxnId="{D45B19D5-7180-461C-AB3C-8A0A6C542220}">
      <dgm:prSet/>
      <dgm:spPr/>
      <dgm:t>
        <a:bodyPr/>
        <a:lstStyle/>
        <a:p>
          <a:endParaRPr lang="en-US"/>
        </a:p>
      </dgm:t>
    </dgm:pt>
    <dgm:pt modelId="{79957A3C-FC46-49B8-8A44-6D646664E51A}">
      <dgm:prSet phldrT="[Text]"/>
      <dgm:spPr/>
      <dgm:t>
        <a:bodyPr/>
        <a:lstStyle/>
        <a:p>
          <a:r>
            <a:rPr lang="en-US" dirty="0"/>
            <a:t>Subcontractor A</a:t>
          </a:r>
        </a:p>
      </dgm:t>
    </dgm:pt>
    <dgm:pt modelId="{68429A58-1CDF-4262-9D8C-58944266A673}" type="parTrans" cxnId="{58F197C5-82AC-489C-9925-2776AD44EB46}">
      <dgm:prSet/>
      <dgm:spPr/>
      <dgm:t>
        <a:bodyPr/>
        <a:lstStyle/>
        <a:p>
          <a:endParaRPr lang="en-US"/>
        </a:p>
      </dgm:t>
    </dgm:pt>
    <dgm:pt modelId="{95FCC239-1600-4B5C-B742-5F1589709149}" type="sibTrans" cxnId="{58F197C5-82AC-489C-9925-2776AD44EB46}">
      <dgm:prSet/>
      <dgm:spPr/>
      <dgm:t>
        <a:bodyPr/>
        <a:lstStyle/>
        <a:p>
          <a:endParaRPr lang="en-US"/>
        </a:p>
      </dgm:t>
    </dgm:pt>
    <dgm:pt modelId="{3A3CAB45-DC41-4044-9D99-37F5B282D4B5}">
      <dgm:prSet phldrT="[Text]"/>
      <dgm:spPr/>
      <dgm:t>
        <a:bodyPr/>
        <a:lstStyle/>
        <a:p>
          <a:r>
            <a:rPr lang="en-US" dirty="0"/>
            <a:t>Subcontractor B</a:t>
          </a:r>
        </a:p>
      </dgm:t>
    </dgm:pt>
    <dgm:pt modelId="{ED484101-2AC8-4D6A-9BC8-CF9CB51FB6C4}" type="parTrans" cxnId="{0459D555-1187-4C87-B96A-A358AD797D45}">
      <dgm:prSet/>
      <dgm:spPr/>
      <dgm:t>
        <a:bodyPr/>
        <a:lstStyle/>
        <a:p>
          <a:endParaRPr lang="en-US"/>
        </a:p>
      </dgm:t>
    </dgm:pt>
    <dgm:pt modelId="{E1CB6A25-6CB1-4ACB-9FAC-563B12A4695C}" type="sibTrans" cxnId="{0459D555-1187-4C87-B96A-A358AD797D45}">
      <dgm:prSet/>
      <dgm:spPr/>
      <dgm:t>
        <a:bodyPr/>
        <a:lstStyle/>
        <a:p>
          <a:endParaRPr lang="en-US"/>
        </a:p>
      </dgm:t>
    </dgm:pt>
    <dgm:pt modelId="{D9E5EF3D-80C5-4B0B-AADF-533AD8190829}">
      <dgm:prSet phldrT="[Text]"/>
      <dgm:spPr/>
      <dgm:t>
        <a:bodyPr/>
        <a:lstStyle/>
        <a:p>
          <a:r>
            <a:rPr lang="en-US" dirty="0"/>
            <a:t>Subcontractor C</a:t>
          </a:r>
        </a:p>
      </dgm:t>
    </dgm:pt>
    <dgm:pt modelId="{052C7F4A-A74B-4E21-A9ED-9912C40E6F35}" type="parTrans" cxnId="{2DD4A78C-5932-4F35-80EB-5DF4B4518A72}">
      <dgm:prSet/>
      <dgm:spPr/>
      <dgm:t>
        <a:bodyPr/>
        <a:lstStyle/>
        <a:p>
          <a:endParaRPr lang="en-US"/>
        </a:p>
      </dgm:t>
    </dgm:pt>
    <dgm:pt modelId="{69A1F54F-A044-49D9-9C6D-EA5FC873D420}" type="sibTrans" cxnId="{2DD4A78C-5932-4F35-80EB-5DF4B4518A72}">
      <dgm:prSet/>
      <dgm:spPr/>
      <dgm:t>
        <a:bodyPr/>
        <a:lstStyle/>
        <a:p>
          <a:endParaRPr lang="en-US"/>
        </a:p>
      </dgm:t>
    </dgm:pt>
    <dgm:pt modelId="{913EEF32-16AC-46C8-8C06-C6FD01A465E3}" type="pres">
      <dgm:prSet presAssocID="{18776DD3-6C67-4C65-AC99-C86522D7F84B}" presName="hierChild1" presStyleCnt="0">
        <dgm:presLayoutVars>
          <dgm:chPref val="1"/>
          <dgm:dir/>
          <dgm:animOne val="branch"/>
          <dgm:animLvl val="lvl"/>
          <dgm:resizeHandles/>
        </dgm:presLayoutVars>
      </dgm:prSet>
      <dgm:spPr/>
    </dgm:pt>
    <dgm:pt modelId="{406FF678-5CD2-43E5-95DA-693B34A5DFA0}" type="pres">
      <dgm:prSet presAssocID="{20860127-532B-41C0-8545-50EDD9DEE75D}" presName="hierRoot1" presStyleCnt="0"/>
      <dgm:spPr/>
    </dgm:pt>
    <dgm:pt modelId="{0C2E091F-6AD0-4CAF-B6D5-F89348E3015A}" type="pres">
      <dgm:prSet presAssocID="{20860127-532B-41C0-8545-50EDD9DEE75D}" presName="composite" presStyleCnt="0"/>
      <dgm:spPr/>
    </dgm:pt>
    <dgm:pt modelId="{6D79B239-BE21-41B4-B6C6-A79B1660193E}" type="pres">
      <dgm:prSet presAssocID="{20860127-532B-41C0-8545-50EDD9DEE75D}" presName="background" presStyleLbl="node0" presStyleIdx="0" presStyleCnt="1"/>
      <dgm:spPr/>
    </dgm:pt>
    <dgm:pt modelId="{E3EE79F1-7342-41F9-B125-268F8E76F0A1}" type="pres">
      <dgm:prSet presAssocID="{20860127-532B-41C0-8545-50EDD9DEE75D}" presName="text" presStyleLbl="fgAcc0" presStyleIdx="0" presStyleCnt="1">
        <dgm:presLayoutVars>
          <dgm:chPref val="3"/>
        </dgm:presLayoutVars>
      </dgm:prSet>
      <dgm:spPr/>
    </dgm:pt>
    <dgm:pt modelId="{CFDC2073-36F4-4B45-B1C1-121F6901734C}" type="pres">
      <dgm:prSet presAssocID="{20860127-532B-41C0-8545-50EDD9DEE75D}" presName="hierChild2" presStyleCnt="0"/>
      <dgm:spPr/>
    </dgm:pt>
    <dgm:pt modelId="{C2CE8E9D-5F6B-426E-96DB-63DB9C76E63C}" type="pres">
      <dgm:prSet presAssocID="{67C77CA3-10AF-4692-B211-335203875C6D}" presName="Name10" presStyleLbl="parChTrans1D2" presStyleIdx="0" presStyleCnt="1"/>
      <dgm:spPr/>
    </dgm:pt>
    <dgm:pt modelId="{C01971D9-B60E-4DE0-BCE4-06626860C616}" type="pres">
      <dgm:prSet presAssocID="{C384B3AD-9E86-44FB-83E7-07FF67DEAD53}" presName="hierRoot2" presStyleCnt="0"/>
      <dgm:spPr/>
    </dgm:pt>
    <dgm:pt modelId="{125CCB08-A7EE-44DB-8507-A08627387DA9}" type="pres">
      <dgm:prSet presAssocID="{C384B3AD-9E86-44FB-83E7-07FF67DEAD53}" presName="composite2" presStyleCnt="0"/>
      <dgm:spPr/>
    </dgm:pt>
    <dgm:pt modelId="{77768707-A6D5-413D-AB11-23DEDF0264E8}" type="pres">
      <dgm:prSet presAssocID="{C384B3AD-9E86-44FB-83E7-07FF67DEAD53}" presName="background2" presStyleLbl="asst1" presStyleIdx="0" presStyleCnt="1"/>
      <dgm:spPr/>
    </dgm:pt>
    <dgm:pt modelId="{90CDAF48-6D60-42F2-BDE3-3215A0DEED0E}" type="pres">
      <dgm:prSet presAssocID="{C384B3AD-9E86-44FB-83E7-07FF67DEAD53}" presName="text2" presStyleLbl="fgAcc2" presStyleIdx="0" presStyleCnt="1">
        <dgm:presLayoutVars>
          <dgm:chPref val="3"/>
        </dgm:presLayoutVars>
      </dgm:prSet>
      <dgm:spPr/>
    </dgm:pt>
    <dgm:pt modelId="{36529BF5-F27D-4AA2-B919-C633F07CA664}" type="pres">
      <dgm:prSet presAssocID="{C384B3AD-9E86-44FB-83E7-07FF67DEAD53}" presName="hierChild3" presStyleCnt="0"/>
      <dgm:spPr/>
    </dgm:pt>
    <dgm:pt modelId="{44038FAC-E6C1-4C21-95CD-D5A0BCB287D2}" type="pres">
      <dgm:prSet presAssocID="{68429A58-1CDF-4262-9D8C-58944266A673}" presName="Name17" presStyleLbl="parChTrans1D3" presStyleIdx="0" presStyleCnt="3"/>
      <dgm:spPr/>
    </dgm:pt>
    <dgm:pt modelId="{ED31E04D-E2A6-4FE0-BD3A-18C4CCA04AB4}" type="pres">
      <dgm:prSet presAssocID="{79957A3C-FC46-49B8-8A44-6D646664E51A}" presName="hierRoot3" presStyleCnt="0"/>
      <dgm:spPr/>
    </dgm:pt>
    <dgm:pt modelId="{C822B1EE-48AA-4E62-8F42-7A9BFB3D21D6}" type="pres">
      <dgm:prSet presAssocID="{79957A3C-FC46-49B8-8A44-6D646664E51A}" presName="composite3" presStyleCnt="0"/>
      <dgm:spPr/>
    </dgm:pt>
    <dgm:pt modelId="{0A138036-0BD0-4CA0-9681-00BC3FBE3C48}" type="pres">
      <dgm:prSet presAssocID="{79957A3C-FC46-49B8-8A44-6D646664E51A}" presName="background3" presStyleLbl="node3" presStyleIdx="0" presStyleCnt="3"/>
      <dgm:spPr/>
    </dgm:pt>
    <dgm:pt modelId="{F65BBFD7-0143-49D8-8DC6-3623495BC5B5}" type="pres">
      <dgm:prSet presAssocID="{79957A3C-FC46-49B8-8A44-6D646664E51A}" presName="text3" presStyleLbl="fgAcc3" presStyleIdx="0" presStyleCnt="3">
        <dgm:presLayoutVars>
          <dgm:chPref val="3"/>
        </dgm:presLayoutVars>
      </dgm:prSet>
      <dgm:spPr/>
    </dgm:pt>
    <dgm:pt modelId="{8AFAE896-75DD-47AB-898F-07C1B6458040}" type="pres">
      <dgm:prSet presAssocID="{79957A3C-FC46-49B8-8A44-6D646664E51A}" presName="hierChild4" presStyleCnt="0"/>
      <dgm:spPr/>
    </dgm:pt>
    <dgm:pt modelId="{85580ABE-3FFF-4F14-9C3C-701D06868EBF}" type="pres">
      <dgm:prSet presAssocID="{ED484101-2AC8-4D6A-9BC8-CF9CB51FB6C4}" presName="Name17" presStyleLbl="parChTrans1D3" presStyleIdx="1" presStyleCnt="3"/>
      <dgm:spPr/>
    </dgm:pt>
    <dgm:pt modelId="{0B34B012-B4F0-4D36-81AC-40C5F1536940}" type="pres">
      <dgm:prSet presAssocID="{3A3CAB45-DC41-4044-9D99-37F5B282D4B5}" presName="hierRoot3" presStyleCnt="0"/>
      <dgm:spPr/>
    </dgm:pt>
    <dgm:pt modelId="{393630EB-263A-4D2B-9658-20C8717ED64B}" type="pres">
      <dgm:prSet presAssocID="{3A3CAB45-DC41-4044-9D99-37F5B282D4B5}" presName="composite3" presStyleCnt="0"/>
      <dgm:spPr/>
    </dgm:pt>
    <dgm:pt modelId="{87BCD949-4491-4A26-A5CC-B708B0545A02}" type="pres">
      <dgm:prSet presAssocID="{3A3CAB45-DC41-4044-9D99-37F5B282D4B5}" presName="background3" presStyleLbl="node3" presStyleIdx="1" presStyleCnt="3"/>
      <dgm:spPr/>
    </dgm:pt>
    <dgm:pt modelId="{4AE703F1-B8FC-4206-830A-04E759C99C00}" type="pres">
      <dgm:prSet presAssocID="{3A3CAB45-DC41-4044-9D99-37F5B282D4B5}" presName="text3" presStyleLbl="fgAcc3" presStyleIdx="1" presStyleCnt="3">
        <dgm:presLayoutVars>
          <dgm:chPref val="3"/>
        </dgm:presLayoutVars>
      </dgm:prSet>
      <dgm:spPr/>
    </dgm:pt>
    <dgm:pt modelId="{AB870073-36DD-4786-8186-CD2CCD8F7832}" type="pres">
      <dgm:prSet presAssocID="{3A3CAB45-DC41-4044-9D99-37F5B282D4B5}" presName="hierChild4" presStyleCnt="0"/>
      <dgm:spPr/>
    </dgm:pt>
    <dgm:pt modelId="{13F54EB2-3F7B-4D31-989C-66408729D91B}" type="pres">
      <dgm:prSet presAssocID="{052C7F4A-A74B-4E21-A9ED-9912C40E6F35}" presName="Name17" presStyleLbl="parChTrans1D3" presStyleIdx="2" presStyleCnt="3"/>
      <dgm:spPr/>
    </dgm:pt>
    <dgm:pt modelId="{03D2F3B1-CC7D-4D7F-8238-51CA2FFC523B}" type="pres">
      <dgm:prSet presAssocID="{D9E5EF3D-80C5-4B0B-AADF-533AD8190829}" presName="hierRoot3" presStyleCnt="0"/>
      <dgm:spPr/>
    </dgm:pt>
    <dgm:pt modelId="{0ED390ED-FD9D-4972-96C1-17114A6078FE}" type="pres">
      <dgm:prSet presAssocID="{D9E5EF3D-80C5-4B0B-AADF-533AD8190829}" presName="composite3" presStyleCnt="0"/>
      <dgm:spPr/>
    </dgm:pt>
    <dgm:pt modelId="{F8999D19-2EF6-43A2-B29E-245DB684E0E5}" type="pres">
      <dgm:prSet presAssocID="{D9E5EF3D-80C5-4B0B-AADF-533AD8190829}" presName="background3" presStyleLbl="node3" presStyleIdx="2" presStyleCnt="3"/>
      <dgm:spPr/>
    </dgm:pt>
    <dgm:pt modelId="{C7E2D028-4614-47E2-9FDC-E1246B082FD1}" type="pres">
      <dgm:prSet presAssocID="{D9E5EF3D-80C5-4B0B-AADF-533AD8190829}" presName="text3" presStyleLbl="fgAcc3" presStyleIdx="2" presStyleCnt="3">
        <dgm:presLayoutVars>
          <dgm:chPref val="3"/>
        </dgm:presLayoutVars>
      </dgm:prSet>
      <dgm:spPr/>
    </dgm:pt>
    <dgm:pt modelId="{53D8D998-1F56-485E-A0A1-2834BA1630AB}" type="pres">
      <dgm:prSet presAssocID="{D9E5EF3D-80C5-4B0B-AADF-533AD8190829}" presName="hierChild4" presStyleCnt="0"/>
      <dgm:spPr/>
    </dgm:pt>
  </dgm:ptLst>
  <dgm:cxnLst>
    <dgm:cxn modelId="{F0442B15-796B-4936-85F7-511AC1728BAB}" type="presOf" srcId="{79957A3C-FC46-49B8-8A44-6D646664E51A}" destId="{F65BBFD7-0143-49D8-8DC6-3623495BC5B5}" srcOrd="0" destOrd="0" presId="urn:microsoft.com/office/officeart/2005/8/layout/hierarchy1"/>
    <dgm:cxn modelId="{9632C324-ED38-403E-87F8-1AB884299575}" type="presOf" srcId="{D9E5EF3D-80C5-4B0B-AADF-533AD8190829}" destId="{C7E2D028-4614-47E2-9FDC-E1246B082FD1}" srcOrd="0" destOrd="0" presId="urn:microsoft.com/office/officeart/2005/8/layout/hierarchy1"/>
    <dgm:cxn modelId="{5F238A35-7453-4F98-BE59-0A10F35C516C}" type="presOf" srcId="{67C77CA3-10AF-4692-B211-335203875C6D}" destId="{C2CE8E9D-5F6B-426E-96DB-63DB9C76E63C}" srcOrd="0" destOrd="0" presId="urn:microsoft.com/office/officeart/2005/8/layout/hierarchy1"/>
    <dgm:cxn modelId="{2B527A5F-2CA8-4D37-A457-862D407EF9F7}" type="presOf" srcId="{052C7F4A-A74B-4E21-A9ED-9912C40E6F35}" destId="{13F54EB2-3F7B-4D31-989C-66408729D91B}" srcOrd="0" destOrd="0" presId="urn:microsoft.com/office/officeart/2005/8/layout/hierarchy1"/>
    <dgm:cxn modelId="{A19CC76C-F90E-47EB-8727-450180EA78BF}" type="presOf" srcId="{18776DD3-6C67-4C65-AC99-C86522D7F84B}" destId="{913EEF32-16AC-46C8-8C06-C6FD01A465E3}" srcOrd="0" destOrd="0" presId="urn:microsoft.com/office/officeart/2005/8/layout/hierarchy1"/>
    <dgm:cxn modelId="{3260AA54-CA4F-4E38-9D54-5897EF64321B}" type="presOf" srcId="{3A3CAB45-DC41-4044-9D99-37F5B282D4B5}" destId="{4AE703F1-B8FC-4206-830A-04E759C99C00}" srcOrd="0" destOrd="0" presId="urn:microsoft.com/office/officeart/2005/8/layout/hierarchy1"/>
    <dgm:cxn modelId="{0459D555-1187-4C87-B96A-A358AD797D45}" srcId="{C384B3AD-9E86-44FB-83E7-07FF67DEAD53}" destId="{3A3CAB45-DC41-4044-9D99-37F5B282D4B5}" srcOrd="1" destOrd="0" parTransId="{ED484101-2AC8-4D6A-9BC8-CF9CB51FB6C4}" sibTransId="{E1CB6A25-6CB1-4ACB-9FAC-563B12A4695C}"/>
    <dgm:cxn modelId="{2DD4A78C-5932-4F35-80EB-5DF4B4518A72}" srcId="{C384B3AD-9E86-44FB-83E7-07FF67DEAD53}" destId="{D9E5EF3D-80C5-4B0B-AADF-533AD8190829}" srcOrd="2" destOrd="0" parTransId="{052C7F4A-A74B-4E21-A9ED-9912C40E6F35}" sibTransId="{69A1F54F-A044-49D9-9C6D-EA5FC873D420}"/>
    <dgm:cxn modelId="{F06565AA-2E80-450C-A217-C4046352BF8D}" type="presOf" srcId="{ED484101-2AC8-4D6A-9BC8-CF9CB51FB6C4}" destId="{85580ABE-3FFF-4F14-9C3C-701D06868EBF}" srcOrd="0" destOrd="0" presId="urn:microsoft.com/office/officeart/2005/8/layout/hierarchy1"/>
    <dgm:cxn modelId="{EFBE9BBD-ED9B-474B-8846-4CB88D186AAF}" type="presOf" srcId="{20860127-532B-41C0-8545-50EDD9DEE75D}" destId="{E3EE79F1-7342-41F9-B125-268F8E76F0A1}" srcOrd="0" destOrd="0" presId="urn:microsoft.com/office/officeart/2005/8/layout/hierarchy1"/>
    <dgm:cxn modelId="{58F197C5-82AC-489C-9925-2776AD44EB46}" srcId="{C384B3AD-9E86-44FB-83E7-07FF67DEAD53}" destId="{79957A3C-FC46-49B8-8A44-6D646664E51A}" srcOrd="0" destOrd="0" parTransId="{68429A58-1CDF-4262-9D8C-58944266A673}" sibTransId="{95FCC239-1600-4B5C-B742-5F1589709149}"/>
    <dgm:cxn modelId="{98C6D2C5-C13A-4073-AD25-FEA4DEAFD665}" type="presOf" srcId="{68429A58-1CDF-4262-9D8C-58944266A673}" destId="{44038FAC-E6C1-4C21-95CD-D5A0BCB287D2}" srcOrd="0" destOrd="0" presId="urn:microsoft.com/office/officeart/2005/8/layout/hierarchy1"/>
    <dgm:cxn modelId="{D45B19D5-7180-461C-AB3C-8A0A6C542220}" srcId="{20860127-532B-41C0-8545-50EDD9DEE75D}" destId="{C384B3AD-9E86-44FB-83E7-07FF67DEAD53}" srcOrd="0" destOrd="0" parTransId="{67C77CA3-10AF-4692-B211-335203875C6D}" sibTransId="{30278316-9753-44E2-ACEE-00D941604543}"/>
    <dgm:cxn modelId="{41DA0DD7-1384-4A3F-9252-D16FF0C9E2E6}" srcId="{18776DD3-6C67-4C65-AC99-C86522D7F84B}" destId="{20860127-532B-41C0-8545-50EDD9DEE75D}" srcOrd="0" destOrd="0" parTransId="{254F3253-21A5-4ACA-942B-46F200C4F800}" sibTransId="{931E5A7F-2E38-4474-8C19-D5ECDEED53A2}"/>
    <dgm:cxn modelId="{FDEAD2EB-2BF3-4CB0-B58B-A0353923B804}" type="presOf" srcId="{C384B3AD-9E86-44FB-83E7-07FF67DEAD53}" destId="{90CDAF48-6D60-42F2-BDE3-3215A0DEED0E}" srcOrd="0" destOrd="0" presId="urn:microsoft.com/office/officeart/2005/8/layout/hierarchy1"/>
    <dgm:cxn modelId="{5DA83607-702E-4D12-B68D-8C50C1298C12}" type="presParOf" srcId="{913EEF32-16AC-46C8-8C06-C6FD01A465E3}" destId="{406FF678-5CD2-43E5-95DA-693B34A5DFA0}" srcOrd="0" destOrd="0" presId="urn:microsoft.com/office/officeart/2005/8/layout/hierarchy1"/>
    <dgm:cxn modelId="{E1349A2F-0337-4279-AB52-CFEA375E10C1}" type="presParOf" srcId="{406FF678-5CD2-43E5-95DA-693B34A5DFA0}" destId="{0C2E091F-6AD0-4CAF-B6D5-F89348E3015A}" srcOrd="0" destOrd="0" presId="urn:microsoft.com/office/officeart/2005/8/layout/hierarchy1"/>
    <dgm:cxn modelId="{3033ED8F-EB73-44AF-AAE9-C5F4CD9C88A2}" type="presParOf" srcId="{0C2E091F-6AD0-4CAF-B6D5-F89348E3015A}" destId="{6D79B239-BE21-41B4-B6C6-A79B1660193E}" srcOrd="0" destOrd="0" presId="urn:microsoft.com/office/officeart/2005/8/layout/hierarchy1"/>
    <dgm:cxn modelId="{B1E09380-6983-4C01-85FA-4FF7EED96F96}" type="presParOf" srcId="{0C2E091F-6AD0-4CAF-B6D5-F89348E3015A}" destId="{E3EE79F1-7342-41F9-B125-268F8E76F0A1}" srcOrd="1" destOrd="0" presId="urn:microsoft.com/office/officeart/2005/8/layout/hierarchy1"/>
    <dgm:cxn modelId="{F04CF3AF-750A-4814-AD34-33AC5424B852}" type="presParOf" srcId="{406FF678-5CD2-43E5-95DA-693B34A5DFA0}" destId="{CFDC2073-36F4-4B45-B1C1-121F6901734C}" srcOrd="1" destOrd="0" presId="urn:microsoft.com/office/officeart/2005/8/layout/hierarchy1"/>
    <dgm:cxn modelId="{51196716-17A6-489F-8D52-8633B1A4B2DB}" type="presParOf" srcId="{CFDC2073-36F4-4B45-B1C1-121F6901734C}" destId="{C2CE8E9D-5F6B-426E-96DB-63DB9C76E63C}" srcOrd="0" destOrd="0" presId="urn:microsoft.com/office/officeart/2005/8/layout/hierarchy1"/>
    <dgm:cxn modelId="{2F773485-FF2E-4166-883F-FD06E397B48F}" type="presParOf" srcId="{CFDC2073-36F4-4B45-B1C1-121F6901734C}" destId="{C01971D9-B60E-4DE0-BCE4-06626860C616}" srcOrd="1" destOrd="0" presId="urn:microsoft.com/office/officeart/2005/8/layout/hierarchy1"/>
    <dgm:cxn modelId="{55AD9148-740C-4B70-A737-311ECA7129E2}" type="presParOf" srcId="{C01971D9-B60E-4DE0-BCE4-06626860C616}" destId="{125CCB08-A7EE-44DB-8507-A08627387DA9}" srcOrd="0" destOrd="0" presId="urn:microsoft.com/office/officeart/2005/8/layout/hierarchy1"/>
    <dgm:cxn modelId="{DDCD7C80-CAD5-4603-B231-B90223CD4E59}" type="presParOf" srcId="{125CCB08-A7EE-44DB-8507-A08627387DA9}" destId="{77768707-A6D5-413D-AB11-23DEDF0264E8}" srcOrd="0" destOrd="0" presId="urn:microsoft.com/office/officeart/2005/8/layout/hierarchy1"/>
    <dgm:cxn modelId="{3BE6C1A5-F475-41B2-8AD1-618E9BE406A2}" type="presParOf" srcId="{125CCB08-A7EE-44DB-8507-A08627387DA9}" destId="{90CDAF48-6D60-42F2-BDE3-3215A0DEED0E}" srcOrd="1" destOrd="0" presId="urn:microsoft.com/office/officeart/2005/8/layout/hierarchy1"/>
    <dgm:cxn modelId="{0771BEE8-BECE-477D-9195-A5C64ED2E813}" type="presParOf" srcId="{C01971D9-B60E-4DE0-BCE4-06626860C616}" destId="{36529BF5-F27D-4AA2-B919-C633F07CA664}" srcOrd="1" destOrd="0" presId="urn:microsoft.com/office/officeart/2005/8/layout/hierarchy1"/>
    <dgm:cxn modelId="{1C975715-903B-446C-85AB-B8F8B039B5FC}" type="presParOf" srcId="{36529BF5-F27D-4AA2-B919-C633F07CA664}" destId="{44038FAC-E6C1-4C21-95CD-D5A0BCB287D2}" srcOrd="0" destOrd="0" presId="urn:microsoft.com/office/officeart/2005/8/layout/hierarchy1"/>
    <dgm:cxn modelId="{7A11977E-9DDE-4A0F-8B7B-DA729CE41DAC}" type="presParOf" srcId="{36529BF5-F27D-4AA2-B919-C633F07CA664}" destId="{ED31E04D-E2A6-4FE0-BD3A-18C4CCA04AB4}" srcOrd="1" destOrd="0" presId="urn:microsoft.com/office/officeart/2005/8/layout/hierarchy1"/>
    <dgm:cxn modelId="{8C27576C-9A84-455C-9349-163EFEA6BFC2}" type="presParOf" srcId="{ED31E04D-E2A6-4FE0-BD3A-18C4CCA04AB4}" destId="{C822B1EE-48AA-4E62-8F42-7A9BFB3D21D6}" srcOrd="0" destOrd="0" presId="urn:microsoft.com/office/officeart/2005/8/layout/hierarchy1"/>
    <dgm:cxn modelId="{E12E1170-F965-4B95-A46C-CF97C5357061}" type="presParOf" srcId="{C822B1EE-48AA-4E62-8F42-7A9BFB3D21D6}" destId="{0A138036-0BD0-4CA0-9681-00BC3FBE3C48}" srcOrd="0" destOrd="0" presId="urn:microsoft.com/office/officeart/2005/8/layout/hierarchy1"/>
    <dgm:cxn modelId="{ABD61CBE-3789-4C8C-B1FF-81776F1F0C58}" type="presParOf" srcId="{C822B1EE-48AA-4E62-8F42-7A9BFB3D21D6}" destId="{F65BBFD7-0143-49D8-8DC6-3623495BC5B5}" srcOrd="1" destOrd="0" presId="urn:microsoft.com/office/officeart/2005/8/layout/hierarchy1"/>
    <dgm:cxn modelId="{D612B08C-8F3C-41FC-8419-B37CCA93EE1B}" type="presParOf" srcId="{ED31E04D-E2A6-4FE0-BD3A-18C4CCA04AB4}" destId="{8AFAE896-75DD-47AB-898F-07C1B6458040}" srcOrd="1" destOrd="0" presId="urn:microsoft.com/office/officeart/2005/8/layout/hierarchy1"/>
    <dgm:cxn modelId="{5498B9E3-F0CD-4DEF-80A7-2FEC00960902}" type="presParOf" srcId="{36529BF5-F27D-4AA2-B919-C633F07CA664}" destId="{85580ABE-3FFF-4F14-9C3C-701D06868EBF}" srcOrd="2" destOrd="0" presId="urn:microsoft.com/office/officeart/2005/8/layout/hierarchy1"/>
    <dgm:cxn modelId="{59698C41-E0D2-481A-BEF2-03FD02292B01}" type="presParOf" srcId="{36529BF5-F27D-4AA2-B919-C633F07CA664}" destId="{0B34B012-B4F0-4D36-81AC-40C5F1536940}" srcOrd="3" destOrd="0" presId="urn:microsoft.com/office/officeart/2005/8/layout/hierarchy1"/>
    <dgm:cxn modelId="{C9FC1C6F-A41A-447F-A59B-564475CA23B1}" type="presParOf" srcId="{0B34B012-B4F0-4D36-81AC-40C5F1536940}" destId="{393630EB-263A-4D2B-9658-20C8717ED64B}" srcOrd="0" destOrd="0" presId="urn:microsoft.com/office/officeart/2005/8/layout/hierarchy1"/>
    <dgm:cxn modelId="{52000006-2106-4BB4-AAAC-B49CA47A8471}" type="presParOf" srcId="{393630EB-263A-4D2B-9658-20C8717ED64B}" destId="{87BCD949-4491-4A26-A5CC-B708B0545A02}" srcOrd="0" destOrd="0" presId="urn:microsoft.com/office/officeart/2005/8/layout/hierarchy1"/>
    <dgm:cxn modelId="{A828EC2E-1C93-4728-9A6E-D0AF941687B2}" type="presParOf" srcId="{393630EB-263A-4D2B-9658-20C8717ED64B}" destId="{4AE703F1-B8FC-4206-830A-04E759C99C00}" srcOrd="1" destOrd="0" presId="urn:microsoft.com/office/officeart/2005/8/layout/hierarchy1"/>
    <dgm:cxn modelId="{5876DF1D-9483-4439-80A7-89F734595AA0}" type="presParOf" srcId="{0B34B012-B4F0-4D36-81AC-40C5F1536940}" destId="{AB870073-36DD-4786-8186-CD2CCD8F7832}" srcOrd="1" destOrd="0" presId="urn:microsoft.com/office/officeart/2005/8/layout/hierarchy1"/>
    <dgm:cxn modelId="{A33D3E93-1310-4F50-8F94-4515D25ED581}" type="presParOf" srcId="{36529BF5-F27D-4AA2-B919-C633F07CA664}" destId="{13F54EB2-3F7B-4D31-989C-66408729D91B}" srcOrd="4" destOrd="0" presId="urn:microsoft.com/office/officeart/2005/8/layout/hierarchy1"/>
    <dgm:cxn modelId="{06CCBF71-25B9-4A68-85D0-6AC2F8976523}" type="presParOf" srcId="{36529BF5-F27D-4AA2-B919-C633F07CA664}" destId="{03D2F3B1-CC7D-4D7F-8238-51CA2FFC523B}" srcOrd="5" destOrd="0" presId="urn:microsoft.com/office/officeart/2005/8/layout/hierarchy1"/>
    <dgm:cxn modelId="{96F1C353-2639-4318-AD24-3254096289AB}" type="presParOf" srcId="{03D2F3B1-CC7D-4D7F-8238-51CA2FFC523B}" destId="{0ED390ED-FD9D-4972-96C1-17114A6078FE}" srcOrd="0" destOrd="0" presId="urn:microsoft.com/office/officeart/2005/8/layout/hierarchy1"/>
    <dgm:cxn modelId="{C504B2C8-15D5-4DFF-A3DA-AF6FC0B6791B}" type="presParOf" srcId="{0ED390ED-FD9D-4972-96C1-17114A6078FE}" destId="{F8999D19-2EF6-43A2-B29E-245DB684E0E5}" srcOrd="0" destOrd="0" presId="urn:microsoft.com/office/officeart/2005/8/layout/hierarchy1"/>
    <dgm:cxn modelId="{58ADACD9-B6AB-4798-B6B0-399D32FEC2C2}" type="presParOf" srcId="{0ED390ED-FD9D-4972-96C1-17114A6078FE}" destId="{C7E2D028-4614-47E2-9FDC-E1246B082FD1}" srcOrd="1" destOrd="0" presId="urn:microsoft.com/office/officeart/2005/8/layout/hierarchy1"/>
    <dgm:cxn modelId="{409A1220-901F-4361-8CD1-A69E2E33C0E2}" type="presParOf" srcId="{03D2F3B1-CC7D-4D7F-8238-51CA2FFC523B}" destId="{53D8D998-1F56-485E-A0A1-2834BA1630A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F19DCE-4EA5-4A23-A0A0-191E5B4461BA}" type="doc">
      <dgm:prSet loTypeId="urn:microsoft.com/office/officeart/2005/8/layout/bProcess2" loCatId="process" qsTypeId="urn:microsoft.com/office/officeart/2005/8/quickstyle/simple5" qsCatId="simple" csTypeId="urn:microsoft.com/office/officeart/2005/8/colors/accent5_4" csCatId="accent5" phldr="1"/>
      <dgm:spPr/>
      <dgm:t>
        <a:bodyPr/>
        <a:lstStyle/>
        <a:p>
          <a:endParaRPr lang="en-US"/>
        </a:p>
      </dgm:t>
    </dgm:pt>
    <dgm:pt modelId="{45C9FD6E-F916-4C6B-A425-529BC2C1908B}">
      <dgm:prSet phldrT="[Text]"/>
      <dgm:spPr>
        <a:ln>
          <a:solidFill>
            <a:srgbClr val="030E77"/>
          </a:solidFill>
        </a:ln>
      </dgm:spPr>
      <dgm:t>
        <a:bodyPr/>
        <a:lstStyle/>
        <a:p>
          <a:r>
            <a:rPr lang="en-US" b="1" dirty="0"/>
            <a:t>IT Service or Product Need is Identified</a:t>
          </a:r>
        </a:p>
      </dgm:t>
    </dgm:pt>
    <dgm:pt modelId="{F5AC353A-2E05-4868-A230-13BA56518F99}" type="parTrans" cxnId="{3F30AE84-0F56-4A03-AF11-C0C60DBD2D0E}">
      <dgm:prSet/>
      <dgm:spPr/>
      <dgm:t>
        <a:bodyPr/>
        <a:lstStyle/>
        <a:p>
          <a:endParaRPr lang="en-US"/>
        </a:p>
      </dgm:t>
    </dgm:pt>
    <dgm:pt modelId="{C0EA10B2-B993-4D11-BA51-4819913AFD0B}" type="sibTrans" cxnId="{3F30AE84-0F56-4A03-AF11-C0C60DBD2D0E}">
      <dgm:prSet/>
      <dgm:spPr/>
      <dgm:t>
        <a:bodyPr/>
        <a:lstStyle/>
        <a:p>
          <a:endParaRPr lang="en-US"/>
        </a:p>
      </dgm:t>
    </dgm:pt>
    <dgm:pt modelId="{A2DAA99C-54C5-4C33-8A12-9E7361174E3F}">
      <dgm:prSet phldrT="[Text]" custT="1"/>
      <dgm:spPr>
        <a:ln>
          <a:solidFill>
            <a:srgbClr val="030E77"/>
          </a:solidFill>
        </a:ln>
      </dgm:spPr>
      <dgm:t>
        <a:bodyPr/>
        <a:lstStyle/>
        <a:p>
          <a:r>
            <a:rPr lang="en-US" sz="1400" b="1" dirty="0"/>
            <a:t>DIR Contract Search begins, DIR Contract Identified</a:t>
          </a:r>
        </a:p>
      </dgm:t>
    </dgm:pt>
    <dgm:pt modelId="{60D3421A-8853-47D6-A99C-58EE65906689}" type="parTrans" cxnId="{A073DC5F-09DF-4ED4-AB6F-D33D2CAFA3E2}">
      <dgm:prSet/>
      <dgm:spPr/>
      <dgm:t>
        <a:bodyPr/>
        <a:lstStyle/>
        <a:p>
          <a:endParaRPr lang="en-US"/>
        </a:p>
      </dgm:t>
    </dgm:pt>
    <dgm:pt modelId="{AC8AEE93-E627-47EA-8364-36F170612764}" type="sibTrans" cxnId="{A073DC5F-09DF-4ED4-AB6F-D33D2CAFA3E2}">
      <dgm:prSet/>
      <dgm:spPr/>
      <dgm:t>
        <a:bodyPr/>
        <a:lstStyle/>
        <a:p>
          <a:endParaRPr lang="en-US"/>
        </a:p>
      </dgm:t>
    </dgm:pt>
    <dgm:pt modelId="{D2A18D16-F1F0-4F39-892F-B922ED287F32}">
      <dgm:prSet phldrT="[Text]" custT="1"/>
      <dgm:spPr>
        <a:ln>
          <a:solidFill>
            <a:srgbClr val="030E77"/>
          </a:solidFill>
        </a:ln>
      </dgm:spPr>
      <dgm:t>
        <a:bodyPr/>
        <a:lstStyle/>
        <a:p>
          <a:r>
            <a:rPr lang="en-US" sz="1400" b="1" dirty="0"/>
            <a:t>HUB Coordinator is made aware of “PENDING” purchase</a:t>
          </a:r>
        </a:p>
      </dgm:t>
    </dgm:pt>
    <dgm:pt modelId="{8DC1F99E-93AC-4FA8-BF71-F12FB5152E9C}" type="parTrans" cxnId="{1C7CA1FC-D915-4C6A-9972-D60A132D25A3}">
      <dgm:prSet/>
      <dgm:spPr/>
      <dgm:t>
        <a:bodyPr/>
        <a:lstStyle/>
        <a:p>
          <a:endParaRPr lang="en-US"/>
        </a:p>
      </dgm:t>
    </dgm:pt>
    <dgm:pt modelId="{82A98C78-34E2-440C-A731-D299A923112F}" type="sibTrans" cxnId="{1C7CA1FC-D915-4C6A-9972-D60A132D25A3}">
      <dgm:prSet/>
      <dgm:spPr/>
      <dgm:t>
        <a:bodyPr/>
        <a:lstStyle/>
        <a:p>
          <a:endParaRPr lang="en-US"/>
        </a:p>
      </dgm:t>
    </dgm:pt>
    <dgm:pt modelId="{5CA85FA4-B4CE-4CCA-807F-2821C0BFAEDD}">
      <dgm:prSet phldrT="[Text]" custT="1"/>
      <dgm:spPr>
        <a:ln>
          <a:solidFill>
            <a:srgbClr val="030E77"/>
          </a:solidFill>
        </a:ln>
      </dgm:spPr>
      <dgm:t>
        <a:bodyPr/>
        <a:lstStyle/>
        <a:p>
          <a:r>
            <a:rPr lang="en-US" sz="1400" b="1" dirty="0"/>
            <a:t>HUB Coordinator reviews online HSP</a:t>
          </a:r>
        </a:p>
      </dgm:t>
    </dgm:pt>
    <dgm:pt modelId="{F08EFB96-A116-4D1F-A7BE-128106ACC77C}" type="parTrans" cxnId="{A5776AF7-8570-4AFE-9CCC-4E09F0D546C8}">
      <dgm:prSet/>
      <dgm:spPr/>
      <dgm:t>
        <a:bodyPr/>
        <a:lstStyle/>
        <a:p>
          <a:endParaRPr lang="en-US"/>
        </a:p>
      </dgm:t>
    </dgm:pt>
    <dgm:pt modelId="{C04EA0BD-55FF-42B4-98E8-3CBDE53660D7}" type="sibTrans" cxnId="{A5776AF7-8570-4AFE-9CCC-4E09F0D546C8}">
      <dgm:prSet/>
      <dgm:spPr/>
      <dgm:t>
        <a:bodyPr/>
        <a:lstStyle/>
        <a:p>
          <a:endParaRPr lang="en-US"/>
        </a:p>
      </dgm:t>
    </dgm:pt>
    <dgm:pt modelId="{A2614F0D-135B-4C8D-88E9-BCA379928A27}">
      <dgm:prSet phldrT="[Text]" custT="1"/>
      <dgm:spPr>
        <a:ln>
          <a:solidFill>
            <a:srgbClr val="030E77"/>
          </a:solidFill>
        </a:ln>
      </dgm:spPr>
      <dgm:t>
        <a:bodyPr/>
        <a:lstStyle/>
        <a:p>
          <a:r>
            <a:rPr lang="en-US" sz="1400" b="1" dirty="0"/>
            <a:t>HUB Coordinator contacts contract holder to seek clarification</a:t>
          </a:r>
        </a:p>
      </dgm:t>
    </dgm:pt>
    <dgm:pt modelId="{353EEA5F-1F4C-4600-9E60-96B05095D7E5}" type="parTrans" cxnId="{317AD01C-C579-4640-AE98-4187C11FB88E}">
      <dgm:prSet/>
      <dgm:spPr/>
      <dgm:t>
        <a:bodyPr/>
        <a:lstStyle/>
        <a:p>
          <a:endParaRPr lang="en-US"/>
        </a:p>
      </dgm:t>
    </dgm:pt>
    <dgm:pt modelId="{10C611F4-8369-4DC6-9DD2-6969C54533D2}" type="sibTrans" cxnId="{317AD01C-C579-4640-AE98-4187C11FB88E}">
      <dgm:prSet/>
      <dgm:spPr/>
      <dgm:t>
        <a:bodyPr/>
        <a:lstStyle/>
        <a:p>
          <a:endParaRPr lang="en-US"/>
        </a:p>
      </dgm:t>
    </dgm:pt>
    <dgm:pt modelId="{57849590-B33F-49AF-9B91-2A58C83C9353}">
      <dgm:prSet phldrT="[Text]" custT="1"/>
      <dgm:spPr>
        <a:ln>
          <a:solidFill>
            <a:srgbClr val="030E77"/>
          </a:solidFill>
        </a:ln>
      </dgm:spPr>
      <dgm:t>
        <a:bodyPr/>
        <a:lstStyle/>
        <a:p>
          <a:r>
            <a:rPr lang="en-US" sz="1400" b="1" dirty="0"/>
            <a:t>Specific dollar amounts and percentages are identified</a:t>
          </a:r>
        </a:p>
      </dgm:t>
    </dgm:pt>
    <dgm:pt modelId="{01323C9F-4DE8-452F-84B7-61AC799552CB}" type="parTrans" cxnId="{D80CD27C-A02C-45B8-AEA3-BAFD0357878B}">
      <dgm:prSet/>
      <dgm:spPr/>
      <dgm:t>
        <a:bodyPr/>
        <a:lstStyle/>
        <a:p>
          <a:endParaRPr lang="en-US"/>
        </a:p>
      </dgm:t>
    </dgm:pt>
    <dgm:pt modelId="{F533DD8A-8047-4503-B0EF-7353E2F3CFB0}" type="sibTrans" cxnId="{D80CD27C-A02C-45B8-AEA3-BAFD0357878B}">
      <dgm:prSet/>
      <dgm:spPr/>
      <dgm:t>
        <a:bodyPr/>
        <a:lstStyle/>
        <a:p>
          <a:endParaRPr lang="en-US"/>
        </a:p>
      </dgm:t>
    </dgm:pt>
    <dgm:pt modelId="{CC8B67FB-8A55-4E7F-8A26-AF339477A8D1}">
      <dgm:prSet phldrT="[Text]"/>
      <dgm:spPr>
        <a:ln>
          <a:solidFill>
            <a:srgbClr val="030E77"/>
          </a:solidFill>
        </a:ln>
      </dgm:spPr>
      <dgm:t>
        <a:bodyPr/>
        <a:lstStyle/>
        <a:p>
          <a:r>
            <a:rPr lang="en-US" b="1" dirty="0"/>
            <a:t>PAR Tracking = Higher HUB Participation</a:t>
          </a:r>
        </a:p>
      </dgm:t>
    </dgm:pt>
    <dgm:pt modelId="{EA3B2BA4-64CD-4DDA-84B9-1F16A2D52B4C}" type="parTrans" cxnId="{8F341B22-A420-4FCE-A4C7-D7BA71BB1F7A}">
      <dgm:prSet/>
      <dgm:spPr/>
      <dgm:t>
        <a:bodyPr/>
        <a:lstStyle/>
        <a:p>
          <a:endParaRPr lang="en-US"/>
        </a:p>
      </dgm:t>
    </dgm:pt>
    <dgm:pt modelId="{02A296E8-8B99-4F4A-8ED9-EB363708E301}" type="sibTrans" cxnId="{8F341B22-A420-4FCE-A4C7-D7BA71BB1F7A}">
      <dgm:prSet/>
      <dgm:spPr/>
      <dgm:t>
        <a:bodyPr/>
        <a:lstStyle/>
        <a:p>
          <a:endParaRPr lang="en-US"/>
        </a:p>
      </dgm:t>
    </dgm:pt>
    <dgm:pt modelId="{90975849-82C0-4618-A1D2-3CBDB1D3CCC8}" type="pres">
      <dgm:prSet presAssocID="{00F19DCE-4EA5-4A23-A0A0-191E5B4461BA}" presName="diagram" presStyleCnt="0">
        <dgm:presLayoutVars>
          <dgm:dir/>
          <dgm:resizeHandles/>
        </dgm:presLayoutVars>
      </dgm:prSet>
      <dgm:spPr/>
    </dgm:pt>
    <dgm:pt modelId="{F1A33B76-6411-429D-A851-F68ABB0B01F6}" type="pres">
      <dgm:prSet presAssocID="{45C9FD6E-F916-4C6B-A425-529BC2C1908B}" presName="firstNode" presStyleLbl="node1" presStyleIdx="0" presStyleCnt="7">
        <dgm:presLayoutVars>
          <dgm:bulletEnabled val="1"/>
        </dgm:presLayoutVars>
      </dgm:prSet>
      <dgm:spPr/>
    </dgm:pt>
    <dgm:pt modelId="{1A88B0F0-30B6-4BE2-B590-A1A8420983B0}" type="pres">
      <dgm:prSet presAssocID="{C0EA10B2-B993-4D11-BA51-4819913AFD0B}" presName="sibTrans" presStyleLbl="sibTrans2D1" presStyleIdx="0" presStyleCnt="6"/>
      <dgm:spPr/>
    </dgm:pt>
    <dgm:pt modelId="{6D9F5744-B8B3-48EB-A62E-0382D97F041F}" type="pres">
      <dgm:prSet presAssocID="{A2DAA99C-54C5-4C33-8A12-9E7361174E3F}" presName="middleNode" presStyleCnt="0"/>
      <dgm:spPr/>
    </dgm:pt>
    <dgm:pt modelId="{DBE0C518-502F-4C8E-AE81-D9FE22E0A25B}" type="pres">
      <dgm:prSet presAssocID="{A2DAA99C-54C5-4C33-8A12-9E7361174E3F}" presName="padding" presStyleLbl="node1" presStyleIdx="0" presStyleCnt="7"/>
      <dgm:spPr/>
    </dgm:pt>
    <dgm:pt modelId="{D38FC083-389B-4E35-95D8-7C4FAE6DD8BD}" type="pres">
      <dgm:prSet presAssocID="{A2DAA99C-54C5-4C33-8A12-9E7361174E3F}" presName="shape" presStyleLbl="node1" presStyleIdx="1" presStyleCnt="7" custScaleX="113866" custScaleY="110205">
        <dgm:presLayoutVars>
          <dgm:bulletEnabled val="1"/>
        </dgm:presLayoutVars>
      </dgm:prSet>
      <dgm:spPr/>
    </dgm:pt>
    <dgm:pt modelId="{4A93E082-2BE6-482F-A488-C6FE08B7CC09}" type="pres">
      <dgm:prSet presAssocID="{AC8AEE93-E627-47EA-8364-36F170612764}" presName="sibTrans" presStyleLbl="sibTrans2D1" presStyleIdx="1" presStyleCnt="6"/>
      <dgm:spPr/>
    </dgm:pt>
    <dgm:pt modelId="{B057E821-3CCE-47F9-BB84-CFC7E08EFD7D}" type="pres">
      <dgm:prSet presAssocID="{D2A18D16-F1F0-4F39-892F-B922ED287F32}" presName="middleNode" presStyleCnt="0"/>
      <dgm:spPr/>
    </dgm:pt>
    <dgm:pt modelId="{D71A38FD-FDC1-49AA-BE11-761A322FDB4C}" type="pres">
      <dgm:prSet presAssocID="{D2A18D16-F1F0-4F39-892F-B922ED287F32}" presName="padding" presStyleLbl="node1" presStyleIdx="1" presStyleCnt="7"/>
      <dgm:spPr/>
    </dgm:pt>
    <dgm:pt modelId="{BB378A65-7EE7-41BB-BAEA-3DFA2DB1746D}" type="pres">
      <dgm:prSet presAssocID="{D2A18D16-F1F0-4F39-892F-B922ED287F32}" presName="shape" presStyleLbl="node1" presStyleIdx="2" presStyleCnt="7" custScaleX="117824" custScaleY="117446" custLinFactNeighborX="9648">
        <dgm:presLayoutVars>
          <dgm:bulletEnabled val="1"/>
        </dgm:presLayoutVars>
      </dgm:prSet>
      <dgm:spPr/>
    </dgm:pt>
    <dgm:pt modelId="{B6E6C59A-D21F-410D-B29E-DC6D1C9C4F11}" type="pres">
      <dgm:prSet presAssocID="{82A98C78-34E2-440C-A731-D299A923112F}" presName="sibTrans" presStyleLbl="sibTrans2D1" presStyleIdx="2" presStyleCnt="6"/>
      <dgm:spPr/>
    </dgm:pt>
    <dgm:pt modelId="{2F751A58-5D56-4646-8E44-A964429E835A}" type="pres">
      <dgm:prSet presAssocID="{5CA85FA4-B4CE-4CCA-807F-2821C0BFAEDD}" presName="middleNode" presStyleCnt="0"/>
      <dgm:spPr/>
    </dgm:pt>
    <dgm:pt modelId="{1AB538C0-94DB-4E00-A912-AB564EAF5258}" type="pres">
      <dgm:prSet presAssocID="{5CA85FA4-B4CE-4CCA-807F-2821C0BFAEDD}" presName="padding" presStyleLbl="node1" presStyleIdx="2" presStyleCnt="7"/>
      <dgm:spPr/>
    </dgm:pt>
    <dgm:pt modelId="{DF593D05-74D5-417D-9852-A9F71991D98F}" type="pres">
      <dgm:prSet presAssocID="{5CA85FA4-B4CE-4CCA-807F-2821C0BFAEDD}" presName="shape" presStyleLbl="node1" presStyleIdx="3" presStyleCnt="7" custScaleX="115412" custScaleY="112676" custLinFactNeighborX="7240" custLinFactNeighborY="6936">
        <dgm:presLayoutVars>
          <dgm:bulletEnabled val="1"/>
        </dgm:presLayoutVars>
      </dgm:prSet>
      <dgm:spPr/>
    </dgm:pt>
    <dgm:pt modelId="{C79D5E63-C1A0-4BDB-A12A-9B733DBE154D}" type="pres">
      <dgm:prSet presAssocID="{C04EA0BD-55FF-42B4-98E8-3CBDE53660D7}" presName="sibTrans" presStyleLbl="sibTrans2D1" presStyleIdx="3" presStyleCnt="6"/>
      <dgm:spPr/>
    </dgm:pt>
    <dgm:pt modelId="{6E91E287-1807-464A-B1AB-CACB05DFEFF4}" type="pres">
      <dgm:prSet presAssocID="{A2614F0D-135B-4C8D-88E9-BCA379928A27}" presName="middleNode" presStyleCnt="0"/>
      <dgm:spPr/>
    </dgm:pt>
    <dgm:pt modelId="{0285A719-006E-4749-B295-82C120A7BE10}" type="pres">
      <dgm:prSet presAssocID="{A2614F0D-135B-4C8D-88E9-BCA379928A27}" presName="padding" presStyleLbl="node1" presStyleIdx="3" presStyleCnt="7"/>
      <dgm:spPr/>
    </dgm:pt>
    <dgm:pt modelId="{CF2F00BE-C41C-4496-921A-8B5A7BD5A53E}" type="pres">
      <dgm:prSet presAssocID="{A2614F0D-135B-4C8D-88E9-BCA379928A27}" presName="shape" presStyleLbl="node1" presStyleIdx="4" presStyleCnt="7" custScaleX="115749" custScaleY="113285" custLinFactNeighborX="1206" custLinFactNeighborY="5126">
        <dgm:presLayoutVars>
          <dgm:bulletEnabled val="1"/>
        </dgm:presLayoutVars>
      </dgm:prSet>
      <dgm:spPr/>
    </dgm:pt>
    <dgm:pt modelId="{4CA817D0-4F66-41DF-8A2C-8372B5E0F604}" type="pres">
      <dgm:prSet presAssocID="{10C611F4-8369-4DC6-9DD2-6969C54533D2}" presName="sibTrans" presStyleLbl="sibTrans2D1" presStyleIdx="4" presStyleCnt="6"/>
      <dgm:spPr/>
    </dgm:pt>
    <dgm:pt modelId="{30FB9D52-C3D3-41EB-8B95-7C0A5EADF9A9}" type="pres">
      <dgm:prSet presAssocID="{57849590-B33F-49AF-9B91-2A58C83C9353}" presName="middleNode" presStyleCnt="0"/>
      <dgm:spPr/>
    </dgm:pt>
    <dgm:pt modelId="{ABB41946-72F5-4532-83ED-A7E6C4EE36F7}" type="pres">
      <dgm:prSet presAssocID="{57849590-B33F-49AF-9B91-2A58C83C9353}" presName="padding" presStyleLbl="node1" presStyleIdx="4" presStyleCnt="7"/>
      <dgm:spPr/>
    </dgm:pt>
    <dgm:pt modelId="{D08FAE14-5617-4FE0-A6F7-3584D5221FEE}" type="pres">
      <dgm:prSet presAssocID="{57849590-B33F-49AF-9B91-2A58C83C9353}" presName="shape" presStyleLbl="node1" presStyleIdx="5" presStyleCnt="7" custScaleX="119369" custScaleY="117446">
        <dgm:presLayoutVars>
          <dgm:bulletEnabled val="1"/>
        </dgm:presLayoutVars>
      </dgm:prSet>
      <dgm:spPr/>
    </dgm:pt>
    <dgm:pt modelId="{0F1CB46A-666B-4DEC-A164-DBA392BD447B}" type="pres">
      <dgm:prSet presAssocID="{F533DD8A-8047-4503-B0EF-7353E2F3CFB0}" presName="sibTrans" presStyleLbl="sibTrans2D1" presStyleIdx="5" presStyleCnt="6"/>
      <dgm:spPr/>
    </dgm:pt>
    <dgm:pt modelId="{A47D6C32-E6C7-4148-836A-690095A4C1D5}" type="pres">
      <dgm:prSet presAssocID="{CC8B67FB-8A55-4E7F-8A26-AF339477A8D1}" presName="lastNode" presStyleLbl="node1" presStyleIdx="6" presStyleCnt="7">
        <dgm:presLayoutVars>
          <dgm:bulletEnabled val="1"/>
        </dgm:presLayoutVars>
      </dgm:prSet>
      <dgm:spPr/>
    </dgm:pt>
  </dgm:ptLst>
  <dgm:cxnLst>
    <dgm:cxn modelId="{317AD01C-C579-4640-AE98-4187C11FB88E}" srcId="{00F19DCE-4EA5-4A23-A0A0-191E5B4461BA}" destId="{A2614F0D-135B-4C8D-88E9-BCA379928A27}" srcOrd="4" destOrd="0" parTransId="{353EEA5F-1F4C-4600-9E60-96B05095D7E5}" sibTransId="{10C611F4-8369-4DC6-9DD2-6969C54533D2}"/>
    <dgm:cxn modelId="{8F341B22-A420-4FCE-A4C7-D7BA71BB1F7A}" srcId="{00F19DCE-4EA5-4A23-A0A0-191E5B4461BA}" destId="{CC8B67FB-8A55-4E7F-8A26-AF339477A8D1}" srcOrd="6" destOrd="0" parTransId="{EA3B2BA4-64CD-4DDA-84B9-1F16A2D52B4C}" sibTransId="{02A296E8-8B99-4F4A-8ED9-EB363708E301}"/>
    <dgm:cxn modelId="{C836473B-46FB-4B86-AF26-C0EB87E6A2F7}" type="presOf" srcId="{C0EA10B2-B993-4D11-BA51-4819913AFD0B}" destId="{1A88B0F0-30B6-4BE2-B590-A1A8420983B0}" srcOrd="0" destOrd="0" presId="urn:microsoft.com/office/officeart/2005/8/layout/bProcess2"/>
    <dgm:cxn modelId="{A073DC5F-09DF-4ED4-AB6F-D33D2CAFA3E2}" srcId="{00F19DCE-4EA5-4A23-A0A0-191E5B4461BA}" destId="{A2DAA99C-54C5-4C33-8A12-9E7361174E3F}" srcOrd="1" destOrd="0" parTransId="{60D3421A-8853-47D6-A99C-58EE65906689}" sibTransId="{AC8AEE93-E627-47EA-8364-36F170612764}"/>
    <dgm:cxn modelId="{D80CD27C-A02C-45B8-AEA3-BAFD0357878B}" srcId="{00F19DCE-4EA5-4A23-A0A0-191E5B4461BA}" destId="{57849590-B33F-49AF-9B91-2A58C83C9353}" srcOrd="5" destOrd="0" parTransId="{01323C9F-4DE8-452F-84B7-61AC799552CB}" sibTransId="{F533DD8A-8047-4503-B0EF-7353E2F3CFB0}"/>
    <dgm:cxn modelId="{3F30AE84-0F56-4A03-AF11-C0C60DBD2D0E}" srcId="{00F19DCE-4EA5-4A23-A0A0-191E5B4461BA}" destId="{45C9FD6E-F916-4C6B-A425-529BC2C1908B}" srcOrd="0" destOrd="0" parTransId="{F5AC353A-2E05-4868-A230-13BA56518F99}" sibTransId="{C0EA10B2-B993-4D11-BA51-4819913AFD0B}"/>
    <dgm:cxn modelId="{CA007F86-A94F-4E3C-B9E0-A120FD85BE29}" type="presOf" srcId="{CC8B67FB-8A55-4E7F-8A26-AF339477A8D1}" destId="{A47D6C32-E6C7-4148-836A-690095A4C1D5}" srcOrd="0" destOrd="0" presId="urn:microsoft.com/office/officeart/2005/8/layout/bProcess2"/>
    <dgm:cxn modelId="{E61ED18B-A643-4F3F-B129-0FBA66A82E19}" type="presOf" srcId="{82A98C78-34E2-440C-A731-D299A923112F}" destId="{B6E6C59A-D21F-410D-B29E-DC6D1C9C4F11}" srcOrd="0" destOrd="0" presId="urn:microsoft.com/office/officeart/2005/8/layout/bProcess2"/>
    <dgm:cxn modelId="{6CCE5D97-1340-421C-ABDD-4C3E2929D2E3}" type="presOf" srcId="{10C611F4-8369-4DC6-9DD2-6969C54533D2}" destId="{4CA817D0-4F66-41DF-8A2C-8372B5E0F604}" srcOrd="0" destOrd="0" presId="urn:microsoft.com/office/officeart/2005/8/layout/bProcess2"/>
    <dgm:cxn modelId="{F1A68F99-634A-45C1-9C17-4D65CA2AAC8A}" type="presOf" srcId="{57849590-B33F-49AF-9B91-2A58C83C9353}" destId="{D08FAE14-5617-4FE0-A6F7-3584D5221FEE}" srcOrd="0" destOrd="0" presId="urn:microsoft.com/office/officeart/2005/8/layout/bProcess2"/>
    <dgm:cxn modelId="{F56871A2-EE99-4A79-A90E-E54EBF94C2E6}" type="presOf" srcId="{45C9FD6E-F916-4C6B-A425-529BC2C1908B}" destId="{F1A33B76-6411-429D-A851-F68ABB0B01F6}" srcOrd="0" destOrd="0" presId="urn:microsoft.com/office/officeart/2005/8/layout/bProcess2"/>
    <dgm:cxn modelId="{3FBE29BC-6565-45A3-AC8B-E149D41EC7B3}" type="presOf" srcId="{A2DAA99C-54C5-4C33-8A12-9E7361174E3F}" destId="{D38FC083-389B-4E35-95D8-7C4FAE6DD8BD}" srcOrd="0" destOrd="0" presId="urn:microsoft.com/office/officeart/2005/8/layout/bProcess2"/>
    <dgm:cxn modelId="{E071E5D6-6904-449A-9FC7-2307B5E1CE7A}" type="presOf" srcId="{F533DD8A-8047-4503-B0EF-7353E2F3CFB0}" destId="{0F1CB46A-666B-4DEC-A164-DBA392BD447B}" srcOrd="0" destOrd="0" presId="urn:microsoft.com/office/officeart/2005/8/layout/bProcess2"/>
    <dgm:cxn modelId="{BD1F0BE6-077A-44FB-8A3B-0D42D95E28C5}" type="presOf" srcId="{AC8AEE93-E627-47EA-8364-36F170612764}" destId="{4A93E082-2BE6-482F-A488-C6FE08B7CC09}" srcOrd="0" destOrd="0" presId="urn:microsoft.com/office/officeart/2005/8/layout/bProcess2"/>
    <dgm:cxn modelId="{CAFD7EE6-AF58-41BD-8109-EDA489A59E60}" type="presOf" srcId="{D2A18D16-F1F0-4F39-892F-B922ED287F32}" destId="{BB378A65-7EE7-41BB-BAEA-3DFA2DB1746D}" srcOrd="0" destOrd="0" presId="urn:microsoft.com/office/officeart/2005/8/layout/bProcess2"/>
    <dgm:cxn modelId="{F4DBAAE8-95BE-4971-A593-54B57330E9A4}" type="presOf" srcId="{A2614F0D-135B-4C8D-88E9-BCA379928A27}" destId="{CF2F00BE-C41C-4496-921A-8B5A7BD5A53E}" srcOrd="0" destOrd="0" presId="urn:microsoft.com/office/officeart/2005/8/layout/bProcess2"/>
    <dgm:cxn modelId="{086580F2-13E4-4210-81FB-80BA80B4E170}" type="presOf" srcId="{C04EA0BD-55FF-42B4-98E8-3CBDE53660D7}" destId="{C79D5E63-C1A0-4BDB-A12A-9B733DBE154D}" srcOrd="0" destOrd="0" presId="urn:microsoft.com/office/officeart/2005/8/layout/bProcess2"/>
    <dgm:cxn modelId="{470E1CF4-CE7E-4108-9915-37BC92128B96}" type="presOf" srcId="{5CA85FA4-B4CE-4CCA-807F-2821C0BFAEDD}" destId="{DF593D05-74D5-417D-9852-A9F71991D98F}" srcOrd="0" destOrd="0" presId="urn:microsoft.com/office/officeart/2005/8/layout/bProcess2"/>
    <dgm:cxn modelId="{A5776AF7-8570-4AFE-9CCC-4E09F0D546C8}" srcId="{00F19DCE-4EA5-4A23-A0A0-191E5B4461BA}" destId="{5CA85FA4-B4CE-4CCA-807F-2821C0BFAEDD}" srcOrd="3" destOrd="0" parTransId="{F08EFB96-A116-4D1F-A7BE-128106ACC77C}" sibTransId="{C04EA0BD-55FF-42B4-98E8-3CBDE53660D7}"/>
    <dgm:cxn modelId="{1C7CA1FC-D915-4C6A-9972-D60A132D25A3}" srcId="{00F19DCE-4EA5-4A23-A0A0-191E5B4461BA}" destId="{D2A18D16-F1F0-4F39-892F-B922ED287F32}" srcOrd="2" destOrd="0" parTransId="{8DC1F99E-93AC-4FA8-BF71-F12FB5152E9C}" sibTransId="{82A98C78-34E2-440C-A731-D299A923112F}"/>
    <dgm:cxn modelId="{B9CE1BFD-9CE7-4018-AC65-592D9A5A6D37}" type="presOf" srcId="{00F19DCE-4EA5-4A23-A0A0-191E5B4461BA}" destId="{90975849-82C0-4618-A1D2-3CBDB1D3CCC8}" srcOrd="0" destOrd="0" presId="urn:microsoft.com/office/officeart/2005/8/layout/bProcess2"/>
    <dgm:cxn modelId="{3FA4ABF1-52CA-4A16-A2CE-A2BE9E502508}" type="presParOf" srcId="{90975849-82C0-4618-A1D2-3CBDB1D3CCC8}" destId="{F1A33B76-6411-429D-A851-F68ABB0B01F6}" srcOrd="0" destOrd="0" presId="urn:microsoft.com/office/officeart/2005/8/layout/bProcess2"/>
    <dgm:cxn modelId="{B395C631-679D-4C6A-AAAF-51F894F5E823}" type="presParOf" srcId="{90975849-82C0-4618-A1D2-3CBDB1D3CCC8}" destId="{1A88B0F0-30B6-4BE2-B590-A1A8420983B0}" srcOrd="1" destOrd="0" presId="urn:microsoft.com/office/officeart/2005/8/layout/bProcess2"/>
    <dgm:cxn modelId="{F3A41514-E9DF-4AA3-B582-C43C39FD1CC4}" type="presParOf" srcId="{90975849-82C0-4618-A1D2-3CBDB1D3CCC8}" destId="{6D9F5744-B8B3-48EB-A62E-0382D97F041F}" srcOrd="2" destOrd="0" presId="urn:microsoft.com/office/officeart/2005/8/layout/bProcess2"/>
    <dgm:cxn modelId="{4F6C9525-D659-4283-BDFD-635E1F1E0DAF}" type="presParOf" srcId="{6D9F5744-B8B3-48EB-A62E-0382D97F041F}" destId="{DBE0C518-502F-4C8E-AE81-D9FE22E0A25B}" srcOrd="0" destOrd="0" presId="urn:microsoft.com/office/officeart/2005/8/layout/bProcess2"/>
    <dgm:cxn modelId="{715B1A6A-E4F3-4643-8B1C-FE1C62BE95BC}" type="presParOf" srcId="{6D9F5744-B8B3-48EB-A62E-0382D97F041F}" destId="{D38FC083-389B-4E35-95D8-7C4FAE6DD8BD}" srcOrd="1" destOrd="0" presId="urn:microsoft.com/office/officeart/2005/8/layout/bProcess2"/>
    <dgm:cxn modelId="{AEDF786A-8B1E-43BD-AE06-4980968E251E}" type="presParOf" srcId="{90975849-82C0-4618-A1D2-3CBDB1D3CCC8}" destId="{4A93E082-2BE6-482F-A488-C6FE08B7CC09}" srcOrd="3" destOrd="0" presId="urn:microsoft.com/office/officeart/2005/8/layout/bProcess2"/>
    <dgm:cxn modelId="{4A602C16-C922-4B88-B49D-6B06F46A39C0}" type="presParOf" srcId="{90975849-82C0-4618-A1D2-3CBDB1D3CCC8}" destId="{B057E821-3CCE-47F9-BB84-CFC7E08EFD7D}" srcOrd="4" destOrd="0" presId="urn:microsoft.com/office/officeart/2005/8/layout/bProcess2"/>
    <dgm:cxn modelId="{B1E6BA4F-35F4-490F-9B13-26A67F8ACCFD}" type="presParOf" srcId="{B057E821-3CCE-47F9-BB84-CFC7E08EFD7D}" destId="{D71A38FD-FDC1-49AA-BE11-761A322FDB4C}" srcOrd="0" destOrd="0" presId="urn:microsoft.com/office/officeart/2005/8/layout/bProcess2"/>
    <dgm:cxn modelId="{4124C415-57AE-4A8A-B280-8EF99D9F52AB}" type="presParOf" srcId="{B057E821-3CCE-47F9-BB84-CFC7E08EFD7D}" destId="{BB378A65-7EE7-41BB-BAEA-3DFA2DB1746D}" srcOrd="1" destOrd="0" presId="urn:microsoft.com/office/officeart/2005/8/layout/bProcess2"/>
    <dgm:cxn modelId="{9639A506-E366-405E-9084-3ACE7B230F6E}" type="presParOf" srcId="{90975849-82C0-4618-A1D2-3CBDB1D3CCC8}" destId="{B6E6C59A-D21F-410D-B29E-DC6D1C9C4F11}" srcOrd="5" destOrd="0" presId="urn:microsoft.com/office/officeart/2005/8/layout/bProcess2"/>
    <dgm:cxn modelId="{DDFA752B-740A-4F7A-9F02-39EBC054B46D}" type="presParOf" srcId="{90975849-82C0-4618-A1D2-3CBDB1D3CCC8}" destId="{2F751A58-5D56-4646-8E44-A964429E835A}" srcOrd="6" destOrd="0" presId="urn:microsoft.com/office/officeart/2005/8/layout/bProcess2"/>
    <dgm:cxn modelId="{8C64A04D-CB2C-417D-8BB0-5769AD5BFAFB}" type="presParOf" srcId="{2F751A58-5D56-4646-8E44-A964429E835A}" destId="{1AB538C0-94DB-4E00-A912-AB564EAF5258}" srcOrd="0" destOrd="0" presId="urn:microsoft.com/office/officeart/2005/8/layout/bProcess2"/>
    <dgm:cxn modelId="{15AB16EC-B3DD-4F70-8DDB-BB152461F805}" type="presParOf" srcId="{2F751A58-5D56-4646-8E44-A964429E835A}" destId="{DF593D05-74D5-417D-9852-A9F71991D98F}" srcOrd="1" destOrd="0" presId="urn:microsoft.com/office/officeart/2005/8/layout/bProcess2"/>
    <dgm:cxn modelId="{CBEECF35-1E0F-4253-9BDA-D41F319A5DE5}" type="presParOf" srcId="{90975849-82C0-4618-A1D2-3CBDB1D3CCC8}" destId="{C79D5E63-C1A0-4BDB-A12A-9B733DBE154D}" srcOrd="7" destOrd="0" presId="urn:microsoft.com/office/officeart/2005/8/layout/bProcess2"/>
    <dgm:cxn modelId="{2F4832EE-44E3-4A4C-B528-B4D96B607441}" type="presParOf" srcId="{90975849-82C0-4618-A1D2-3CBDB1D3CCC8}" destId="{6E91E287-1807-464A-B1AB-CACB05DFEFF4}" srcOrd="8" destOrd="0" presId="urn:microsoft.com/office/officeart/2005/8/layout/bProcess2"/>
    <dgm:cxn modelId="{4765C42A-9FA8-4892-AD66-6CEF0CCEF604}" type="presParOf" srcId="{6E91E287-1807-464A-B1AB-CACB05DFEFF4}" destId="{0285A719-006E-4749-B295-82C120A7BE10}" srcOrd="0" destOrd="0" presId="urn:microsoft.com/office/officeart/2005/8/layout/bProcess2"/>
    <dgm:cxn modelId="{E7496553-47CA-4280-95E5-47AA5A12D752}" type="presParOf" srcId="{6E91E287-1807-464A-B1AB-CACB05DFEFF4}" destId="{CF2F00BE-C41C-4496-921A-8B5A7BD5A53E}" srcOrd="1" destOrd="0" presId="urn:microsoft.com/office/officeart/2005/8/layout/bProcess2"/>
    <dgm:cxn modelId="{C48A8E64-6D14-4B81-94FF-36D23AB6E4DA}" type="presParOf" srcId="{90975849-82C0-4618-A1D2-3CBDB1D3CCC8}" destId="{4CA817D0-4F66-41DF-8A2C-8372B5E0F604}" srcOrd="9" destOrd="0" presId="urn:microsoft.com/office/officeart/2005/8/layout/bProcess2"/>
    <dgm:cxn modelId="{4C25C636-3455-4552-8FC4-D3ABD0BDD551}" type="presParOf" srcId="{90975849-82C0-4618-A1D2-3CBDB1D3CCC8}" destId="{30FB9D52-C3D3-41EB-8B95-7C0A5EADF9A9}" srcOrd="10" destOrd="0" presId="urn:microsoft.com/office/officeart/2005/8/layout/bProcess2"/>
    <dgm:cxn modelId="{3AF77734-2AD6-484D-9E98-E8A4FFF9033E}" type="presParOf" srcId="{30FB9D52-C3D3-41EB-8B95-7C0A5EADF9A9}" destId="{ABB41946-72F5-4532-83ED-A7E6C4EE36F7}" srcOrd="0" destOrd="0" presId="urn:microsoft.com/office/officeart/2005/8/layout/bProcess2"/>
    <dgm:cxn modelId="{8FAF4B49-BFE1-4FF7-B7F8-C97435B7D48E}" type="presParOf" srcId="{30FB9D52-C3D3-41EB-8B95-7C0A5EADF9A9}" destId="{D08FAE14-5617-4FE0-A6F7-3584D5221FEE}" srcOrd="1" destOrd="0" presId="urn:microsoft.com/office/officeart/2005/8/layout/bProcess2"/>
    <dgm:cxn modelId="{F04384F6-A355-4F8E-A738-0466350C0FA1}" type="presParOf" srcId="{90975849-82C0-4618-A1D2-3CBDB1D3CCC8}" destId="{0F1CB46A-666B-4DEC-A164-DBA392BD447B}" srcOrd="11" destOrd="0" presId="urn:microsoft.com/office/officeart/2005/8/layout/bProcess2"/>
    <dgm:cxn modelId="{7329ADD4-7F23-4145-ADA5-FABA4E3168A9}" type="presParOf" srcId="{90975849-82C0-4618-A1D2-3CBDB1D3CCC8}" destId="{A47D6C32-E6C7-4148-836A-690095A4C1D5}" srcOrd="12"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7E2880-68C7-49E1-B495-972FB033AE24}" type="doc">
      <dgm:prSet loTypeId="urn:microsoft.com/office/officeart/2011/layout/CircleProcess" loCatId="process" qsTypeId="urn:microsoft.com/office/officeart/2005/8/quickstyle/simple1" qsCatId="simple" csTypeId="urn:microsoft.com/office/officeart/2005/8/colors/accent1_2" csCatId="accent1" phldr="1"/>
      <dgm:spPr/>
    </dgm:pt>
    <dgm:pt modelId="{94DBE30B-3454-419E-9C03-D1742B94EE32}">
      <dgm:prSet phldrT="[Text]"/>
      <dgm:spPr/>
      <dgm:t>
        <a:bodyPr/>
        <a:lstStyle/>
        <a:p>
          <a:r>
            <a:rPr lang="en-US" dirty="0"/>
            <a:t>IT Service or Product need identified</a:t>
          </a:r>
        </a:p>
      </dgm:t>
    </dgm:pt>
    <dgm:pt modelId="{C30FC045-2CBB-41A4-BAA9-800F984B5319}" type="parTrans" cxnId="{3F01DDD5-61E4-4950-AA75-A4634E19A6A2}">
      <dgm:prSet/>
      <dgm:spPr/>
      <dgm:t>
        <a:bodyPr/>
        <a:lstStyle/>
        <a:p>
          <a:endParaRPr lang="en-US"/>
        </a:p>
      </dgm:t>
    </dgm:pt>
    <dgm:pt modelId="{0C3B92E2-E662-4E5F-97C2-5C0EE040AECD}" type="sibTrans" cxnId="{3F01DDD5-61E4-4950-AA75-A4634E19A6A2}">
      <dgm:prSet/>
      <dgm:spPr/>
      <dgm:t>
        <a:bodyPr/>
        <a:lstStyle/>
        <a:p>
          <a:endParaRPr lang="en-US"/>
        </a:p>
      </dgm:t>
    </dgm:pt>
    <dgm:pt modelId="{30660C68-7CFB-4615-AA88-C5C22F8BBA0D}">
      <dgm:prSet phldrT="[Text]"/>
      <dgm:spPr/>
      <dgm:t>
        <a:bodyPr/>
        <a:lstStyle/>
        <a:p>
          <a:r>
            <a:rPr lang="en-US" dirty="0"/>
            <a:t>Purchase Order issued</a:t>
          </a:r>
        </a:p>
      </dgm:t>
    </dgm:pt>
    <dgm:pt modelId="{B8D86314-FDD0-4F01-8C5A-B8ED804B373B}" type="parTrans" cxnId="{66C33FAD-D4CF-472D-B48E-E9764C83AB56}">
      <dgm:prSet/>
      <dgm:spPr/>
      <dgm:t>
        <a:bodyPr/>
        <a:lstStyle/>
        <a:p>
          <a:endParaRPr lang="en-US"/>
        </a:p>
      </dgm:t>
    </dgm:pt>
    <dgm:pt modelId="{6DF91F5C-0713-47A9-8E97-2D0E13EE9097}" type="sibTrans" cxnId="{66C33FAD-D4CF-472D-B48E-E9764C83AB56}">
      <dgm:prSet/>
      <dgm:spPr/>
      <dgm:t>
        <a:bodyPr/>
        <a:lstStyle/>
        <a:p>
          <a:endParaRPr lang="en-US"/>
        </a:p>
      </dgm:t>
    </dgm:pt>
    <dgm:pt modelId="{56666A0F-3BDE-41E2-94CA-5CD05AB0F53C}">
      <dgm:prSet phldrT="[Text]"/>
      <dgm:spPr/>
      <dgm:t>
        <a:bodyPr/>
        <a:lstStyle/>
        <a:p>
          <a:r>
            <a:rPr lang="en-US" dirty="0"/>
            <a:t>HUB Coordinator identifies they were excluded from the procurement process</a:t>
          </a:r>
        </a:p>
      </dgm:t>
    </dgm:pt>
    <dgm:pt modelId="{967A4A4C-E4F8-4080-8881-88E142FB4845}" type="parTrans" cxnId="{505DB1B3-C3B5-4D4E-A3C8-19FD40AC25E3}">
      <dgm:prSet/>
      <dgm:spPr/>
      <dgm:t>
        <a:bodyPr/>
        <a:lstStyle/>
        <a:p>
          <a:endParaRPr lang="en-US"/>
        </a:p>
      </dgm:t>
    </dgm:pt>
    <dgm:pt modelId="{2888593A-1E3B-4BCE-A1F0-56CFCE56B071}" type="sibTrans" cxnId="{505DB1B3-C3B5-4D4E-A3C8-19FD40AC25E3}">
      <dgm:prSet/>
      <dgm:spPr/>
      <dgm:t>
        <a:bodyPr/>
        <a:lstStyle/>
        <a:p>
          <a:endParaRPr lang="en-US"/>
        </a:p>
      </dgm:t>
    </dgm:pt>
    <dgm:pt modelId="{3FE4C874-BCD2-4824-9DC3-9C5895D6BB64}">
      <dgm:prSet phldrT="[Text]"/>
      <dgm:spPr/>
      <dgm:t>
        <a:bodyPr/>
        <a:lstStyle/>
        <a:p>
          <a:r>
            <a:rPr lang="en-US" dirty="0"/>
            <a:t>No clarification obtained</a:t>
          </a:r>
        </a:p>
      </dgm:t>
    </dgm:pt>
    <dgm:pt modelId="{88D9965F-89E5-48D5-94E5-8E4173725AE5}" type="parTrans" cxnId="{18CD948C-0BBD-4093-A902-5E015F0E84B8}">
      <dgm:prSet/>
      <dgm:spPr/>
      <dgm:t>
        <a:bodyPr/>
        <a:lstStyle/>
        <a:p>
          <a:endParaRPr lang="en-US"/>
        </a:p>
      </dgm:t>
    </dgm:pt>
    <dgm:pt modelId="{6AE2EB47-8C79-4C5E-880E-B7AD52429195}" type="sibTrans" cxnId="{18CD948C-0BBD-4093-A902-5E015F0E84B8}">
      <dgm:prSet/>
      <dgm:spPr/>
      <dgm:t>
        <a:bodyPr/>
        <a:lstStyle/>
        <a:p>
          <a:endParaRPr lang="en-US"/>
        </a:p>
      </dgm:t>
    </dgm:pt>
    <dgm:pt modelId="{6E70A95E-9F8E-4F65-ABAC-B560F83174D5}" type="pres">
      <dgm:prSet presAssocID="{217E2880-68C7-49E1-B495-972FB033AE24}" presName="Name0" presStyleCnt="0">
        <dgm:presLayoutVars>
          <dgm:chMax val="11"/>
          <dgm:chPref val="11"/>
          <dgm:dir/>
          <dgm:resizeHandles/>
        </dgm:presLayoutVars>
      </dgm:prSet>
      <dgm:spPr/>
    </dgm:pt>
    <dgm:pt modelId="{6F6D6166-2D9C-4723-918A-8C53B94C55AA}" type="pres">
      <dgm:prSet presAssocID="{3FE4C874-BCD2-4824-9DC3-9C5895D6BB64}" presName="Accent4" presStyleCnt="0"/>
      <dgm:spPr/>
    </dgm:pt>
    <dgm:pt modelId="{17B9061E-6FC4-47A5-8EBD-CA9BA7E9A3F2}" type="pres">
      <dgm:prSet presAssocID="{3FE4C874-BCD2-4824-9DC3-9C5895D6BB64}" presName="Accent" presStyleLbl="node1" presStyleIdx="0" presStyleCnt="4"/>
      <dgm:spPr/>
    </dgm:pt>
    <dgm:pt modelId="{AB3F0372-5A36-4D48-96CC-52DC8168B67F}" type="pres">
      <dgm:prSet presAssocID="{3FE4C874-BCD2-4824-9DC3-9C5895D6BB64}" presName="ParentBackground4" presStyleCnt="0"/>
      <dgm:spPr/>
    </dgm:pt>
    <dgm:pt modelId="{A5062E63-C24F-4A51-B74B-9A3479AA152F}" type="pres">
      <dgm:prSet presAssocID="{3FE4C874-BCD2-4824-9DC3-9C5895D6BB64}" presName="ParentBackground" presStyleLbl="fgAcc1" presStyleIdx="0" presStyleCnt="4"/>
      <dgm:spPr/>
    </dgm:pt>
    <dgm:pt modelId="{5CCBC98C-E84F-4D0F-95A5-21A90A8E492B}" type="pres">
      <dgm:prSet presAssocID="{3FE4C874-BCD2-4824-9DC3-9C5895D6BB64}" presName="Parent4" presStyleLbl="revTx" presStyleIdx="0" presStyleCnt="0">
        <dgm:presLayoutVars>
          <dgm:chMax val="1"/>
          <dgm:chPref val="1"/>
          <dgm:bulletEnabled val="1"/>
        </dgm:presLayoutVars>
      </dgm:prSet>
      <dgm:spPr/>
    </dgm:pt>
    <dgm:pt modelId="{C324D7B3-D48D-4F98-A0B1-48C24619639E}" type="pres">
      <dgm:prSet presAssocID="{56666A0F-3BDE-41E2-94CA-5CD05AB0F53C}" presName="Accent3" presStyleCnt="0"/>
      <dgm:spPr/>
    </dgm:pt>
    <dgm:pt modelId="{A0E218A7-31C1-4964-A9F5-986358B361F6}" type="pres">
      <dgm:prSet presAssocID="{56666A0F-3BDE-41E2-94CA-5CD05AB0F53C}" presName="Accent" presStyleLbl="node1" presStyleIdx="1" presStyleCnt="4"/>
      <dgm:spPr/>
    </dgm:pt>
    <dgm:pt modelId="{CC2B1791-4CC8-4E09-B201-843D4A9D3AF2}" type="pres">
      <dgm:prSet presAssocID="{56666A0F-3BDE-41E2-94CA-5CD05AB0F53C}" presName="ParentBackground3" presStyleCnt="0"/>
      <dgm:spPr/>
    </dgm:pt>
    <dgm:pt modelId="{A2AE85B4-52C2-4425-8852-83E8F04DE57E}" type="pres">
      <dgm:prSet presAssocID="{56666A0F-3BDE-41E2-94CA-5CD05AB0F53C}" presName="ParentBackground" presStyleLbl="fgAcc1" presStyleIdx="1" presStyleCnt="4"/>
      <dgm:spPr/>
    </dgm:pt>
    <dgm:pt modelId="{84219CB1-64EF-4ECC-9603-C7C27C431C30}" type="pres">
      <dgm:prSet presAssocID="{56666A0F-3BDE-41E2-94CA-5CD05AB0F53C}" presName="Parent3" presStyleLbl="revTx" presStyleIdx="0" presStyleCnt="0">
        <dgm:presLayoutVars>
          <dgm:chMax val="1"/>
          <dgm:chPref val="1"/>
          <dgm:bulletEnabled val="1"/>
        </dgm:presLayoutVars>
      </dgm:prSet>
      <dgm:spPr/>
    </dgm:pt>
    <dgm:pt modelId="{C02EC4DC-FA06-4BED-8E4F-40EB1B01A568}" type="pres">
      <dgm:prSet presAssocID="{30660C68-7CFB-4615-AA88-C5C22F8BBA0D}" presName="Accent2" presStyleCnt="0"/>
      <dgm:spPr/>
    </dgm:pt>
    <dgm:pt modelId="{A691EDC7-75ED-46A4-A6BF-D47E9D0DFC87}" type="pres">
      <dgm:prSet presAssocID="{30660C68-7CFB-4615-AA88-C5C22F8BBA0D}" presName="Accent" presStyleLbl="node1" presStyleIdx="2" presStyleCnt="4"/>
      <dgm:spPr/>
    </dgm:pt>
    <dgm:pt modelId="{21CB29BF-B5BE-4BC3-9FC2-0F563F030A90}" type="pres">
      <dgm:prSet presAssocID="{30660C68-7CFB-4615-AA88-C5C22F8BBA0D}" presName="ParentBackground2" presStyleCnt="0"/>
      <dgm:spPr/>
    </dgm:pt>
    <dgm:pt modelId="{E6E6F225-CFA4-4902-A27D-34D0D7909A2A}" type="pres">
      <dgm:prSet presAssocID="{30660C68-7CFB-4615-AA88-C5C22F8BBA0D}" presName="ParentBackground" presStyleLbl="fgAcc1" presStyleIdx="2" presStyleCnt="4"/>
      <dgm:spPr/>
    </dgm:pt>
    <dgm:pt modelId="{1B83AE79-337E-4156-9CA6-26102D31B846}" type="pres">
      <dgm:prSet presAssocID="{30660C68-7CFB-4615-AA88-C5C22F8BBA0D}" presName="Parent2" presStyleLbl="revTx" presStyleIdx="0" presStyleCnt="0">
        <dgm:presLayoutVars>
          <dgm:chMax val="1"/>
          <dgm:chPref val="1"/>
          <dgm:bulletEnabled val="1"/>
        </dgm:presLayoutVars>
      </dgm:prSet>
      <dgm:spPr/>
    </dgm:pt>
    <dgm:pt modelId="{4E9045C9-52AB-4719-81DC-CE8CF9D45739}" type="pres">
      <dgm:prSet presAssocID="{94DBE30B-3454-419E-9C03-D1742B94EE32}" presName="Accent1" presStyleCnt="0"/>
      <dgm:spPr/>
    </dgm:pt>
    <dgm:pt modelId="{CB1023D9-EB3B-4F34-919B-4A6CAF318D63}" type="pres">
      <dgm:prSet presAssocID="{94DBE30B-3454-419E-9C03-D1742B94EE32}" presName="Accent" presStyleLbl="node1" presStyleIdx="3" presStyleCnt="4"/>
      <dgm:spPr/>
    </dgm:pt>
    <dgm:pt modelId="{E89B71CD-A167-4867-B380-46976C5B7413}" type="pres">
      <dgm:prSet presAssocID="{94DBE30B-3454-419E-9C03-D1742B94EE32}" presName="ParentBackground1" presStyleCnt="0"/>
      <dgm:spPr/>
    </dgm:pt>
    <dgm:pt modelId="{7DA64AA8-1C5A-4B2A-8552-96A66ED14AEA}" type="pres">
      <dgm:prSet presAssocID="{94DBE30B-3454-419E-9C03-D1742B94EE32}" presName="ParentBackground" presStyleLbl="fgAcc1" presStyleIdx="3" presStyleCnt="4"/>
      <dgm:spPr/>
    </dgm:pt>
    <dgm:pt modelId="{DC0BA611-DC0D-43BF-AE2A-B54998BFD58F}" type="pres">
      <dgm:prSet presAssocID="{94DBE30B-3454-419E-9C03-D1742B94EE32}" presName="Parent1" presStyleLbl="revTx" presStyleIdx="0" presStyleCnt="0">
        <dgm:presLayoutVars>
          <dgm:chMax val="1"/>
          <dgm:chPref val="1"/>
          <dgm:bulletEnabled val="1"/>
        </dgm:presLayoutVars>
      </dgm:prSet>
      <dgm:spPr/>
    </dgm:pt>
  </dgm:ptLst>
  <dgm:cxnLst>
    <dgm:cxn modelId="{6B22A40A-1425-411A-ACB1-09458CAD49E6}" type="presOf" srcId="{30660C68-7CFB-4615-AA88-C5C22F8BBA0D}" destId="{1B83AE79-337E-4156-9CA6-26102D31B846}" srcOrd="1" destOrd="0" presId="urn:microsoft.com/office/officeart/2011/layout/CircleProcess"/>
    <dgm:cxn modelId="{7E13170C-DE4B-4BEF-AFB2-B981ADB8F2DA}" type="presOf" srcId="{3FE4C874-BCD2-4824-9DC3-9C5895D6BB64}" destId="{A5062E63-C24F-4A51-B74B-9A3479AA152F}" srcOrd="0" destOrd="0" presId="urn:microsoft.com/office/officeart/2011/layout/CircleProcess"/>
    <dgm:cxn modelId="{CD805518-BDE2-4384-968B-648178C8AB34}" type="presOf" srcId="{30660C68-7CFB-4615-AA88-C5C22F8BBA0D}" destId="{E6E6F225-CFA4-4902-A27D-34D0D7909A2A}" srcOrd="0" destOrd="0" presId="urn:microsoft.com/office/officeart/2011/layout/CircleProcess"/>
    <dgm:cxn modelId="{26B2D864-4108-44FA-A03D-B5BA86DD39EB}" type="presOf" srcId="{56666A0F-3BDE-41E2-94CA-5CD05AB0F53C}" destId="{84219CB1-64EF-4ECC-9603-C7C27C431C30}" srcOrd="1" destOrd="0" presId="urn:microsoft.com/office/officeart/2011/layout/CircleProcess"/>
    <dgm:cxn modelId="{73F46B59-A55A-4D19-A4B3-697BE7992152}" type="presOf" srcId="{217E2880-68C7-49E1-B495-972FB033AE24}" destId="{6E70A95E-9F8E-4F65-ABAC-B560F83174D5}" srcOrd="0" destOrd="0" presId="urn:microsoft.com/office/officeart/2011/layout/CircleProcess"/>
    <dgm:cxn modelId="{22B52984-D78D-4718-A406-D139F5B60248}" type="presOf" srcId="{56666A0F-3BDE-41E2-94CA-5CD05AB0F53C}" destId="{A2AE85B4-52C2-4425-8852-83E8F04DE57E}" srcOrd="0" destOrd="0" presId="urn:microsoft.com/office/officeart/2011/layout/CircleProcess"/>
    <dgm:cxn modelId="{18CD948C-0BBD-4093-A902-5E015F0E84B8}" srcId="{217E2880-68C7-49E1-B495-972FB033AE24}" destId="{3FE4C874-BCD2-4824-9DC3-9C5895D6BB64}" srcOrd="3" destOrd="0" parTransId="{88D9965F-89E5-48D5-94E5-8E4173725AE5}" sibTransId="{6AE2EB47-8C79-4C5E-880E-B7AD52429195}"/>
    <dgm:cxn modelId="{F79E1A98-21F2-4FE7-BE2B-F89112E91A16}" type="presOf" srcId="{3FE4C874-BCD2-4824-9DC3-9C5895D6BB64}" destId="{5CCBC98C-E84F-4D0F-95A5-21A90A8E492B}" srcOrd="1" destOrd="0" presId="urn:microsoft.com/office/officeart/2011/layout/CircleProcess"/>
    <dgm:cxn modelId="{66C33FAD-D4CF-472D-B48E-E9764C83AB56}" srcId="{217E2880-68C7-49E1-B495-972FB033AE24}" destId="{30660C68-7CFB-4615-AA88-C5C22F8BBA0D}" srcOrd="1" destOrd="0" parTransId="{B8D86314-FDD0-4F01-8C5A-B8ED804B373B}" sibTransId="{6DF91F5C-0713-47A9-8E97-2D0E13EE9097}"/>
    <dgm:cxn modelId="{324DA3AE-C52A-44A2-A29F-C3E76226F37A}" type="presOf" srcId="{94DBE30B-3454-419E-9C03-D1742B94EE32}" destId="{DC0BA611-DC0D-43BF-AE2A-B54998BFD58F}" srcOrd="1" destOrd="0" presId="urn:microsoft.com/office/officeart/2011/layout/CircleProcess"/>
    <dgm:cxn modelId="{505DB1B3-C3B5-4D4E-A3C8-19FD40AC25E3}" srcId="{217E2880-68C7-49E1-B495-972FB033AE24}" destId="{56666A0F-3BDE-41E2-94CA-5CD05AB0F53C}" srcOrd="2" destOrd="0" parTransId="{967A4A4C-E4F8-4080-8881-88E142FB4845}" sibTransId="{2888593A-1E3B-4BCE-A1F0-56CFCE56B071}"/>
    <dgm:cxn modelId="{ABA0BABF-533B-4BF4-BC36-96417CC48FB9}" type="presOf" srcId="{94DBE30B-3454-419E-9C03-D1742B94EE32}" destId="{7DA64AA8-1C5A-4B2A-8552-96A66ED14AEA}" srcOrd="0" destOrd="0" presId="urn:microsoft.com/office/officeart/2011/layout/CircleProcess"/>
    <dgm:cxn modelId="{3F01DDD5-61E4-4950-AA75-A4634E19A6A2}" srcId="{217E2880-68C7-49E1-B495-972FB033AE24}" destId="{94DBE30B-3454-419E-9C03-D1742B94EE32}" srcOrd="0" destOrd="0" parTransId="{C30FC045-2CBB-41A4-BAA9-800F984B5319}" sibTransId="{0C3B92E2-E662-4E5F-97C2-5C0EE040AECD}"/>
    <dgm:cxn modelId="{8E80C9BD-DF2F-42BD-8118-9A9C494F8D90}" type="presParOf" srcId="{6E70A95E-9F8E-4F65-ABAC-B560F83174D5}" destId="{6F6D6166-2D9C-4723-918A-8C53B94C55AA}" srcOrd="0" destOrd="0" presId="urn:microsoft.com/office/officeart/2011/layout/CircleProcess"/>
    <dgm:cxn modelId="{BCD68B2F-6A6D-42D2-9103-DA21A84648E3}" type="presParOf" srcId="{6F6D6166-2D9C-4723-918A-8C53B94C55AA}" destId="{17B9061E-6FC4-47A5-8EBD-CA9BA7E9A3F2}" srcOrd="0" destOrd="0" presId="urn:microsoft.com/office/officeart/2011/layout/CircleProcess"/>
    <dgm:cxn modelId="{B8609CFA-3BE4-427F-8345-E2CA6C0D803F}" type="presParOf" srcId="{6E70A95E-9F8E-4F65-ABAC-B560F83174D5}" destId="{AB3F0372-5A36-4D48-96CC-52DC8168B67F}" srcOrd="1" destOrd="0" presId="urn:microsoft.com/office/officeart/2011/layout/CircleProcess"/>
    <dgm:cxn modelId="{BAB5C6BB-9D1F-4F01-8635-5BAD41C55893}" type="presParOf" srcId="{AB3F0372-5A36-4D48-96CC-52DC8168B67F}" destId="{A5062E63-C24F-4A51-B74B-9A3479AA152F}" srcOrd="0" destOrd="0" presId="urn:microsoft.com/office/officeart/2011/layout/CircleProcess"/>
    <dgm:cxn modelId="{1397334B-BE8D-462F-8836-2466C7DBF274}" type="presParOf" srcId="{6E70A95E-9F8E-4F65-ABAC-B560F83174D5}" destId="{5CCBC98C-E84F-4D0F-95A5-21A90A8E492B}" srcOrd="2" destOrd="0" presId="urn:microsoft.com/office/officeart/2011/layout/CircleProcess"/>
    <dgm:cxn modelId="{B3CF7455-C632-42DF-B12E-83869E2B95FD}" type="presParOf" srcId="{6E70A95E-9F8E-4F65-ABAC-B560F83174D5}" destId="{C324D7B3-D48D-4F98-A0B1-48C24619639E}" srcOrd="3" destOrd="0" presId="urn:microsoft.com/office/officeart/2011/layout/CircleProcess"/>
    <dgm:cxn modelId="{1B933681-B5DF-494C-A629-209DD3372A42}" type="presParOf" srcId="{C324D7B3-D48D-4F98-A0B1-48C24619639E}" destId="{A0E218A7-31C1-4964-A9F5-986358B361F6}" srcOrd="0" destOrd="0" presId="urn:microsoft.com/office/officeart/2011/layout/CircleProcess"/>
    <dgm:cxn modelId="{68217F06-ACB4-4BED-95B2-D0ED3E43EC99}" type="presParOf" srcId="{6E70A95E-9F8E-4F65-ABAC-B560F83174D5}" destId="{CC2B1791-4CC8-4E09-B201-843D4A9D3AF2}" srcOrd="4" destOrd="0" presId="urn:microsoft.com/office/officeart/2011/layout/CircleProcess"/>
    <dgm:cxn modelId="{2F8678DA-A8A3-4962-AAB4-24CCDE675FB2}" type="presParOf" srcId="{CC2B1791-4CC8-4E09-B201-843D4A9D3AF2}" destId="{A2AE85B4-52C2-4425-8852-83E8F04DE57E}" srcOrd="0" destOrd="0" presId="urn:microsoft.com/office/officeart/2011/layout/CircleProcess"/>
    <dgm:cxn modelId="{F44E69BC-7440-45E5-AA49-E1C42E827855}" type="presParOf" srcId="{6E70A95E-9F8E-4F65-ABAC-B560F83174D5}" destId="{84219CB1-64EF-4ECC-9603-C7C27C431C30}" srcOrd="5" destOrd="0" presId="urn:microsoft.com/office/officeart/2011/layout/CircleProcess"/>
    <dgm:cxn modelId="{584439EE-E131-4E63-AC76-A1FA20C2B627}" type="presParOf" srcId="{6E70A95E-9F8E-4F65-ABAC-B560F83174D5}" destId="{C02EC4DC-FA06-4BED-8E4F-40EB1B01A568}" srcOrd="6" destOrd="0" presId="urn:microsoft.com/office/officeart/2011/layout/CircleProcess"/>
    <dgm:cxn modelId="{F3A06D39-EB5D-4594-BFE7-E0DAC64FC0DF}" type="presParOf" srcId="{C02EC4DC-FA06-4BED-8E4F-40EB1B01A568}" destId="{A691EDC7-75ED-46A4-A6BF-D47E9D0DFC87}" srcOrd="0" destOrd="0" presId="urn:microsoft.com/office/officeart/2011/layout/CircleProcess"/>
    <dgm:cxn modelId="{27884781-27FD-415B-AA34-82FB927BF371}" type="presParOf" srcId="{6E70A95E-9F8E-4F65-ABAC-B560F83174D5}" destId="{21CB29BF-B5BE-4BC3-9FC2-0F563F030A90}" srcOrd="7" destOrd="0" presId="urn:microsoft.com/office/officeart/2011/layout/CircleProcess"/>
    <dgm:cxn modelId="{E9475D1F-58DB-418D-8BC5-F0BDFFCC9C9A}" type="presParOf" srcId="{21CB29BF-B5BE-4BC3-9FC2-0F563F030A90}" destId="{E6E6F225-CFA4-4902-A27D-34D0D7909A2A}" srcOrd="0" destOrd="0" presId="urn:microsoft.com/office/officeart/2011/layout/CircleProcess"/>
    <dgm:cxn modelId="{1F1A9CA4-2742-45D5-8A17-486894C9FBCE}" type="presParOf" srcId="{6E70A95E-9F8E-4F65-ABAC-B560F83174D5}" destId="{1B83AE79-337E-4156-9CA6-26102D31B846}" srcOrd="8" destOrd="0" presId="urn:microsoft.com/office/officeart/2011/layout/CircleProcess"/>
    <dgm:cxn modelId="{69DBD8BA-1505-4B68-8752-9207B011FC3F}" type="presParOf" srcId="{6E70A95E-9F8E-4F65-ABAC-B560F83174D5}" destId="{4E9045C9-52AB-4719-81DC-CE8CF9D45739}" srcOrd="9" destOrd="0" presId="urn:microsoft.com/office/officeart/2011/layout/CircleProcess"/>
    <dgm:cxn modelId="{B9B5CACB-F715-420C-BCCD-F71ED020D0A2}" type="presParOf" srcId="{4E9045C9-52AB-4719-81DC-CE8CF9D45739}" destId="{CB1023D9-EB3B-4F34-919B-4A6CAF318D63}" srcOrd="0" destOrd="0" presId="urn:microsoft.com/office/officeart/2011/layout/CircleProcess"/>
    <dgm:cxn modelId="{66034AF0-3274-450F-93B8-BF681E4B1B3A}" type="presParOf" srcId="{6E70A95E-9F8E-4F65-ABAC-B560F83174D5}" destId="{E89B71CD-A167-4867-B380-46976C5B7413}" srcOrd="10" destOrd="0" presId="urn:microsoft.com/office/officeart/2011/layout/CircleProcess"/>
    <dgm:cxn modelId="{FA4A3719-7302-4E3D-A956-EA3E070D4B51}" type="presParOf" srcId="{E89B71CD-A167-4867-B380-46976C5B7413}" destId="{7DA64AA8-1C5A-4B2A-8552-96A66ED14AEA}" srcOrd="0" destOrd="0" presId="urn:microsoft.com/office/officeart/2011/layout/CircleProcess"/>
    <dgm:cxn modelId="{A1256CEB-7457-49D3-B277-4DDCC767E2DF}" type="presParOf" srcId="{6E70A95E-9F8E-4F65-ABAC-B560F83174D5}" destId="{DC0BA611-DC0D-43BF-AE2A-B54998BFD58F}"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07D593-6D56-4F56-815B-FA43B97F6E5A}" type="doc">
      <dgm:prSet loTypeId="urn:microsoft.com/office/officeart/2009/3/layout/StepUpProcess" loCatId="process" qsTypeId="urn:microsoft.com/office/officeart/2005/8/quickstyle/simple5" qsCatId="simple" csTypeId="urn:microsoft.com/office/officeart/2005/8/colors/accent2_4" csCatId="accent2" phldr="1"/>
      <dgm:spPr/>
    </dgm:pt>
    <dgm:pt modelId="{37006476-A025-4074-8095-538741B72B27}">
      <dgm:prSet phldrT="[Text]" custT="1"/>
      <dgm:spPr/>
      <dgm:t>
        <a:bodyPr/>
        <a:lstStyle/>
        <a:p>
          <a:r>
            <a:rPr lang="en-US" sz="2400" dirty="0"/>
            <a:t>1: Agency Submits Draft SOW to DIR</a:t>
          </a:r>
        </a:p>
      </dgm:t>
    </dgm:pt>
    <dgm:pt modelId="{511EC57C-4221-4BBE-A58B-9B7CBB287344}" type="parTrans" cxnId="{720BC25C-9C3F-4A64-9851-154E3A03B304}">
      <dgm:prSet/>
      <dgm:spPr/>
      <dgm:t>
        <a:bodyPr/>
        <a:lstStyle/>
        <a:p>
          <a:endParaRPr lang="en-US" sz="2400"/>
        </a:p>
      </dgm:t>
    </dgm:pt>
    <dgm:pt modelId="{359563F8-E0B2-4471-9770-8AB04B173F64}" type="sibTrans" cxnId="{720BC25C-9C3F-4A64-9851-154E3A03B304}">
      <dgm:prSet/>
      <dgm:spPr/>
      <dgm:t>
        <a:bodyPr/>
        <a:lstStyle/>
        <a:p>
          <a:endParaRPr lang="en-US" sz="2400"/>
        </a:p>
      </dgm:t>
    </dgm:pt>
    <dgm:pt modelId="{31E8B19C-C32D-42BF-8D0B-FA0EC67AE718}">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400" dirty="0"/>
            <a:t>2: DIR Reviews and Consults with Agency</a:t>
          </a:r>
        </a:p>
        <a:p>
          <a:pPr marL="0" marR="0" indent="0" defTabSz="914400" eaLnBrk="1" fontAlgn="auto" latinLnBrk="0" hangingPunct="1">
            <a:lnSpc>
              <a:spcPct val="100000"/>
            </a:lnSpc>
            <a:spcBef>
              <a:spcPts val="0"/>
            </a:spcBef>
            <a:spcAft>
              <a:spcPts val="0"/>
            </a:spcAft>
            <a:buClrTx/>
            <a:buSzTx/>
            <a:buFontTx/>
            <a:buNone/>
            <a:tabLst/>
            <a:defRPr/>
          </a:pPr>
          <a:endParaRPr lang="en-US" sz="2400" dirty="0"/>
        </a:p>
      </dgm:t>
    </dgm:pt>
    <dgm:pt modelId="{7E5D17A3-672B-49D5-9964-CA560CC7B16D}" type="parTrans" cxnId="{E39552AA-23CA-49C9-B1DF-64318B47CA4B}">
      <dgm:prSet/>
      <dgm:spPr/>
      <dgm:t>
        <a:bodyPr/>
        <a:lstStyle/>
        <a:p>
          <a:endParaRPr lang="en-US" sz="2400"/>
        </a:p>
      </dgm:t>
    </dgm:pt>
    <dgm:pt modelId="{631CB4C2-2DB4-4D11-8AB3-557376FF4166}" type="sibTrans" cxnId="{E39552AA-23CA-49C9-B1DF-64318B47CA4B}">
      <dgm:prSet/>
      <dgm:spPr/>
      <dgm:t>
        <a:bodyPr/>
        <a:lstStyle/>
        <a:p>
          <a:endParaRPr lang="en-US" sz="2400"/>
        </a:p>
      </dgm:t>
    </dgm:pt>
    <dgm:pt modelId="{2776F4C2-359D-470B-B404-FB170C6E3DD2}">
      <dgm:prSet custT="1"/>
      <dgm:spPr/>
      <dgm:t>
        <a:bodyPr/>
        <a:lstStyle/>
        <a:p>
          <a:r>
            <a:rPr lang="en-US" sz="2400" dirty="0"/>
            <a:t>3: DIR Responds to Agency within 30 working days of submission</a:t>
          </a:r>
        </a:p>
      </dgm:t>
      <dgm:extLst>
        <a:ext uri="{E40237B7-FDA0-4F09-8148-C483321AD2D9}">
          <dgm14:cNvPr xmlns:dgm14="http://schemas.microsoft.com/office/drawing/2010/diagram" id="0" name="" descr="Image of a Step Up Process showing the SOW Draft Submission process. "/>
        </a:ext>
      </dgm:extLst>
    </dgm:pt>
    <dgm:pt modelId="{6CF556E5-75F5-4D8B-B060-43A57EFE5DA8}" type="parTrans" cxnId="{362D340C-7527-41D3-BB1A-0D854C6B9803}">
      <dgm:prSet/>
      <dgm:spPr/>
      <dgm:t>
        <a:bodyPr/>
        <a:lstStyle/>
        <a:p>
          <a:endParaRPr lang="en-US" sz="2400"/>
        </a:p>
      </dgm:t>
    </dgm:pt>
    <dgm:pt modelId="{767E63EA-45C0-484E-8A01-A0D47397C00B}" type="sibTrans" cxnId="{362D340C-7527-41D3-BB1A-0D854C6B9803}">
      <dgm:prSet/>
      <dgm:spPr/>
      <dgm:t>
        <a:bodyPr/>
        <a:lstStyle/>
        <a:p>
          <a:endParaRPr lang="en-US" sz="2400"/>
        </a:p>
      </dgm:t>
    </dgm:pt>
    <dgm:pt modelId="{552A39A3-2D3A-4E64-9B5B-27607F7CCF39}">
      <dgm:prSet custT="1"/>
      <dgm:spPr/>
      <dgm:t>
        <a:bodyPr/>
        <a:lstStyle/>
        <a:p>
          <a:r>
            <a:rPr lang="en-US" sz="2400" dirty="0"/>
            <a:t>4: Agency submits Approved  SOW to relevant DIR vendor(s)</a:t>
          </a:r>
        </a:p>
      </dgm:t>
    </dgm:pt>
    <dgm:pt modelId="{F307C219-18D4-4E20-96D0-4CA8D4880840}" type="parTrans" cxnId="{195123A9-1E5C-49AC-A787-930C01D39FCF}">
      <dgm:prSet/>
      <dgm:spPr/>
      <dgm:t>
        <a:bodyPr/>
        <a:lstStyle/>
        <a:p>
          <a:endParaRPr lang="en-US" sz="2400"/>
        </a:p>
      </dgm:t>
    </dgm:pt>
    <dgm:pt modelId="{973B4CBD-6AB3-4AAB-831F-C507EA97F28A}" type="sibTrans" cxnId="{195123A9-1E5C-49AC-A787-930C01D39FCF}">
      <dgm:prSet/>
      <dgm:spPr/>
      <dgm:t>
        <a:bodyPr/>
        <a:lstStyle/>
        <a:p>
          <a:endParaRPr lang="en-US" sz="2400"/>
        </a:p>
      </dgm:t>
    </dgm:pt>
    <dgm:pt modelId="{C697D90D-2D90-48DE-BA2E-58FEA7F833F8}" type="pres">
      <dgm:prSet presAssocID="{CF07D593-6D56-4F56-815B-FA43B97F6E5A}" presName="rootnode" presStyleCnt="0">
        <dgm:presLayoutVars>
          <dgm:chMax/>
          <dgm:chPref/>
          <dgm:dir/>
          <dgm:animLvl val="lvl"/>
        </dgm:presLayoutVars>
      </dgm:prSet>
      <dgm:spPr/>
    </dgm:pt>
    <dgm:pt modelId="{1453900A-693B-4C1E-98A4-E44D26C54294}" type="pres">
      <dgm:prSet presAssocID="{37006476-A025-4074-8095-538741B72B27}" presName="composite" presStyleCnt="0"/>
      <dgm:spPr/>
    </dgm:pt>
    <dgm:pt modelId="{B5B8A6BD-293E-4383-9A15-F5601AF3AE66}" type="pres">
      <dgm:prSet presAssocID="{37006476-A025-4074-8095-538741B72B27}" presName="LShape" presStyleLbl="alignNode1" presStyleIdx="0" presStyleCnt="7"/>
      <dgm:spPr>
        <a:gradFill rotWithShape="0">
          <a:gsLst>
            <a:gs pos="0">
              <a:schemeClr val="tx2">
                <a:lumMod val="60000"/>
                <a:lumOff val="40000"/>
              </a:schemeClr>
            </a:gs>
            <a:gs pos="80000">
              <a:schemeClr val="tx2">
                <a:lumMod val="60000"/>
                <a:lumOff val="40000"/>
              </a:schemeClr>
            </a:gs>
            <a:gs pos="100000">
              <a:schemeClr val="tx2">
                <a:lumMod val="60000"/>
                <a:lumOff val="40000"/>
              </a:schemeClr>
            </a:gs>
          </a:gsLst>
        </a:gradFill>
      </dgm:spPr>
    </dgm:pt>
    <dgm:pt modelId="{4B4B7AF6-2DF1-491A-AF27-F3C947006E7A}" type="pres">
      <dgm:prSet presAssocID="{37006476-A025-4074-8095-538741B72B27}" presName="ParentText" presStyleLbl="revTx" presStyleIdx="0" presStyleCnt="4">
        <dgm:presLayoutVars>
          <dgm:chMax val="0"/>
          <dgm:chPref val="0"/>
          <dgm:bulletEnabled val="1"/>
        </dgm:presLayoutVars>
      </dgm:prSet>
      <dgm:spPr/>
    </dgm:pt>
    <dgm:pt modelId="{34529203-29A8-499B-872C-8DBA900FAABA}" type="pres">
      <dgm:prSet presAssocID="{37006476-A025-4074-8095-538741B72B27}" presName="Triangle" presStyleLbl="alignNode1" presStyleIdx="1" presStyleCnt="7" custLinFactX="300000" custLinFactY="-44943" custLinFactNeighborX="336098" custLinFactNeighborY="-100000"/>
      <dgm:spPr>
        <a:gradFill rotWithShape="0">
          <a:gsLst>
            <a:gs pos="0">
              <a:schemeClr val="accent1">
                <a:lumMod val="60000"/>
                <a:lumOff val="40000"/>
              </a:schemeClr>
            </a:gs>
            <a:gs pos="80000">
              <a:schemeClr val="tx2">
                <a:lumMod val="40000"/>
                <a:lumOff val="60000"/>
              </a:schemeClr>
            </a:gs>
            <a:gs pos="100000">
              <a:schemeClr val="tx2">
                <a:lumMod val="40000"/>
                <a:lumOff val="60000"/>
              </a:schemeClr>
            </a:gs>
          </a:gsLst>
        </a:gradFill>
      </dgm:spPr>
    </dgm:pt>
    <dgm:pt modelId="{1F5C1BEE-2E48-4253-A447-EBDEE265013C}" type="pres">
      <dgm:prSet presAssocID="{359563F8-E0B2-4471-9770-8AB04B173F64}" presName="sibTrans" presStyleCnt="0"/>
      <dgm:spPr/>
    </dgm:pt>
    <dgm:pt modelId="{EBDBDA70-F518-4321-B602-C112987B6661}" type="pres">
      <dgm:prSet presAssocID="{359563F8-E0B2-4471-9770-8AB04B173F64}" presName="space" presStyleCnt="0"/>
      <dgm:spPr/>
    </dgm:pt>
    <dgm:pt modelId="{2D79F614-E871-4B9D-B85E-6205DA438D74}" type="pres">
      <dgm:prSet presAssocID="{31E8B19C-C32D-42BF-8D0B-FA0EC67AE718}" presName="composite" presStyleCnt="0"/>
      <dgm:spPr/>
    </dgm:pt>
    <dgm:pt modelId="{3C8099A6-3F81-4089-A7B3-D58486A185BE}" type="pres">
      <dgm:prSet presAssocID="{31E8B19C-C32D-42BF-8D0B-FA0EC67AE718}" presName="LShape" presStyleLbl="alignNode1" presStyleIdx="2" presStyleCnt="7"/>
      <dgm:spPr>
        <a:gradFill rotWithShape="0">
          <a:gsLst>
            <a:gs pos="0">
              <a:schemeClr val="accent1">
                <a:lumMod val="60000"/>
                <a:lumOff val="40000"/>
              </a:schemeClr>
            </a:gs>
            <a:gs pos="80000">
              <a:schemeClr val="accent1">
                <a:lumMod val="40000"/>
                <a:lumOff val="60000"/>
              </a:schemeClr>
            </a:gs>
            <a:gs pos="100000">
              <a:schemeClr val="tx2">
                <a:lumMod val="40000"/>
                <a:lumOff val="60000"/>
              </a:schemeClr>
            </a:gs>
          </a:gsLst>
        </a:gradFill>
      </dgm:spPr>
    </dgm:pt>
    <dgm:pt modelId="{1B510096-70AB-4978-A7F8-2EBD60ACDC07}" type="pres">
      <dgm:prSet presAssocID="{31E8B19C-C32D-42BF-8D0B-FA0EC67AE718}" presName="ParentText" presStyleLbl="revTx" presStyleIdx="1" presStyleCnt="4">
        <dgm:presLayoutVars>
          <dgm:chMax val="0"/>
          <dgm:chPref val="0"/>
          <dgm:bulletEnabled val="1"/>
        </dgm:presLayoutVars>
      </dgm:prSet>
      <dgm:spPr/>
    </dgm:pt>
    <dgm:pt modelId="{C42636AB-B59E-457C-A0F3-D2E7231769F4}" type="pres">
      <dgm:prSet presAssocID="{31E8B19C-C32D-42BF-8D0B-FA0EC67AE718}" presName="Triangle" presStyleLbl="alignNode1" presStyleIdx="3" presStyleCnt="7" custLinFactX="-300000" custLinFactY="71821" custLinFactNeighborX="-350721" custLinFactNeighborY="100000"/>
      <dgm:spPr>
        <a:gradFill rotWithShape="0">
          <a:gsLst>
            <a:gs pos="0">
              <a:schemeClr val="tx2">
                <a:lumMod val="40000"/>
                <a:lumOff val="60000"/>
              </a:schemeClr>
            </a:gs>
            <a:gs pos="68000">
              <a:schemeClr val="accent1">
                <a:lumMod val="20000"/>
                <a:lumOff val="80000"/>
              </a:schemeClr>
            </a:gs>
            <a:gs pos="95000">
              <a:schemeClr val="tx2">
                <a:lumMod val="20000"/>
                <a:lumOff val="80000"/>
              </a:schemeClr>
            </a:gs>
          </a:gsLst>
        </a:gradFill>
      </dgm:spPr>
    </dgm:pt>
    <dgm:pt modelId="{E70B2B8A-6FB7-4807-A709-BDC767C21D83}" type="pres">
      <dgm:prSet presAssocID="{631CB4C2-2DB4-4D11-8AB3-557376FF4166}" presName="sibTrans" presStyleCnt="0"/>
      <dgm:spPr/>
    </dgm:pt>
    <dgm:pt modelId="{FA9E9FA4-88C5-4D9A-8839-BFBAFE455A76}" type="pres">
      <dgm:prSet presAssocID="{631CB4C2-2DB4-4D11-8AB3-557376FF4166}" presName="space" presStyleCnt="0"/>
      <dgm:spPr/>
    </dgm:pt>
    <dgm:pt modelId="{5A4A84F2-04CB-44A7-9A6F-A2114138D2FD}" type="pres">
      <dgm:prSet presAssocID="{2776F4C2-359D-470B-B404-FB170C6E3DD2}" presName="composite" presStyleCnt="0"/>
      <dgm:spPr/>
    </dgm:pt>
    <dgm:pt modelId="{76C67B62-7D46-41D6-9D38-C9545A0B6D48}" type="pres">
      <dgm:prSet presAssocID="{2776F4C2-359D-470B-B404-FB170C6E3DD2}" presName="LShape" presStyleLbl="alignNode1" presStyleIdx="4" presStyleCnt="7"/>
      <dgm:spPr>
        <a:gradFill rotWithShape="0">
          <a:gsLst>
            <a:gs pos="0">
              <a:schemeClr val="accent1">
                <a:lumMod val="40000"/>
                <a:lumOff val="60000"/>
              </a:schemeClr>
            </a:gs>
            <a:gs pos="80000">
              <a:schemeClr val="accent1">
                <a:lumMod val="40000"/>
                <a:lumOff val="60000"/>
              </a:schemeClr>
            </a:gs>
            <a:gs pos="100000">
              <a:schemeClr val="accent1">
                <a:lumMod val="60000"/>
                <a:lumOff val="40000"/>
              </a:schemeClr>
            </a:gs>
          </a:gsLst>
        </a:gradFill>
      </dgm:spPr>
    </dgm:pt>
    <dgm:pt modelId="{1BF9C2CC-9266-4EC0-A562-A6D372851189}" type="pres">
      <dgm:prSet presAssocID="{2776F4C2-359D-470B-B404-FB170C6E3DD2}" presName="ParentText" presStyleLbl="revTx" presStyleIdx="2" presStyleCnt="4">
        <dgm:presLayoutVars>
          <dgm:chMax val="0"/>
          <dgm:chPref val="0"/>
          <dgm:bulletEnabled val="1"/>
        </dgm:presLayoutVars>
      </dgm:prSet>
      <dgm:spPr/>
    </dgm:pt>
    <dgm:pt modelId="{0296DAF0-D0DD-43B0-9F76-5C78358E5915}" type="pres">
      <dgm:prSet presAssocID="{2776F4C2-359D-470B-B404-FB170C6E3DD2}" presName="Triangle" presStyleLbl="alignNode1" presStyleIdx="5" presStyleCnt="7"/>
      <dgm:spPr>
        <a:gradFill rotWithShape="0">
          <a:gsLst>
            <a:gs pos="0">
              <a:schemeClr val="tx2">
                <a:lumMod val="60000"/>
                <a:lumOff val="40000"/>
              </a:schemeClr>
            </a:gs>
            <a:gs pos="80000">
              <a:schemeClr val="tx2">
                <a:lumMod val="60000"/>
                <a:lumOff val="40000"/>
              </a:schemeClr>
            </a:gs>
            <a:gs pos="100000">
              <a:schemeClr val="tx2">
                <a:lumMod val="60000"/>
                <a:lumOff val="40000"/>
              </a:schemeClr>
            </a:gs>
          </a:gsLst>
        </a:gradFill>
      </dgm:spPr>
    </dgm:pt>
    <dgm:pt modelId="{A6857217-6408-43B6-9279-560C283DAA02}" type="pres">
      <dgm:prSet presAssocID="{767E63EA-45C0-484E-8A01-A0D47397C00B}" presName="sibTrans" presStyleCnt="0"/>
      <dgm:spPr/>
    </dgm:pt>
    <dgm:pt modelId="{FB87914F-CF99-4DA9-A8C8-D0DD6AD01672}" type="pres">
      <dgm:prSet presAssocID="{767E63EA-45C0-484E-8A01-A0D47397C00B}" presName="space" presStyleCnt="0"/>
      <dgm:spPr/>
    </dgm:pt>
    <dgm:pt modelId="{556DBC72-42B6-4488-9D85-67157C298E20}" type="pres">
      <dgm:prSet presAssocID="{552A39A3-2D3A-4E64-9B5B-27607F7CCF39}" presName="composite" presStyleCnt="0"/>
      <dgm:spPr/>
    </dgm:pt>
    <dgm:pt modelId="{56ACEA6C-C797-4F83-99BF-BC0B1052ACE7}" type="pres">
      <dgm:prSet presAssocID="{552A39A3-2D3A-4E64-9B5B-27607F7CCF39}" presName="LShape" presStyleLbl="alignNode1" presStyleIdx="6" presStyleCnt="7"/>
      <dgm:spPr>
        <a:gradFill rotWithShape="0">
          <a:gsLst>
            <a:gs pos="15000">
              <a:schemeClr val="tx2">
                <a:lumMod val="60000"/>
                <a:lumOff val="40000"/>
              </a:schemeClr>
            </a:gs>
            <a:gs pos="67000">
              <a:srgbClr val="00B0F0"/>
            </a:gs>
            <a:gs pos="91000">
              <a:schemeClr val="tx2">
                <a:lumMod val="60000"/>
                <a:lumOff val="40000"/>
              </a:schemeClr>
            </a:gs>
          </a:gsLst>
          <a:lin ang="16200000" scaled="0"/>
        </a:gradFill>
      </dgm:spPr>
    </dgm:pt>
    <dgm:pt modelId="{6DDD83DA-67CA-4B1E-9C5D-18FF957DC754}" type="pres">
      <dgm:prSet presAssocID="{552A39A3-2D3A-4E64-9B5B-27607F7CCF39}" presName="ParentText" presStyleLbl="revTx" presStyleIdx="3" presStyleCnt="4">
        <dgm:presLayoutVars>
          <dgm:chMax val="0"/>
          <dgm:chPref val="0"/>
          <dgm:bulletEnabled val="1"/>
        </dgm:presLayoutVars>
      </dgm:prSet>
      <dgm:spPr/>
    </dgm:pt>
  </dgm:ptLst>
  <dgm:cxnLst>
    <dgm:cxn modelId="{9287A502-2208-4E32-ABF6-B415AD700A9D}" type="presOf" srcId="{552A39A3-2D3A-4E64-9B5B-27607F7CCF39}" destId="{6DDD83DA-67CA-4B1E-9C5D-18FF957DC754}" srcOrd="0" destOrd="0" presId="urn:microsoft.com/office/officeart/2009/3/layout/StepUpProcess"/>
    <dgm:cxn modelId="{362D340C-7527-41D3-BB1A-0D854C6B9803}" srcId="{CF07D593-6D56-4F56-815B-FA43B97F6E5A}" destId="{2776F4C2-359D-470B-B404-FB170C6E3DD2}" srcOrd="2" destOrd="0" parTransId="{6CF556E5-75F5-4D8B-B060-43A57EFE5DA8}" sibTransId="{767E63EA-45C0-484E-8A01-A0D47397C00B}"/>
    <dgm:cxn modelId="{5840D314-77DC-494C-8FE8-2AA73789C0A4}" type="presOf" srcId="{2776F4C2-359D-470B-B404-FB170C6E3DD2}" destId="{1BF9C2CC-9266-4EC0-A562-A6D372851189}" srcOrd="0" destOrd="0" presId="urn:microsoft.com/office/officeart/2009/3/layout/StepUpProcess"/>
    <dgm:cxn modelId="{720BC25C-9C3F-4A64-9851-154E3A03B304}" srcId="{CF07D593-6D56-4F56-815B-FA43B97F6E5A}" destId="{37006476-A025-4074-8095-538741B72B27}" srcOrd="0" destOrd="0" parTransId="{511EC57C-4221-4BBE-A58B-9B7CBB287344}" sibTransId="{359563F8-E0B2-4471-9770-8AB04B173F64}"/>
    <dgm:cxn modelId="{665E3556-5576-45EA-B8A7-A2DC773A97E1}" type="presOf" srcId="{CF07D593-6D56-4F56-815B-FA43B97F6E5A}" destId="{C697D90D-2D90-48DE-BA2E-58FEA7F833F8}" srcOrd="0" destOrd="0" presId="urn:microsoft.com/office/officeart/2009/3/layout/StepUpProcess"/>
    <dgm:cxn modelId="{EAC4A086-AF1E-4E90-A7CF-671D0416622D}" type="presOf" srcId="{31E8B19C-C32D-42BF-8D0B-FA0EC67AE718}" destId="{1B510096-70AB-4978-A7F8-2EBD60ACDC07}" srcOrd="0" destOrd="0" presId="urn:microsoft.com/office/officeart/2009/3/layout/StepUpProcess"/>
    <dgm:cxn modelId="{195123A9-1E5C-49AC-A787-930C01D39FCF}" srcId="{CF07D593-6D56-4F56-815B-FA43B97F6E5A}" destId="{552A39A3-2D3A-4E64-9B5B-27607F7CCF39}" srcOrd="3" destOrd="0" parTransId="{F307C219-18D4-4E20-96D0-4CA8D4880840}" sibTransId="{973B4CBD-6AB3-4AAB-831F-C507EA97F28A}"/>
    <dgm:cxn modelId="{E39552AA-23CA-49C9-B1DF-64318B47CA4B}" srcId="{CF07D593-6D56-4F56-815B-FA43B97F6E5A}" destId="{31E8B19C-C32D-42BF-8D0B-FA0EC67AE718}" srcOrd="1" destOrd="0" parTransId="{7E5D17A3-672B-49D5-9964-CA560CC7B16D}" sibTransId="{631CB4C2-2DB4-4D11-8AB3-557376FF4166}"/>
    <dgm:cxn modelId="{8830E4C2-1A36-40A5-A593-A4CEC2893781}" type="presOf" srcId="{37006476-A025-4074-8095-538741B72B27}" destId="{4B4B7AF6-2DF1-491A-AF27-F3C947006E7A}" srcOrd="0" destOrd="0" presId="urn:microsoft.com/office/officeart/2009/3/layout/StepUpProcess"/>
    <dgm:cxn modelId="{6A360D95-A608-4FE8-BC29-5A980764A0F7}" type="presParOf" srcId="{C697D90D-2D90-48DE-BA2E-58FEA7F833F8}" destId="{1453900A-693B-4C1E-98A4-E44D26C54294}" srcOrd="0" destOrd="0" presId="urn:microsoft.com/office/officeart/2009/3/layout/StepUpProcess"/>
    <dgm:cxn modelId="{AC5CE9EE-64C9-4207-A536-A2684389BC55}" type="presParOf" srcId="{1453900A-693B-4C1E-98A4-E44D26C54294}" destId="{B5B8A6BD-293E-4383-9A15-F5601AF3AE66}" srcOrd="0" destOrd="0" presId="urn:microsoft.com/office/officeart/2009/3/layout/StepUpProcess"/>
    <dgm:cxn modelId="{07419463-AE66-4E76-9021-262623EFAE22}" type="presParOf" srcId="{1453900A-693B-4C1E-98A4-E44D26C54294}" destId="{4B4B7AF6-2DF1-491A-AF27-F3C947006E7A}" srcOrd="1" destOrd="0" presId="urn:microsoft.com/office/officeart/2009/3/layout/StepUpProcess"/>
    <dgm:cxn modelId="{BB65B057-2C84-4119-BE76-FA86A20DAA5F}" type="presParOf" srcId="{1453900A-693B-4C1E-98A4-E44D26C54294}" destId="{34529203-29A8-499B-872C-8DBA900FAABA}" srcOrd="2" destOrd="0" presId="urn:microsoft.com/office/officeart/2009/3/layout/StepUpProcess"/>
    <dgm:cxn modelId="{48BD2C82-B57B-4F48-85B5-D4C33134F810}" type="presParOf" srcId="{C697D90D-2D90-48DE-BA2E-58FEA7F833F8}" destId="{1F5C1BEE-2E48-4253-A447-EBDEE265013C}" srcOrd="1" destOrd="0" presId="urn:microsoft.com/office/officeart/2009/3/layout/StepUpProcess"/>
    <dgm:cxn modelId="{A1AFFF66-A2CA-4682-B8BD-352B59E06B82}" type="presParOf" srcId="{1F5C1BEE-2E48-4253-A447-EBDEE265013C}" destId="{EBDBDA70-F518-4321-B602-C112987B6661}" srcOrd="0" destOrd="0" presId="urn:microsoft.com/office/officeart/2009/3/layout/StepUpProcess"/>
    <dgm:cxn modelId="{DD5ED6E4-F9D5-4307-B335-A8973680BE65}" type="presParOf" srcId="{C697D90D-2D90-48DE-BA2E-58FEA7F833F8}" destId="{2D79F614-E871-4B9D-B85E-6205DA438D74}" srcOrd="2" destOrd="0" presId="urn:microsoft.com/office/officeart/2009/3/layout/StepUpProcess"/>
    <dgm:cxn modelId="{FB8AE583-6198-411C-85E5-5D026D4E80A9}" type="presParOf" srcId="{2D79F614-E871-4B9D-B85E-6205DA438D74}" destId="{3C8099A6-3F81-4089-A7B3-D58486A185BE}" srcOrd="0" destOrd="0" presId="urn:microsoft.com/office/officeart/2009/3/layout/StepUpProcess"/>
    <dgm:cxn modelId="{F10BD49B-817E-4224-80C7-B2C5B4C06B15}" type="presParOf" srcId="{2D79F614-E871-4B9D-B85E-6205DA438D74}" destId="{1B510096-70AB-4978-A7F8-2EBD60ACDC07}" srcOrd="1" destOrd="0" presId="urn:microsoft.com/office/officeart/2009/3/layout/StepUpProcess"/>
    <dgm:cxn modelId="{8DF07D08-D369-4D09-BD60-4BCF54BC658D}" type="presParOf" srcId="{2D79F614-E871-4B9D-B85E-6205DA438D74}" destId="{C42636AB-B59E-457C-A0F3-D2E7231769F4}" srcOrd="2" destOrd="0" presId="urn:microsoft.com/office/officeart/2009/3/layout/StepUpProcess"/>
    <dgm:cxn modelId="{3605C12E-5BE8-4F7D-A362-280E92048DA1}" type="presParOf" srcId="{C697D90D-2D90-48DE-BA2E-58FEA7F833F8}" destId="{E70B2B8A-6FB7-4807-A709-BDC767C21D83}" srcOrd="3" destOrd="0" presId="urn:microsoft.com/office/officeart/2009/3/layout/StepUpProcess"/>
    <dgm:cxn modelId="{1A5C302A-31A3-422D-A8C1-F896FD74B718}" type="presParOf" srcId="{E70B2B8A-6FB7-4807-A709-BDC767C21D83}" destId="{FA9E9FA4-88C5-4D9A-8839-BFBAFE455A76}" srcOrd="0" destOrd="0" presId="urn:microsoft.com/office/officeart/2009/3/layout/StepUpProcess"/>
    <dgm:cxn modelId="{AEB686B6-8B55-45B8-9799-58950BBE3A68}" type="presParOf" srcId="{C697D90D-2D90-48DE-BA2E-58FEA7F833F8}" destId="{5A4A84F2-04CB-44A7-9A6F-A2114138D2FD}" srcOrd="4" destOrd="0" presId="urn:microsoft.com/office/officeart/2009/3/layout/StepUpProcess"/>
    <dgm:cxn modelId="{88940998-80F3-4543-B214-9AE5FD93B54A}" type="presParOf" srcId="{5A4A84F2-04CB-44A7-9A6F-A2114138D2FD}" destId="{76C67B62-7D46-41D6-9D38-C9545A0B6D48}" srcOrd="0" destOrd="0" presId="urn:microsoft.com/office/officeart/2009/3/layout/StepUpProcess"/>
    <dgm:cxn modelId="{725C806A-5FC8-4AAF-8E48-E17C606DE07D}" type="presParOf" srcId="{5A4A84F2-04CB-44A7-9A6F-A2114138D2FD}" destId="{1BF9C2CC-9266-4EC0-A562-A6D372851189}" srcOrd="1" destOrd="0" presId="urn:microsoft.com/office/officeart/2009/3/layout/StepUpProcess"/>
    <dgm:cxn modelId="{AA64DBF2-7ECC-41C3-B2AB-06777409A034}" type="presParOf" srcId="{5A4A84F2-04CB-44A7-9A6F-A2114138D2FD}" destId="{0296DAF0-D0DD-43B0-9F76-5C78358E5915}" srcOrd="2" destOrd="0" presId="urn:microsoft.com/office/officeart/2009/3/layout/StepUpProcess"/>
    <dgm:cxn modelId="{785D1BFF-A3D3-4806-B5EB-31FA15FDBA64}" type="presParOf" srcId="{C697D90D-2D90-48DE-BA2E-58FEA7F833F8}" destId="{A6857217-6408-43B6-9279-560C283DAA02}" srcOrd="5" destOrd="0" presId="urn:microsoft.com/office/officeart/2009/3/layout/StepUpProcess"/>
    <dgm:cxn modelId="{F0689000-3F95-40AB-A357-18716164EFFE}" type="presParOf" srcId="{A6857217-6408-43B6-9279-560C283DAA02}" destId="{FB87914F-CF99-4DA9-A8C8-D0DD6AD01672}" srcOrd="0" destOrd="0" presId="urn:microsoft.com/office/officeart/2009/3/layout/StepUpProcess"/>
    <dgm:cxn modelId="{5B778BE0-4984-4B91-B186-40B1FE9C5483}" type="presParOf" srcId="{C697D90D-2D90-48DE-BA2E-58FEA7F833F8}" destId="{556DBC72-42B6-4488-9D85-67157C298E20}" srcOrd="6" destOrd="0" presId="urn:microsoft.com/office/officeart/2009/3/layout/StepUpProcess"/>
    <dgm:cxn modelId="{3B807771-7039-49AC-BE7A-07784A03AF7B}" type="presParOf" srcId="{556DBC72-42B6-4488-9D85-67157C298E20}" destId="{56ACEA6C-C797-4F83-99BF-BC0B1052ACE7}" srcOrd="0" destOrd="0" presId="urn:microsoft.com/office/officeart/2009/3/layout/StepUpProcess"/>
    <dgm:cxn modelId="{EF53D234-68BB-43DA-8973-DAA9273C5E7D}" type="presParOf" srcId="{556DBC72-42B6-4488-9D85-67157C298E20}" destId="{6DDD83DA-67CA-4B1E-9C5D-18FF957DC754}"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07D593-6D56-4F56-815B-FA43B97F6E5A}" type="doc">
      <dgm:prSet loTypeId="urn:microsoft.com/office/officeart/2009/3/layout/StepUpProcess" loCatId="process" qsTypeId="urn:microsoft.com/office/officeart/2005/8/quickstyle/simple5" qsCatId="simple" csTypeId="urn:microsoft.com/office/officeart/2005/8/colors/accent2_4" csCatId="accent2" phldr="1"/>
      <dgm:spPr/>
    </dgm:pt>
    <dgm:pt modelId="{09C34CE0-7B2C-4F52-A0A0-EC672C2318C8}">
      <dgm:prSet custT="1"/>
      <dgm:spPr/>
      <dgm:t>
        <a:bodyPr/>
        <a:lstStyle/>
        <a:p>
          <a:r>
            <a:rPr lang="en-US" sz="2000" dirty="0"/>
            <a:t>2: Agency and vendor execute final version of SOW</a:t>
          </a:r>
        </a:p>
      </dgm:t>
    </dgm:pt>
    <dgm:pt modelId="{C05228E3-5973-4BA8-908A-BA62E9C9C78F}" type="parTrans" cxnId="{8F4233A4-240F-4012-8005-6553FD77C3E7}">
      <dgm:prSet/>
      <dgm:spPr/>
      <dgm:t>
        <a:bodyPr/>
        <a:lstStyle/>
        <a:p>
          <a:endParaRPr lang="en-US" sz="2000"/>
        </a:p>
      </dgm:t>
    </dgm:pt>
    <dgm:pt modelId="{F4906CE8-7DFC-42F4-A780-75DC1BA73179}" type="sibTrans" cxnId="{8F4233A4-240F-4012-8005-6553FD77C3E7}">
      <dgm:prSet/>
      <dgm:spPr/>
      <dgm:t>
        <a:bodyPr/>
        <a:lstStyle/>
        <a:p>
          <a:endParaRPr lang="en-US" sz="2000"/>
        </a:p>
      </dgm:t>
    </dgm:pt>
    <dgm:pt modelId="{B0F2D58E-A09A-4354-A143-8CCC1AB943CD}">
      <dgm:prSet custT="1"/>
      <dgm:spPr/>
      <dgm:t>
        <a:bodyPr/>
        <a:lstStyle/>
        <a:p>
          <a:r>
            <a:rPr lang="en-US" sz="2000" dirty="0"/>
            <a:t>4: DIR reviews, approves, signs and returns SOW to agency. </a:t>
          </a:r>
        </a:p>
        <a:p>
          <a:r>
            <a:rPr lang="en-US" sz="2000" dirty="0"/>
            <a:t>Agency issues the purchase order to selected vendor.</a:t>
          </a:r>
        </a:p>
      </dgm:t>
      <dgm:extLst>
        <a:ext uri="{E40237B7-FDA0-4F09-8148-C483321AD2D9}">
          <dgm14:cNvPr xmlns:dgm14="http://schemas.microsoft.com/office/drawing/2010/diagram" id="0" name="" descr="Image of a Step Up Process showing the SOW Final Submission process. "/>
        </a:ext>
      </dgm:extLst>
    </dgm:pt>
    <dgm:pt modelId="{D9DAFE25-9E64-42F3-AB10-5A19FCD88273}" type="parTrans" cxnId="{A313D16B-75A7-46BE-9752-2FC3DB90AFF2}">
      <dgm:prSet/>
      <dgm:spPr/>
      <dgm:t>
        <a:bodyPr/>
        <a:lstStyle/>
        <a:p>
          <a:endParaRPr lang="en-US" sz="2000"/>
        </a:p>
      </dgm:t>
    </dgm:pt>
    <dgm:pt modelId="{56E3F0D6-80E0-4366-82B4-CAFA5B7A2CC5}" type="sibTrans" cxnId="{A313D16B-75A7-46BE-9752-2FC3DB90AFF2}">
      <dgm:prSet/>
      <dgm:spPr/>
      <dgm:t>
        <a:bodyPr/>
        <a:lstStyle/>
        <a:p>
          <a:endParaRPr lang="en-US" sz="2000"/>
        </a:p>
      </dgm:t>
    </dgm:pt>
    <dgm:pt modelId="{A33D0253-E6DE-4B11-A7A2-7C3A7EA198B1}">
      <dgm:prSet custT="1"/>
      <dgm:spPr/>
      <dgm:t>
        <a:bodyPr/>
        <a:lstStyle/>
        <a:p>
          <a:r>
            <a:rPr lang="en-US" sz="2000" dirty="0"/>
            <a:t>1: Agency evaluates vendor responses and negotiates final version of SOW</a:t>
          </a:r>
        </a:p>
      </dgm:t>
    </dgm:pt>
    <dgm:pt modelId="{06E92B1A-F542-402D-82AD-542305D293F9}" type="parTrans" cxnId="{7B65F5F6-C6E4-413E-8B82-6B7475E86963}">
      <dgm:prSet/>
      <dgm:spPr/>
      <dgm:t>
        <a:bodyPr/>
        <a:lstStyle/>
        <a:p>
          <a:endParaRPr lang="en-US" sz="2000"/>
        </a:p>
      </dgm:t>
    </dgm:pt>
    <dgm:pt modelId="{84141ED0-43F1-4B92-BF18-536E16A6C2E7}" type="sibTrans" cxnId="{7B65F5F6-C6E4-413E-8B82-6B7475E86963}">
      <dgm:prSet/>
      <dgm:spPr/>
      <dgm:t>
        <a:bodyPr/>
        <a:lstStyle/>
        <a:p>
          <a:endParaRPr lang="en-US" sz="2000"/>
        </a:p>
      </dgm:t>
    </dgm:pt>
    <dgm:pt modelId="{A98C8C0D-312A-4ECB-8785-594B0BA2C4DD}">
      <dgm:prSet custT="1"/>
      <dgm:spPr/>
      <dgm:t>
        <a:bodyPr/>
        <a:lstStyle/>
        <a:p>
          <a:r>
            <a:rPr lang="en-US" sz="2000" dirty="0"/>
            <a:t>3: Agency sends final signed SOW to DIR for approval. DIR responds to Agency within 3 working days.</a:t>
          </a:r>
        </a:p>
      </dgm:t>
    </dgm:pt>
    <dgm:pt modelId="{CCC0C594-9332-40E7-842E-5EE2CD1877AE}" type="parTrans" cxnId="{71DB9912-AE80-4929-8F4D-C68F525DB84F}">
      <dgm:prSet/>
      <dgm:spPr/>
      <dgm:t>
        <a:bodyPr/>
        <a:lstStyle/>
        <a:p>
          <a:endParaRPr lang="en-US" sz="2000"/>
        </a:p>
      </dgm:t>
    </dgm:pt>
    <dgm:pt modelId="{2144811E-058F-47C4-B149-F97673087E9E}" type="sibTrans" cxnId="{71DB9912-AE80-4929-8F4D-C68F525DB84F}">
      <dgm:prSet/>
      <dgm:spPr/>
      <dgm:t>
        <a:bodyPr/>
        <a:lstStyle/>
        <a:p>
          <a:endParaRPr lang="en-US" sz="2000"/>
        </a:p>
      </dgm:t>
    </dgm:pt>
    <dgm:pt modelId="{C697D90D-2D90-48DE-BA2E-58FEA7F833F8}" type="pres">
      <dgm:prSet presAssocID="{CF07D593-6D56-4F56-815B-FA43B97F6E5A}" presName="rootnode" presStyleCnt="0">
        <dgm:presLayoutVars>
          <dgm:chMax/>
          <dgm:chPref/>
          <dgm:dir/>
          <dgm:animLvl val="lvl"/>
        </dgm:presLayoutVars>
      </dgm:prSet>
      <dgm:spPr/>
    </dgm:pt>
    <dgm:pt modelId="{6434BDD8-E5F3-418A-BA70-D3582BCDD902}" type="pres">
      <dgm:prSet presAssocID="{A33D0253-E6DE-4B11-A7A2-7C3A7EA198B1}" presName="composite" presStyleCnt="0"/>
      <dgm:spPr/>
    </dgm:pt>
    <dgm:pt modelId="{93FF7658-1479-4CA0-A56A-39FBBD33D63D}" type="pres">
      <dgm:prSet presAssocID="{A33D0253-E6DE-4B11-A7A2-7C3A7EA198B1}" presName="LShape" presStyleLbl="alignNode1" presStyleIdx="0" presStyleCnt="7" custLinFactNeighborX="622" custLinFactNeighborY="5725"/>
      <dgm:spPr>
        <a:gradFill rotWithShape="0">
          <a:gsLst>
            <a:gs pos="3000">
              <a:schemeClr val="tx2">
                <a:lumMod val="60000"/>
                <a:lumOff val="40000"/>
              </a:schemeClr>
            </a:gs>
            <a:gs pos="80000">
              <a:schemeClr val="tx2">
                <a:lumMod val="40000"/>
                <a:lumOff val="60000"/>
              </a:schemeClr>
            </a:gs>
            <a:gs pos="100000">
              <a:schemeClr val="tx2">
                <a:lumMod val="60000"/>
                <a:lumOff val="40000"/>
              </a:schemeClr>
            </a:gs>
          </a:gsLst>
        </a:gradFill>
        <a:ln>
          <a:solidFill>
            <a:schemeClr val="tx2">
              <a:lumMod val="60000"/>
              <a:lumOff val="40000"/>
            </a:schemeClr>
          </a:solidFill>
        </a:ln>
      </dgm:spPr>
    </dgm:pt>
    <dgm:pt modelId="{2CD9F16B-BCAD-4838-A057-875FFB9324D3}" type="pres">
      <dgm:prSet presAssocID="{A33D0253-E6DE-4B11-A7A2-7C3A7EA198B1}" presName="ParentText" presStyleLbl="revTx" presStyleIdx="0" presStyleCnt="4">
        <dgm:presLayoutVars>
          <dgm:chMax val="0"/>
          <dgm:chPref val="0"/>
          <dgm:bulletEnabled val="1"/>
        </dgm:presLayoutVars>
      </dgm:prSet>
      <dgm:spPr/>
    </dgm:pt>
    <dgm:pt modelId="{EA3F2B65-37E2-40A1-B4CC-F0D1E2BB0927}" type="pres">
      <dgm:prSet presAssocID="{A33D0253-E6DE-4B11-A7A2-7C3A7EA198B1}" presName="Triangle" presStyleLbl="alignNode1" presStyleIdx="1" presStyleCnt="7"/>
      <dgm:spPr>
        <a:gradFill rotWithShape="0">
          <a:gsLst>
            <a:gs pos="0">
              <a:schemeClr val="accent1">
                <a:lumMod val="75000"/>
              </a:schemeClr>
            </a:gs>
            <a:gs pos="81000">
              <a:schemeClr val="tx2">
                <a:lumMod val="60000"/>
                <a:lumOff val="40000"/>
              </a:schemeClr>
            </a:gs>
            <a:gs pos="100000">
              <a:schemeClr val="tx2">
                <a:lumMod val="60000"/>
                <a:lumOff val="40000"/>
              </a:schemeClr>
            </a:gs>
          </a:gsLst>
        </a:gradFill>
      </dgm:spPr>
    </dgm:pt>
    <dgm:pt modelId="{A5E3B307-DDB1-49FE-B418-236D7C2926DE}" type="pres">
      <dgm:prSet presAssocID="{84141ED0-43F1-4B92-BF18-536E16A6C2E7}" presName="sibTrans" presStyleCnt="0"/>
      <dgm:spPr/>
    </dgm:pt>
    <dgm:pt modelId="{542D264F-C39C-45BA-AB59-2B877C302CEF}" type="pres">
      <dgm:prSet presAssocID="{84141ED0-43F1-4B92-BF18-536E16A6C2E7}" presName="space" presStyleCnt="0"/>
      <dgm:spPr/>
    </dgm:pt>
    <dgm:pt modelId="{4DE5661F-52F3-4ADB-971C-43747C97AF38}" type="pres">
      <dgm:prSet presAssocID="{09C34CE0-7B2C-4F52-A0A0-EC672C2318C8}" presName="composite" presStyleCnt="0"/>
      <dgm:spPr/>
    </dgm:pt>
    <dgm:pt modelId="{8D4C52F5-5AD1-487C-A31C-1F84E8F5F167}" type="pres">
      <dgm:prSet presAssocID="{09C34CE0-7B2C-4F52-A0A0-EC672C2318C8}" presName="LShape" presStyleLbl="alignNode1" presStyleIdx="2" presStyleCnt="7" custLinFactNeighborY="0"/>
      <dgm:spPr>
        <a:gradFill rotWithShape="0">
          <a:gsLst>
            <a:gs pos="5000">
              <a:schemeClr val="accent1">
                <a:lumMod val="60000"/>
                <a:lumOff val="40000"/>
              </a:schemeClr>
            </a:gs>
            <a:gs pos="80000">
              <a:schemeClr val="accent1">
                <a:lumMod val="20000"/>
                <a:lumOff val="80000"/>
              </a:schemeClr>
            </a:gs>
            <a:gs pos="100000">
              <a:schemeClr val="tx2">
                <a:lumMod val="40000"/>
                <a:lumOff val="60000"/>
              </a:schemeClr>
            </a:gs>
          </a:gsLst>
        </a:gradFill>
      </dgm:spPr>
    </dgm:pt>
    <dgm:pt modelId="{54A0F69A-6360-4826-B044-1D85E9AADC2C}" type="pres">
      <dgm:prSet presAssocID="{09C34CE0-7B2C-4F52-A0A0-EC672C2318C8}" presName="ParentText" presStyleLbl="revTx" presStyleIdx="1" presStyleCnt="4">
        <dgm:presLayoutVars>
          <dgm:chMax val="0"/>
          <dgm:chPref val="0"/>
          <dgm:bulletEnabled val="1"/>
        </dgm:presLayoutVars>
      </dgm:prSet>
      <dgm:spPr/>
    </dgm:pt>
    <dgm:pt modelId="{0581A7AF-875A-4E67-B32E-D4B00A34F4F5}" type="pres">
      <dgm:prSet presAssocID="{09C34CE0-7B2C-4F52-A0A0-EC672C2318C8}" presName="Triangle" presStyleLbl="alignNode1" presStyleIdx="3" presStyleCnt="7"/>
      <dgm:spPr>
        <a:gradFill rotWithShape="0">
          <a:gsLst>
            <a:gs pos="0">
              <a:schemeClr val="accent1">
                <a:lumMod val="40000"/>
                <a:lumOff val="60000"/>
              </a:schemeClr>
            </a:gs>
            <a:gs pos="80000">
              <a:schemeClr val="tx2">
                <a:lumMod val="40000"/>
                <a:lumOff val="60000"/>
              </a:schemeClr>
            </a:gs>
            <a:gs pos="100000">
              <a:schemeClr val="accent1">
                <a:lumMod val="40000"/>
                <a:lumOff val="60000"/>
              </a:schemeClr>
            </a:gs>
          </a:gsLst>
        </a:gradFill>
      </dgm:spPr>
    </dgm:pt>
    <dgm:pt modelId="{339ADBE9-27DF-4DE3-82EF-CFF08987BFD2}" type="pres">
      <dgm:prSet presAssocID="{F4906CE8-7DFC-42F4-A780-75DC1BA73179}" presName="sibTrans" presStyleCnt="0"/>
      <dgm:spPr/>
    </dgm:pt>
    <dgm:pt modelId="{224A6A29-1C4A-46D9-9886-82BB71EB01A3}" type="pres">
      <dgm:prSet presAssocID="{F4906CE8-7DFC-42F4-A780-75DC1BA73179}" presName="space" presStyleCnt="0"/>
      <dgm:spPr/>
    </dgm:pt>
    <dgm:pt modelId="{3C51411D-BB14-4DC0-AEBB-FA4D1B02D333}" type="pres">
      <dgm:prSet presAssocID="{A98C8C0D-312A-4ECB-8785-594B0BA2C4DD}" presName="composite" presStyleCnt="0"/>
      <dgm:spPr/>
    </dgm:pt>
    <dgm:pt modelId="{FCCC6CEA-7478-4022-B96A-22F0467B258E}" type="pres">
      <dgm:prSet presAssocID="{A98C8C0D-312A-4ECB-8785-594B0BA2C4DD}" presName="LShape" presStyleLbl="alignNode1" presStyleIdx="4" presStyleCnt="7" custLinFactNeighborX="4974" custLinFactNeighborY="6208"/>
      <dgm:spPr>
        <a:gradFill rotWithShape="0">
          <a:gsLst>
            <a:gs pos="0">
              <a:schemeClr val="tx2">
                <a:lumMod val="20000"/>
                <a:lumOff val="80000"/>
              </a:schemeClr>
            </a:gs>
            <a:gs pos="80000">
              <a:schemeClr val="accent1">
                <a:lumMod val="40000"/>
                <a:lumOff val="60000"/>
              </a:schemeClr>
            </a:gs>
            <a:gs pos="100000">
              <a:schemeClr val="accent1">
                <a:lumMod val="20000"/>
                <a:lumOff val="80000"/>
              </a:schemeClr>
            </a:gs>
          </a:gsLst>
        </a:gradFill>
      </dgm:spPr>
    </dgm:pt>
    <dgm:pt modelId="{968D5D00-5BAA-45E9-9C71-A237FD5D10D4}" type="pres">
      <dgm:prSet presAssocID="{A98C8C0D-312A-4ECB-8785-594B0BA2C4DD}" presName="ParentText" presStyleLbl="revTx" presStyleIdx="2" presStyleCnt="4" custScaleX="90142" custScaleY="133788" custLinFactNeighborX="2505" custLinFactNeighborY="23445">
        <dgm:presLayoutVars>
          <dgm:chMax val="0"/>
          <dgm:chPref val="0"/>
          <dgm:bulletEnabled val="1"/>
        </dgm:presLayoutVars>
      </dgm:prSet>
      <dgm:spPr/>
    </dgm:pt>
    <dgm:pt modelId="{05BFF913-348D-4129-90E2-E60D2C780297}" type="pres">
      <dgm:prSet presAssocID="{A98C8C0D-312A-4ECB-8785-594B0BA2C4DD}" presName="Triangle" presStyleLbl="alignNode1" presStyleIdx="5" presStyleCnt="7"/>
      <dgm:spPr>
        <a:gradFill rotWithShape="0">
          <a:gsLst>
            <a:gs pos="71680">
              <a:schemeClr val="tx2">
                <a:lumMod val="40000"/>
                <a:lumOff val="60000"/>
              </a:schemeClr>
            </a:gs>
            <a:gs pos="0">
              <a:schemeClr val="tx2">
                <a:lumMod val="40000"/>
                <a:lumOff val="60000"/>
              </a:schemeClr>
            </a:gs>
            <a:gs pos="80000">
              <a:schemeClr val="accent1">
                <a:lumMod val="20000"/>
                <a:lumOff val="80000"/>
              </a:schemeClr>
            </a:gs>
            <a:gs pos="100000">
              <a:schemeClr val="tx2">
                <a:lumMod val="20000"/>
                <a:lumOff val="80000"/>
              </a:schemeClr>
            </a:gs>
          </a:gsLst>
        </a:gradFill>
      </dgm:spPr>
    </dgm:pt>
    <dgm:pt modelId="{BCEDCD27-C1F7-4F0E-A397-A72A329F4CE9}" type="pres">
      <dgm:prSet presAssocID="{2144811E-058F-47C4-B149-F97673087E9E}" presName="sibTrans" presStyleCnt="0"/>
      <dgm:spPr/>
    </dgm:pt>
    <dgm:pt modelId="{145FC5AD-B523-4187-B02A-00AC0CFA5DDB}" type="pres">
      <dgm:prSet presAssocID="{2144811E-058F-47C4-B149-F97673087E9E}" presName="space" presStyleCnt="0"/>
      <dgm:spPr/>
    </dgm:pt>
    <dgm:pt modelId="{EBB334FF-D18D-4A2E-A84E-B6CC57D2D4F3}" type="pres">
      <dgm:prSet presAssocID="{B0F2D58E-A09A-4354-A143-8CCC1AB943CD}" presName="composite" presStyleCnt="0"/>
      <dgm:spPr/>
    </dgm:pt>
    <dgm:pt modelId="{64EFAF0E-CF8D-4DED-8C5B-0BD25CD0FFAF}" type="pres">
      <dgm:prSet presAssocID="{B0F2D58E-A09A-4354-A143-8CCC1AB943CD}" presName="LShape" presStyleLbl="alignNode1" presStyleIdx="6" presStyleCnt="7" custLinFactNeighborX="1865" custLinFactNeighborY="-21864"/>
      <dgm:spPr>
        <a:gradFill rotWithShape="0">
          <a:gsLst>
            <a:gs pos="2000">
              <a:schemeClr val="tx2">
                <a:lumMod val="60000"/>
                <a:lumOff val="40000"/>
              </a:schemeClr>
            </a:gs>
            <a:gs pos="80000">
              <a:schemeClr val="tx2">
                <a:lumMod val="60000"/>
                <a:lumOff val="40000"/>
              </a:schemeClr>
            </a:gs>
            <a:gs pos="100000">
              <a:schemeClr val="tx2">
                <a:lumMod val="60000"/>
                <a:lumOff val="40000"/>
              </a:schemeClr>
            </a:gs>
          </a:gsLst>
        </a:gradFill>
      </dgm:spPr>
    </dgm:pt>
    <dgm:pt modelId="{1D258329-E728-4554-9FFF-8F499E24DE2E}" type="pres">
      <dgm:prSet presAssocID="{B0F2D58E-A09A-4354-A143-8CCC1AB943CD}" presName="ParentText" presStyleLbl="revTx" presStyleIdx="3" presStyleCnt="4" custLinFactNeighborY="-17077">
        <dgm:presLayoutVars>
          <dgm:chMax val="0"/>
          <dgm:chPref val="0"/>
          <dgm:bulletEnabled val="1"/>
        </dgm:presLayoutVars>
      </dgm:prSet>
      <dgm:spPr/>
    </dgm:pt>
  </dgm:ptLst>
  <dgm:cxnLst>
    <dgm:cxn modelId="{71DB9912-AE80-4929-8F4D-C68F525DB84F}" srcId="{CF07D593-6D56-4F56-815B-FA43B97F6E5A}" destId="{A98C8C0D-312A-4ECB-8785-594B0BA2C4DD}" srcOrd="2" destOrd="0" parTransId="{CCC0C594-9332-40E7-842E-5EE2CD1877AE}" sibTransId="{2144811E-058F-47C4-B149-F97673087E9E}"/>
    <dgm:cxn modelId="{2E21DE3B-197E-426E-83D9-D3BB15164964}" type="presOf" srcId="{CF07D593-6D56-4F56-815B-FA43B97F6E5A}" destId="{C697D90D-2D90-48DE-BA2E-58FEA7F833F8}" srcOrd="0" destOrd="0" presId="urn:microsoft.com/office/officeart/2009/3/layout/StepUpProcess"/>
    <dgm:cxn modelId="{A313D16B-75A7-46BE-9752-2FC3DB90AFF2}" srcId="{CF07D593-6D56-4F56-815B-FA43B97F6E5A}" destId="{B0F2D58E-A09A-4354-A143-8CCC1AB943CD}" srcOrd="3" destOrd="0" parTransId="{D9DAFE25-9E64-42F3-AB10-5A19FCD88273}" sibTransId="{56E3F0D6-80E0-4366-82B4-CAFA5B7A2CC5}"/>
    <dgm:cxn modelId="{65D4E156-D927-4C35-998E-77C1AEB078F8}" type="presOf" srcId="{A33D0253-E6DE-4B11-A7A2-7C3A7EA198B1}" destId="{2CD9F16B-BCAD-4838-A057-875FFB9324D3}" srcOrd="0" destOrd="0" presId="urn:microsoft.com/office/officeart/2009/3/layout/StepUpProcess"/>
    <dgm:cxn modelId="{985E49A1-03DE-4201-AF17-50D9ED226120}" type="presOf" srcId="{B0F2D58E-A09A-4354-A143-8CCC1AB943CD}" destId="{1D258329-E728-4554-9FFF-8F499E24DE2E}" srcOrd="0" destOrd="0" presId="urn:microsoft.com/office/officeart/2009/3/layout/StepUpProcess"/>
    <dgm:cxn modelId="{8F4233A4-240F-4012-8005-6553FD77C3E7}" srcId="{CF07D593-6D56-4F56-815B-FA43B97F6E5A}" destId="{09C34CE0-7B2C-4F52-A0A0-EC672C2318C8}" srcOrd="1" destOrd="0" parTransId="{C05228E3-5973-4BA8-908A-BA62E9C9C78F}" sibTransId="{F4906CE8-7DFC-42F4-A780-75DC1BA73179}"/>
    <dgm:cxn modelId="{0BC58BDE-32B5-456F-8E78-4044F5093D74}" type="presOf" srcId="{A98C8C0D-312A-4ECB-8785-594B0BA2C4DD}" destId="{968D5D00-5BAA-45E9-9C71-A237FD5D10D4}" srcOrd="0" destOrd="0" presId="urn:microsoft.com/office/officeart/2009/3/layout/StepUpProcess"/>
    <dgm:cxn modelId="{689523E8-64D1-4F22-8B29-59D51F3A8633}" type="presOf" srcId="{09C34CE0-7B2C-4F52-A0A0-EC672C2318C8}" destId="{54A0F69A-6360-4826-B044-1D85E9AADC2C}" srcOrd="0" destOrd="0" presId="urn:microsoft.com/office/officeart/2009/3/layout/StepUpProcess"/>
    <dgm:cxn modelId="{7B65F5F6-C6E4-413E-8B82-6B7475E86963}" srcId="{CF07D593-6D56-4F56-815B-FA43B97F6E5A}" destId="{A33D0253-E6DE-4B11-A7A2-7C3A7EA198B1}" srcOrd="0" destOrd="0" parTransId="{06E92B1A-F542-402D-82AD-542305D293F9}" sibTransId="{84141ED0-43F1-4B92-BF18-536E16A6C2E7}"/>
    <dgm:cxn modelId="{84459634-B139-4CE7-A0FC-07C6E6823B9D}" type="presParOf" srcId="{C697D90D-2D90-48DE-BA2E-58FEA7F833F8}" destId="{6434BDD8-E5F3-418A-BA70-D3582BCDD902}" srcOrd="0" destOrd="0" presId="urn:microsoft.com/office/officeart/2009/3/layout/StepUpProcess"/>
    <dgm:cxn modelId="{F5B6428D-B4B1-4116-983E-42DFBC4C62EB}" type="presParOf" srcId="{6434BDD8-E5F3-418A-BA70-D3582BCDD902}" destId="{93FF7658-1479-4CA0-A56A-39FBBD33D63D}" srcOrd="0" destOrd="0" presId="urn:microsoft.com/office/officeart/2009/3/layout/StepUpProcess"/>
    <dgm:cxn modelId="{1D5F898F-2E58-448E-8725-AD6E14C64EFE}" type="presParOf" srcId="{6434BDD8-E5F3-418A-BA70-D3582BCDD902}" destId="{2CD9F16B-BCAD-4838-A057-875FFB9324D3}" srcOrd="1" destOrd="0" presId="urn:microsoft.com/office/officeart/2009/3/layout/StepUpProcess"/>
    <dgm:cxn modelId="{3BD8735B-FD74-4595-8AB5-B47EFC18009A}" type="presParOf" srcId="{6434BDD8-E5F3-418A-BA70-D3582BCDD902}" destId="{EA3F2B65-37E2-40A1-B4CC-F0D1E2BB0927}" srcOrd="2" destOrd="0" presId="urn:microsoft.com/office/officeart/2009/3/layout/StepUpProcess"/>
    <dgm:cxn modelId="{F82BEA70-699F-4531-AF64-155A03A78AAC}" type="presParOf" srcId="{C697D90D-2D90-48DE-BA2E-58FEA7F833F8}" destId="{A5E3B307-DDB1-49FE-B418-236D7C2926DE}" srcOrd="1" destOrd="0" presId="urn:microsoft.com/office/officeart/2009/3/layout/StepUpProcess"/>
    <dgm:cxn modelId="{3885903D-CEFE-45F4-8329-368B084A52E6}" type="presParOf" srcId="{A5E3B307-DDB1-49FE-B418-236D7C2926DE}" destId="{542D264F-C39C-45BA-AB59-2B877C302CEF}" srcOrd="0" destOrd="0" presId="urn:microsoft.com/office/officeart/2009/3/layout/StepUpProcess"/>
    <dgm:cxn modelId="{B565C172-13B2-4710-A041-A20C1AB015F8}" type="presParOf" srcId="{C697D90D-2D90-48DE-BA2E-58FEA7F833F8}" destId="{4DE5661F-52F3-4ADB-971C-43747C97AF38}" srcOrd="2" destOrd="0" presId="urn:microsoft.com/office/officeart/2009/3/layout/StepUpProcess"/>
    <dgm:cxn modelId="{64250443-EDF0-4B51-AC20-740047A28EE0}" type="presParOf" srcId="{4DE5661F-52F3-4ADB-971C-43747C97AF38}" destId="{8D4C52F5-5AD1-487C-A31C-1F84E8F5F167}" srcOrd="0" destOrd="0" presId="urn:microsoft.com/office/officeart/2009/3/layout/StepUpProcess"/>
    <dgm:cxn modelId="{C49D5EFF-5B04-4A80-8353-29A8F69A4D6A}" type="presParOf" srcId="{4DE5661F-52F3-4ADB-971C-43747C97AF38}" destId="{54A0F69A-6360-4826-B044-1D85E9AADC2C}" srcOrd="1" destOrd="0" presId="urn:microsoft.com/office/officeart/2009/3/layout/StepUpProcess"/>
    <dgm:cxn modelId="{B8A17A25-CE9D-48D4-A64A-8BE97CF32F89}" type="presParOf" srcId="{4DE5661F-52F3-4ADB-971C-43747C97AF38}" destId="{0581A7AF-875A-4E67-B32E-D4B00A34F4F5}" srcOrd="2" destOrd="0" presId="urn:microsoft.com/office/officeart/2009/3/layout/StepUpProcess"/>
    <dgm:cxn modelId="{960018FE-8CB4-4311-B7A3-853566CF140B}" type="presParOf" srcId="{C697D90D-2D90-48DE-BA2E-58FEA7F833F8}" destId="{339ADBE9-27DF-4DE3-82EF-CFF08987BFD2}" srcOrd="3" destOrd="0" presId="urn:microsoft.com/office/officeart/2009/3/layout/StepUpProcess"/>
    <dgm:cxn modelId="{33439D01-D838-4224-AA8D-7BB61A0B2F3C}" type="presParOf" srcId="{339ADBE9-27DF-4DE3-82EF-CFF08987BFD2}" destId="{224A6A29-1C4A-46D9-9886-82BB71EB01A3}" srcOrd="0" destOrd="0" presId="urn:microsoft.com/office/officeart/2009/3/layout/StepUpProcess"/>
    <dgm:cxn modelId="{D2294143-9FA9-4977-BA0C-816E28931957}" type="presParOf" srcId="{C697D90D-2D90-48DE-BA2E-58FEA7F833F8}" destId="{3C51411D-BB14-4DC0-AEBB-FA4D1B02D333}" srcOrd="4" destOrd="0" presId="urn:microsoft.com/office/officeart/2009/3/layout/StepUpProcess"/>
    <dgm:cxn modelId="{E6EB43EE-8C5C-48B4-B0D9-6CEC562E3077}" type="presParOf" srcId="{3C51411D-BB14-4DC0-AEBB-FA4D1B02D333}" destId="{FCCC6CEA-7478-4022-B96A-22F0467B258E}" srcOrd="0" destOrd="0" presId="urn:microsoft.com/office/officeart/2009/3/layout/StepUpProcess"/>
    <dgm:cxn modelId="{4700263F-15AA-4BA9-AAB4-FBE99F7E613D}" type="presParOf" srcId="{3C51411D-BB14-4DC0-AEBB-FA4D1B02D333}" destId="{968D5D00-5BAA-45E9-9C71-A237FD5D10D4}" srcOrd="1" destOrd="0" presId="urn:microsoft.com/office/officeart/2009/3/layout/StepUpProcess"/>
    <dgm:cxn modelId="{69E77B5F-A93E-4A56-B548-9E998C017DB0}" type="presParOf" srcId="{3C51411D-BB14-4DC0-AEBB-FA4D1B02D333}" destId="{05BFF913-348D-4129-90E2-E60D2C780297}" srcOrd="2" destOrd="0" presId="urn:microsoft.com/office/officeart/2009/3/layout/StepUpProcess"/>
    <dgm:cxn modelId="{FC0D9AD3-2635-4835-A88D-B720A3625B23}" type="presParOf" srcId="{C697D90D-2D90-48DE-BA2E-58FEA7F833F8}" destId="{BCEDCD27-C1F7-4F0E-A397-A72A329F4CE9}" srcOrd="5" destOrd="0" presId="urn:microsoft.com/office/officeart/2009/3/layout/StepUpProcess"/>
    <dgm:cxn modelId="{E6FA428C-5FED-403F-A08B-F378C66C76F2}" type="presParOf" srcId="{BCEDCD27-C1F7-4F0E-A397-A72A329F4CE9}" destId="{145FC5AD-B523-4187-B02A-00AC0CFA5DDB}" srcOrd="0" destOrd="0" presId="urn:microsoft.com/office/officeart/2009/3/layout/StepUpProcess"/>
    <dgm:cxn modelId="{DA535D38-384D-49AB-A127-3EE3D690C91D}" type="presParOf" srcId="{C697D90D-2D90-48DE-BA2E-58FEA7F833F8}" destId="{EBB334FF-D18D-4A2E-A84E-B6CC57D2D4F3}" srcOrd="6" destOrd="0" presId="urn:microsoft.com/office/officeart/2009/3/layout/StepUpProcess"/>
    <dgm:cxn modelId="{F9A27D6F-6380-430D-A789-EE15C51D547D}" type="presParOf" srcId="{EBB334FF-D18D-4A2E-A84E-B6CC57D2D4F3}" destId="{64EFAF0E-CF8D-4DED-8C5B-0BD25CD0FFAF}" srcOrd="0" destOrd="0" presId="urn:microsoft.com/office/officeart/2009/3/layout/StepUpProcess"/>
    <dgm:cxn modelId="{4CD6F830-BC96-4C56-9540-3F0806B59CB2}" type="presParOf" srcId="{EBB334FF-D18D-4A2E-A84E-B6CC57D2D4F3}" destId="{1D258329-E728-4554-9FFF-8F499E24DE2E}"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4321B-982D-4E0B-947F-914850C7D48D}">
      <dsp:nvSpPr>
        <dsp:cNvPr id="0" name=""/>
        <dsp:cNvSpPr/>
      </dsp:nvSpPr>
      <dsp:spPr>
        <a:xfrm>
          <a:off x="5838719" y="3045187"/>
          <a:ext cx="4956280" cy="21613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r" defTabSz="800100">
            <a:lnSpc>
              <a:spcPct val="90000"/>
            </a:lnSpc>
            <a:spcBef>
              <a:spcPct val="0"/>
            </a:spcBef>
            <a:spcAft>
              <a:spcPct val="15000"/>
            </a:spcAft>
            <a:buNone/>
          </a:pPr>
          <a:r>
            <a:rPr lang="en-US" sz="1800" b="0" kern="1200" dirty="0">
              <a:latin typeface="+mn-lt"/>
            </a:rPr>
            <a:t>        Leverage “Known” volume for additional statewide price discounts</a:t>
          </a:r>
        </a:p>
        <a:p>
          <a:pPr marL="171450" lvl="1" indent="-171450" algn="l" defTabSz="800100">
            <a:lnSpc>
              <a:spcPct val="90000"/>
            </a:lnSpc>
            <a:spcBef>
              <a:spcPct val="0"/>
            </a:spcBef>
            <a:spcAft>
              <a:spcPct val="15000"/>
            </a:spcAft>
            <a:buNone/>
          </a:pPr>
          <a:endParaRPr lang="en-US" sz="1800" kern="1200" dirty="0">
            <a:latin typeface="+mn-lt"/>
          </a:endParaRPr>
        </a:p>
      </dsp:txBody>
      <dsp:txXfrm>
        <a:off x="7373082" y="3633015"/>
        <a:ext cx="3374438" cy="1526089"/>
      </dsp:txXfrm>
    </dsp:sp>
    <dsp:sp modelId="{A69604E5-C7D7-4AD8-A150-7281F9C332A9}">
      <dsp:nvSpPr>
        <dsp:cNvPr id="0" name=""/>
        <dsp:cNvSpPr/>
      </dsp:nvSpPr>
      <dsp:spPr>
        <a:xfrm>
          <a:off x="0" y="3034003"/>
          <a:ext cx="4909641" cy="22088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b" anchorCtr="0">
          <a:noAutofit/>
        </a:bodyPr>
        <a:lstStyle/>
        <a:p>
          <a:pPr marL="171450" lvl="1" indent="-171450" algn="l" defTabSz="800100">
            <a:lnSpc>
              <a:spcPct val="90000"/>
            </a:lnSpc>
            <a:spcBef>
              <a:spcPct val="0"/>
            </a:spcBef>
            <a:spcAft>
              <a:spcPct val="15000"/>
            </a:spcAft>
            <a:buFontTx/>
            <a:buNone/>
          </a:pPr>
          <a:r>
            <a:rPr lang="en-US" sz="1800" b="0" kern="1200" dirty="0">
              <a:latin typeface="+mn-lt"/>
            </a:rPr>
            <a:t>“Outsource”</a:t>
          </a:r>
        </a:p>
        <a:p>
          <a:pPr marL="171450" lvl="1" indent="-171450" algn="l" defTabSz="800100">
            <a:lnSpc>
              <a:spcPct val="90000"/>
            </a:lnSpc>
            <a:spcBef>
              <a:spcPct val="0"/>
            </a:spcBef>
            <a:spcAft>
              <a:spcPct val="15000"/>
            </a:spcAft>
            <a:buFontTx/>
            <a:buNone/>
          </a:pPr>
          <a:r>
            <a:rPr lang="en-US" sz="1800" b="0" kern="1200" dirty="0">
              <a:latin typeface="+mn-lt"/>
            </a:rPr>
            <a:t>- Infrastructure</a:t>
          </a:r>
        </a:p>
        <a:p>
          <a:pPr marL="171450" lvl="1" indent="-171450" algn="l" defTabSz="800100">
            <a:lnSpc>
              <a:spcPct val="90000"/>
            </a:lnSpc>
            <a:spcBef>
              <a:spcPct val="0"/>
            </a:spcBef>
            <a:spcAft>
              <a:spcPct val="15000"/>
            </a:spcAft>
            <a:buFontTx/>
            <a:buNone/>
          </a:pPr>
          <a:r>
            <a:rPr lang="en-US" sz="1800" b="0" i="0" kern="1200" dirty="0">
              <a:latin typeface="+mn-lt"/>
            </a:rPr>
            <a:t>- Telecommunications</a:t>
          </a:r>
        </a:p>
        <a:p>
          <a:pPr marL="171450" lvl="1" indent="-171450" algn="l" defTabSz="800100">
            <a:lnSpc>
              <a:spcPct val="90000"/>
            </a:lnSpc>
            <a:spcBef>
              <a:spcPct val="0"/>
            </a:spcBef>
            <a:spcAft>
              <a:spcPct val="15000"/>
            </a:spcAft>
            <a:buFontTx/>
            <a:buNone/>
          </a:pPr>
          <a:r>
            <a:rPr lang="en-US" sz="1800" b="0" i="0" kern="1200" dirty="0">
              <a:latin typeface="+mn-lt"/>
            </a:rPr>
            <a:t>- Application Services</a:t>
          </a:r>
        </a:p>
        <a:p>
          <a:pPr marL="171450" lvl="1" indent="-171450" algn="l" defTabSz="800100">
            <a:lnSpc>
              <a:spcPct val="90000"/>
            </a:lnSpc>
            <a:spcBef>
              <a:spcPct val="0"/>
            </a:spcBef>
            <a:spcAft>
              <a:spcPct val="15000"/>
            </a:spcAft>
            <a:buFontTx/>
            <a:buNone/>
          </a:pPr>
          <a:r>
            <a:rPr lang="en-US" sz="1800" b="0" i="0" kern="1200" dirty="0">
              <a:latin typeface="+mn-lt"/>
            </a:rPr>
            <a:t>- Security Services</a:t>
          </a:r>
        </a:p>
        <a:p>
          <a:pPr marL="171450" lvl="1" indent="-171450" algn="l" defTabSz="800100">
            <a:lnSpc>
              <a:spcPct val="90000"/>
            </a:lnSpc>
            <a:spcBef>
              <a:spcPct val="0"/>
            </a:spcBef>
            <a:spcAft>
              <a:spcPct val="15000"/>
            </a:spcAft>
            <a:buFontTx/>
            <a:buNone/>
          </a:pPr>
          <a:r>
            <a:rPr lang="en-US" sz="1800" b="0" i="0" kern="1200" dirty="0">
              <a:latin typeface="+mn-lt"/>
            </a:rPr>
            <a:t>- Texas.gov</a:t>
          </a:r>
        </a:p>
        <a:p>
          <a:pPr marL="171450" lvl="1" indent="-171450" algn="l" defTabSz="800100">
            <a:lnSpc>
              <a:spcPct val="90000"/>
            </a:lnSpc>
            <a:spcBef>
              <a:spcPct val="0"/>
            </a:spcBef>
            <a:spcAft>
              <a:spcPct val="15000"/>
            </a:spcAft>
            <a:buFontTx/>
            <a:buNone/>
          </a:pPr>
          <a:r>
            <a:rPr lang="en-US" sz="1800" b="0" i="0" kern="1200" dirty="0">
              <a:latin typeface="+mn-lt"/>
            </a:rPr>
            <a:t>- Open Data Portal</a:t>
          </a:r>
        </a:p>
      </dsp:txBody>
      <dsp:txXfrm>
        <a:off x="48520" y="3634725"/>
        <a:ext cx="3339709" cy="1559567"/>
      </dsp:txXfrm>
    </dsp:sp>
    <dsp:sp modelId="{563C7E9D-408A-4C09-B39E-6694C8AD3443}">
      <dsp:nvSpPr>
        <dsp:cNvPr id="0" name=""/>
        <dsp:cNvSpPr/>
      </dsp:nvSpPr>
      <dsp:spPr>
        <a:xfrm>
          <a:off x="5704762" y="153947"/>
          <a:ext cx="5029187" cy="21050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None/>
          </a:pPr>
          <a:endParaRPr lang="en-US" sz="1800" kern="1200" dirty="0">
            <a:latin typeface="+mn-lt"/>
          </a:endParaRPr>
        </a:p>
        <a:p>
          <a:pPr marL="171450" lvl="1" indent="-171450" algn="r" defTabSz="800100">
            <a:lnSpc>
              <a:spcPct val="90000"/>
            </a:lnSpc>
            <a:spcBef>
              <a:spcPct val="0"/>
            </a:spcBef>
            <a:spcAft>
              <a:spcPct val="15000"/>
            </a:spcAft>
            <a:buNone/>
          </a:pPr>
          <a:r>
            <a:rPr lang="en-US" sz="1800" b="0" kern="1200" dirty="0">
              <a:latin typeface="+mn-lt"/>
            </a:rPr>
            <a:t>“Do it Yourself IT”</a:t>
          </a:r>
        </a:p>
        <a:p>
          <a:pPr marL="171450" lvl="1" indent="-171450" algn="r" defTabSz="800100">
            <a:lnSpc>
              <a:spcPct val="90000"/>
            </a:lnSpc>
            <a:spcBef>
              <a:spcPct val="0"/>
            </a:spcBef>
            <a:spcAft>
              <a:spcPct val="15000"/>
            </a:spcAft>
            <a:buNone/>
          </a:pPr>
          <a:endParaRPr lang="en-US" sz="1800" b="0" kern="1200" dirty="0">
            <a:latin typeface="+mn-lt"/>
          </a:endParaRPr>
        </a:p>
        <a:p>
          <a:pPr marL="171450" lvl="1" indent="-171450" algn="r" defTabSz="800100">
            <a:lnSpc>
              <a:spcPct val="90000"/>
            </a:lnSpc>
            <a:spcBef>
              <a:spcPct val="0"/>
            </a:spcBef>
            <a:spcAft>
              <a:spcPct val="15000"/>
            </a:spcAft>
            <a:buNone/>
          </a:pPr>
          <a:r>
            <a:rPr lang="en-US" sz="1800" b="0" kern="1200" dirty="0">
              <a:latin typeface="+mn-lt"/>
            </a:rPr>
            <a:t>Pre-negotiated master contracts</a:t>
          </a:r>
        </a:p>
        <a:p>
          <a:pPr marL="171450" lvl="1" indent="-171450" algn="r" defTabSz="800100">
            <a:lnSpc>
              <a:spcPct val="90000"/>
            </a:lnSpc>
            <a:spcBef>
              <a:spcPct val="0"/>
            </a:spcBef>
            <a:spcAft>
              <a:spcPct val="15000"/>
            </a:spcAft>
            <a:buNone/>
          </a:pPr>
          <a:r>
            <a:rPr lang="en-US" sz="1800" b="0" kern="1200" dirty="0">
              <a:latin typeface="+mn-lt"/>
            </a:rPr>
            <a:t>for technology</a:t>
          </a:r>
        </a:p>
        <a:p>
          <a:pPr marL="171450" lvl="1" indent="-171450" algn="r" defTabSz="800100">
            <a:lnSpc>
              <a:spcPct val="90000"/>
            </a:lnSpc>
            <a:spcBef>
              <a:spcPct val="0"/>
            </a:spcBef>
            <a:spcAft>
              <a:spcPct val="15000"/>
            </a:spcAft>
            <a:buNone/>
          </a:pPr>
          <a:r>
            <a:rPr lang="en-US" sz="1800" b="0" kern="1200" dirty="0">
              <a:latin typeface="+mn-lt"/>
            </a:rPr>
            <a:t>goods and services</a:t>
          </a:r>
        </a:p>
      </dsp:txBody>
      <dsp:txXfrm>
        <a:off x="7259760" y="200189"/>
        <a:ext cx="3427947" cy="1486339"/>
      </dsp:txXfrm>
    </dsp:sp>
    <dsp:sp modelId="{FF435A07-5392-43FB-A40C-5C2261EC165A}">
      <dsp:nvSpPr>
        <dsp:cNvPr id="0" name=""/>
        <dsp:cNvSpPr/>
      </dsp:nvSpPr>
      <dsp:spPr>
        <a:xfrm>
          <a:off x="77549" y="151414"/>
          <a:ext cx="4959840" cy="21039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None/>
          </a:pPr>
          <a:endParaRPr lang="en-US" sz="1800" kern="1200" dirty="0">
            <a:latin typeface="+mn-lt"/>
          </a:endParaRPr>
        </a:p>
        <a:p>
          <a:pPr marL="171450" lvl="1" indent="-171450" algn="l" defTabSz="800100">
            <a:lnSpc>
              <a:spcPct val="90000"/>
            </a:lnSpc>
            <a:spcBef>
              <a:spcPct val="0"/>
            </a:spcBef>
            <a:spcAft>
              <a:spcPct val="15000"/>
            </a:spcAft>
            <a:buNone/>
          </a:pPr>
          <a:r>
            <a:rPr lang="en-US" sz="1800" kern="1200" dirty="0">
              <a:latin typeface="+mn-lt"/>
            </a:rPr>
            <a:t>- IT Strategic Planning</a:t>
          </a:r>
        </a:p>
        <a:p>
          <a:pPr marL="171450" lvl="1" indent="-171450" algn="l" defTabSz="800100">
            <a:lnSpc>
              <a:spcPct val="90000"/>
            </a:lnSpc>
            <a:spcBef>
              <a:spcPct val="0"/>
            </a:spcBef>
            <a:spcAft>
              <a:spcPct val="15000"/>
            </a:spcAft>
            <a:buNone/>
          </a:pPr>
          <a:r>
            <a:rPr lang="en-US" sz="1800" kern="1200" dirty="0">
              <a:latin typeface="+mn-lt"/>
            </a:rPr>
            <a:t>- Enterprise Solution Services</a:t>
          </a:r>
        </a:p>
        <a:p>
          <a:pPr marL="171450" lvl="1" indent="-171450" algn="l" defTabSz="800100">
            <a:lnSpc>
              <a:spcPct val="90000"/>
            </a:lnSpc>
            <a:spcBef>
              <a:spcPct val="0"/>
            </a:spcBef>
            <a:spcAft>
              <a:spcPct val="15000"/>
            </a:spcAft>
            <a:buNone/>
          </a:pPr>
          <a:r>
            <a:rPr lang="en-US" sz="1800" kern="1200" dirty="0">
              <a:latin typeface="+mn-lt"/>
            </a:rPr>
            <a:t>- Strategic Sourcing</a:t>
          </a:r>
        </a:p>
      </dsp:txBody>
      <dsp:txXfrm>
        <a:off x="123766" y="197631"/>
        <a:ext cx="3379454" cy="1485518"/>
      </dsp:txXfrm>
    </dsp:sp>
    <dsp:sp modelId="{E67D3EBE-6524-4B20-8988-458DCD50629A}">
      <dsp:nvSpPr>
        <dsp:cNvPr id="0" name=""/>
        <dsp:cNvSpPr/>
      </dsp:nvSpPr>
      <dsp:spPr>
        <a:xfrm>
          <a:off x="3067483" y="312762"/>
          <a:ext cx="2277420" cy="227742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Policy &amp; Planning</a:t>
          </a:r>
        </a:p>
      </dsp:txBody>
      <dsp:txXfrm>
        <a:off x="3734524" y="979803"/>
        <a:ext cx="1610379" cy="1610379"/>
      </dsp:txXfrm>
    </dsp:sp>
    <dsp:sp modelId="{C8D35F23-76D5-4B57-A404-C65C979D8FE7}">
      <dsp:nvSpPr>
        <dsp:cNvPr id="0" name=""/>
        <dsp:cNvSpPr/>
      </dsp:nvSpPr>
      <dsp:spPr>
        <a:xfrm rot="5400000">
          <a:off x="5450096" y="311020"/>
          <a:ext cx="2277420" cy="2280904"/>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Cooperative Contracts</a:t>
          </a:r>
        </a:p>
      </dsp:txBody>
      <dsp:txXfrm rot="-5400000">
        <a:off x="5448354" y="979803"/>
        <a:ext cx="1612843" cy="1610379"/>
      </dsp:txXfrm>
    </dsp:sp>
    <dsp:sp modelId="{ED5E85D5-7729-4F85-81CB-7F60C298DDD2}">
      <dsp:nvSpPr>
        <dsp:cNvPr id="0" name=""/>
        <dsp:cNvSpPr/>
      </dsp:nvSpPr>
      <dsp:spPr>
        <a:xfrm rot="10800000">
          <a:off x="5450096" y="2695375"/>
          <a:ext cx="2277420" cy="227742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Bulk Purchasing</a:t>
          </a:r>
        </a:p>
      </dsp:txBody>
      <dsp:txXfrm rot="10800000">
        <a:off x="5450096" y="2695375"/>
        <a:ext cx="1610379" cy="1610379"/>
      </dsp:txXfrm>
    </dsp:sp>
    <dsp:sp modelId="{C206F389-C18D-409D-9C8E-CCFF17C3E583}">
      <dsp:nvSpPr>
        <dsp:cNvPr id="0" name=""/>
        <dsp:cNvSpPr/>
      </dsp:nvSpPr>
      <dsp:spPr>
        <a:xfrm rot="16200000">
          <a:off x="3067483" y="2695375"/>
          <a:ext cx="2277420" cy="227742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Shared Technology Services</a:t>
          </a:r>
        </a:p>
      </dsp:txBody>
      <dsp:txXfrm rot="5400000">
        <a:off x="3734524" y="2695375"/>
        <a:ext cx="1610379" cy="1610379"/>
      </dsp:txXfrm>
    </dsp:sp>
    <dsp:sp modelId="{78E31996-C859-400B-8BDC-5A54A401DED8}">
      <dsp:nvSpPr>
        <dsp:cNvPr id="0" name=""/>
        <dsp:cNvSpPr/>
      </dsp:nvSpPr>
      <dsp:spPr>
        <a:xfrm>
          <a:off x="5004342" y="2169412"/>
          <a:ext cx="786314" cy="683752"/>
        </a:xfrm>
        <a:prstGeom prst="circularArrow">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1FADAE-8F8A-49EC-965C-E03E1B33C014}">
      <dsp:nvSpPr>
        <dsp:cNvPr id="0" name=""/>
        <dsp:cNvSpPr/>
      </dsp:nvSpPr>
      <dsp:spPr>
        <a:xfrm rot="10800000">
          <a:off x="5004342" y="2432394"/>
          <a:ext cx="786314" cy="683752"/>
        </a:xfrm>
        <a:prstGeom prst="circularArrow">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64A34-29A9-483A-BEB4-BB6D29E3AD4F}">
      <dsp:nvSpPr>
        <dsp:cNvPr id="0" name=""/>
        <dsp:cNvSpPr/>
      </dsp:nvSpPr>
      <dsp:spPr>
        <a:xfrm>
          <a:off x="3481238" y="5"/>
          <a:ext cx="3553122" cy="2131873"/>
        </a:xfrm>
        <a:prstGeom prst="rect">
          <a:avLst/>
        </a:prstGeom>
        <a:solidFill>
          <a:schemeClr val="accent1">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HUB Goals on DIR Contracts</a:t>
          </a:r>
        </a:p>
      </dsp:txBody>
      <dsp:txXfrm>
        <a:off x="3481238" y="5"/>
        <a:ext cx="3553122" cy="2131873"/>
      </dsp:txXfrm>
    </dsp:sp>
    <dsp:sp modelId="{A83E9C5F-5675-43D6-92C7-9B68CD144AF3}">
      <dsp:nvSpPr>
        <dsp:cNvPr id="0" name=""/>
        <dsp:cNvSpPr/>
      </dsp:nvSpPr>
      <dsp:spPr>
        <a:xfrm>
          <a:off x="797067" y="2231714"/>
          <a:ext cx="3553122" cy="2131873"/>
        </a:xfrm>
        <a:prstGeom prst="rect">
          <a:avLst/>
        </a:prstGeom>
        <a:solidFill>
          <a:schemeClr val="accent1">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Other Services </a:t>
          </a:r>
        </a:p>
        <a:p>
          <a:pPr marL="0" lvl="0" indent="0" algn="ctr" defTabSz="1200150">
            <a:lnSpc>
              <a:spcPct val="90000"/>
            </a:lnSpc>
            <a:spcBef>
              <a:spcPct val="0"/>
            </a:spcBef>
            <a:spcAft>
              <a:spcPct val="35000"/>
            </a:spcAft>
            <a:buNone/>
          </a:pPr>
          <a:r>
            <a:rPr lang="en-US" sz="2700" kern="1200" dirty="0"/>
            <a:t>26.0%</a:t>
          </a:r>
        </a:p>
      </dsp:txBody>
      <dsp:txXfrm>
        <a:off x="797067" y="2231714"/>
        <a:ext cx="3553122" cy="2131873"/>
      </dsp:txXfrm>
    </dsp:sp>
    <dsp:sp modelId="{6ED7CE22-97EE-462C-9BD5-FA8DDA336634}">
      <dsp:nvSpPr>
        <dsp:cNvPr id="0" name=""/>
        <dsp:cNvSpPr/>
      </dsp:nvSpPr>
      <dsp:spPr>
        <a:xfrm>
          <a:off x="6328604" y="2221261"/>
          <a:ext cx="3553122" cy="2131873"/>
        </a:xfrm>
        <a:prstGeom prst="rect">
          <a:avLst/>
        </a:prstGeom>
        <a:solidFill>
          <a:schemeClr val="accent1">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ctr" defTabSz="1200150">
            <a:lnSpc>
              <a:spcPct val="90000"/>
            </a:lnSpc>
            <a:spcBef>
              <a:spcPct val="0"/>
            </a:spcBef>
            <a:spcAft>
              <a:spcPct val="35000"/>
            </a:spcAft>
            <a:buNone/>
          </a:pPr>
          <a:endParaRPr lang="en-US" sz="2700" kern="1200" dirty="0"/>
        </a:p>
        <a:p>
          <a:pPr marL="0" lvl="0" indent="0" algn="ctr" defTabSz="1200150">
            <a:lnSpc>
              <a:spcPct val="90000"/>
            </a:lnSpc>
            <a:spcBef>
              <a:spcPct val="0"/>
            </a:spcBef>
            <a:spcAft>
              <a:spcPct val="35000"/>
            </a:spcAft>
            <a:buNone/>
          </a:pPr>
          <a:r>
            <a:rPr lang="en-US" sz="2700" kern="1200" dirty="0"/>
            <a:t>Commodities </a:t>
          </a:r>
        </a:p>
        <a:p>
          <a:pPr marL="0" lvl="0" indent="0" algn="ctr" defTabSz="1200150">
            <a:lnSpc>
              <a:spcPct val="90000"/>
            </a:lnSpc>
            <a:spcBef>
              <a:spcPct val="0"/>
            </a:spcBef>
            <a:spcAft>
              <a:spcPct val="35000"/>
            </a:spcAft>
            <a:buNone/>
          </a:pPr>
          <a:r>
            <a:rPr lang="en-US" sz="2700" kern="1200" dirty="0"/>
            <a:t>21.1%</a:t>
          </a:r>
        </a:p>
        <a:p>
          <a:pPr marL="228600" lvl="1" indent="-228600" algn="l" defTabSz="933450">
            <a:lnSpc>
              <a:spcPct val="90000"/>
            </a:lnSpc>
            <a:spcBef>
              <a:spcPct val="0"/>
            </a:spcBef>
            <a:spcAft>
              <a:spcPct val="15000"/>
            </a:spcAft>
            <a:buChar char="•"/>
          </a:pPr>
          <a:endParaRPr lang="en-US" sz="2100" kern="1200" dirty="0"/>
        </a:p>
      </dsp:txBody>
      <dsp:txXfrm>
        <a:off x="6328604" y="2221261"/>
        <a:ext cx="3553122" cy="21318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54EB2-3F7B-4D31-989C-66408729D91B}">
      <dsp:nvSpPr>
        <dsp:cNvPr id="0" name=""/>
        <dsp:cNvSpPr/>
      </dsp:nvSpPr>
      <dsp:spPr>
        <a:xfrm>
          <a:off x="2927783" y="2948783"/>
          <a:ext cx="2077781" cy="494417"/>
        </a:xfrm>
        <a:custGeom>
          <a:avLst/>
          <a:gdLst/>
          <a:ahLst/>
          <a:cxnLst/>
          <a:rect l="0" t="0" r="0" b="0"/>
          <a:pathLst>
            <a:path>
              <a:moveTo>
                <a:pt x="0" y="0"/>
              </a:moveTo>
              <a:lnTo>
                <a:pt x="0" y="336931"/>
              </a:lnTo>
              <a:lnTo>
                <a:pt x="2077781" y="336931"/>
              </a:lnTo>
              <a:lnTo>
                <a:pt x="2077781" y="4944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580ABE-3FFF-4F14-9C3C-701D06868EBF}">
      <dsp:nvSpPr>
        <dsp:cNvPr id="0" name=""/>
        <dsp:cNvSpPr/>
      </dsp:nvSpPr>
      <dsp:spPr>
        <a:xfrm>
          <a:off x="2882063" y="2948783"/>
          <a:ext cx="91440" cy="494417"/>
        </a:xfrm>
        <a:custGeom>
          <a:avLst/>
          <a:gdLst/>
          <a:ahLst/>
          <a:cxnLst/>
          <a:rect l="0" t="0" r="0" b="0"/>
          <a:pathLst>
            <a:path>
              <a:moveTo>
                <a:pt x="45720" y="0"/>
              </a:moveTo>
              <a:lnTo>
                <a:pt x="45720" y="4944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038FAC-E6C1-4C21-95CD-D5A0BCB287D2}">
      <dsp:nvSpPr>
        <dsp:cNvPr id="0" name=""/>
        <dsp:cNvSpPr/>
      </dsp:nvSpPr>
      <dsp:spPr>
        <a:xfrm>
          <a:off x="850001" y="2948783"/>
          <a:ext cx="2077781" cy="494417"/>
        </a:xfrm>
        <a:custGeom>
          <a:avLst/>
          <a:gdLst/>
          <a:ahLst/>
          <a:cxnLst/>
          <a:rect l="0" t="0" r="0" b="0"/>
          <a:pathLst>
            <a:path>
              <a:moveTo>
                <a:pt x="2077781" y="0"/>
              </a:moveTo>
              <a:lnTo>
                <a:pt x="2077781" y="336931"/>
              </a:lnTo>
              <a:lnTo>
                <a:pt x="0" y="336931"/>
              </a:lnTo>
              <a:lnTo>
                <a:pt x="0" y="4944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CE8E9D-5F6B-426E-96DB-63DB9C76E63C}">
      <dsp:nvSpPr>
        <dsp:cNvPr id="0" name=""/>
        <dsp:cNvSpPr/>
      </dsp:nvSpPr>
      <dsp:spPr>
        <a:xfrm>
          <a:off x="2882063" y="1374863"/>
          <a:ext cx="91440" cy="494417"/>
        </a:xfrm>
        <a:custGeom>
          <a:avLst/>
          <a:gdLst/>
          <a:ahLst/>
          <a:cxnLst/>
          <a:rect l="0" t="0" r="0" b="0"/>
          <a:pathLst>
            <a:path>
              <a:moveTo>
                <a:pt x="45720" y="0"/>
              </a:moveTo>
              <a:lnTo>
                <a:pt x="45720" y="4944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79B239-BE21-41B4-B6C6-A79B1660193E}">
      <dsp:nvSpPr>
        <dsp:cNvPr id="0" name=""/>
        <dsp:cNvSpPr/>
      </dsp:nvSpPr>
      <dsp:spPr>
        <a:xfrm>
          <a:off x="2077781" y="295361"/>
          <a:ext cx="1700003" cy="10795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EE79F1-7342-41F9-B125-268F8E76F0A1}">
      <dsp:nvSpPr>
        <dsp:cNvPr id="0" name=""/>
        <dsp:cNvSpPr/>
      </dsp:nvSpPr>
      <dsp:spPr>
        <a:xfrm>
          <a:off x="2266670" y="474806"/>
          <a:ext cx="1700003" cy="10795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Customer</a:t>
          </a:r>
        </a:p>
      </dsp:txBody>
      <dsp:txXfrm>
        <a:off x="2298288" y="506424"/>
        <a:ext cx="1636767" cy="1016266"/>
      </dsp:txXfrm>
    </dsp:sp>
    <dsp:sp modelId="{77768707-A6D5-413D-AB11-23DEDF0264E8}">
      <dsp:nvSpPr>
        <dsp:cNvPr id="0" name=""/>
        <dsp:cNvSpPr/>
      </dsp:nvSpPr>
      <dsp:spPr>
        <a:xfrm>
          <a:off x="2077781" y="1869281"/>
          <a:ext cx="1700003" cy="10795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CDAF48-6D60-42F2-BDE3-3215A0DEED0E}">
      <dsp:nvSpPr>
        <dsp:cNvPr id="0" name=""/>
        <dsp:cNvSpPr/>
      </dsp:nvSpPr>
      <dsp:spPr>
        <a:xfrm>
          <a:off x="2266671" y="2048726"/>
          <a:ext cx="1700003" cy="10795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DIR Contract Prime</a:t>
          </a:r>
        </a:p>
        <a:p>
          <a:pPr marL="0" lvl="0" indent="0" algn="ctr" defTabSz="800100">
            <a:lnSpc>
              <a:spcPct val="90000"/>
            </a:lnSpc>
            <a:spcBef>
              <a:spcPct val="0"/>
            </a:spcBef>
            <a:spcAft>
              <a:spcPct val="35000"/>
            </a:spcAft>
            <a:buNone/>
          </a:pPr>
          <a:r>
            <a:rPr lang="en-US" sz="1800" kern="1200" dirty="0"/>
            <a:t>DIR-TSO-3943</a:t>
          </a:r>
        </a:p>
      </dsp:txBody>
      <dsp:txXfrm>
        <a:off x="2298289" y="2080344"/>
        <a:ext cx="1636767" cy="1016266"/>
      </dsp:txXfrm>
    </dsp:sp>
    <dsp:sp modelId="{0A138036-0BD0-4CA0-9681-00BC3FBE3C48}">
      <dsp:nvSpPr>
        <dsp:cNvPr id="0" name=""/>
        <dsp:cNvSpPr/>
      </dsp:nvSpPr>
      <dsp:spPr>
        <a:xfrm>
          <a:off x="0" y="3443201"/>
          <a:ext cx="1700003" cy="10795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5BBFD7-0143-49D8-8DC6-3623495BC5B5}">
      <dsp:nvSpPr>
        <dsp:cNvPr id="0" name=""/>
        <dsp:cNvSpPr/>
      </dsp:nvSpPr>
      <dsp:spPr>
        <a:xfrm>
          <a:off x="188889" y="3622646"/>
          <a:ext cx="1700003" cy="10795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Subcontractor A</a:t>
          </a:r>
        </a:p>
      </dsp:txBody>
      <dsp:txXfrm>
        <a:off x="220507" y="3654264"/>
        <a:ext cx="1636767" cy="1016266"/>
      </dsp:txXfrm>
    </dsp:sp>
    <dsp:sp modelId="{87BCD949-4491-4A26-A5CC-B708B0545A02}">
      <dsp:nvSpPr>
        <dsp:cNvPr id="0" name=""/>
        <dsp:cNvSpPr/>
      </dsp:nvSpPr>
      <dsp:spPr>
        <a:xfrm>
          <a:off x="2077781" y="3443201"/>
          <a:ext cx="1700003" cy="10795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E703F1-B8FC-4206-830A-04E759C99C00}">
      <dsp:nvSpPr>
        <dsp:cNvPr id="0" name=""/>
        <dsp:cNvSpPr/>
      </dsp:nvSpPr>
      <dsp:spPr>
        <a:xfrm>
          <a:off x="2266670" y="3622646"/>
          <a:ext cx="1700003" cy="10795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Subcontractor B</a:t>
          </a:r>
        </a:p>
      </dsp:txBody>
      <dsp:txXfrm>
        <a:off x="2298288" y="3654264"/>
        <a:ext cx="1636767" cy="1016266"/>
      </dsp:txXfrm>
    </dsp:sp>
    <dsp:sp modelId="{F8999D19-2EF6-43A2-B29E-245DB684E0E5}">
      <dsp:nvSpPr>
        <dsp:cNvPr id="0" name=""/>
        <dsp:cNvSpPr/>
      </dsp:nvSpPr>
      <dsp:spPr>
        <a:xfrm>
          <a:off x="4155563" y="3443201"/>
          <a:ext cx="1700003" cy="10795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E2D028-4614-47E2-9FDC-E1246B082FD1}">
      <dsp:nvSpPr>
        <dsp:cNvPr id="0" name=""/>
        <dsp:cNvSpPr/>
      </dsp:nvSpPr>
      <dsp:spPr>
        <a:xfrm>
          <a:off x="4344452" y="3622646"/>
          <a:ext cx="1700003" cy="10795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Subcontractor C</a:t>
          </a:r>
        </a:p>
      </dsp:txBody>
      <dsp:txXfrm>
        <a:off x="4376070" y="3654264"/>
        <a:ext cx="1636767" cy="10162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33B76-6411-429D-A851-F68ABB0B01F6}">
      <dsp:nvSpPr>
        <dsp:cNvPr id="0" name=""/>
        <dsp:cNvSpPr/>
      </dsp:nvSpPr>
      <dsp:spPr>
        <a:xfrm>
          <a:off x="5708" y="115029"/>
          <a:ext cx="2123457" cy="2123457"/>
        </a:xfrm>
        <a:prstGeom prst="ellipse">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solidFill>
            <a:srgbClr val="030E77"/>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t>IT Service or Product Need is Identified</a:t>
          </a:r>
        </a:p>
      </dsp:txBody>
      <dsp:txXfrm>
        <a:off x="316681" y="426002"/>
        <a:ext cx="1501511" cy="1501511"/>
      </dsp:txXfrm>
    </dsp:sp>
    <dsp:sp modelId="{1A88B0F0-30B6-4BE2-B590-A1A8420983B0}">
      <dsp:nvSpPr>
        <dsp:cNvPr id="0" name=""/>
        <dsp:cNvSpPr/>
      </dsp:nvSpPr>
      <dsp:spPr>
        <a:xfrm rot="10800000">
          <a:off x="695831" y="2494610"/>
          <a:ext cx="743209" cy="542983"/>
        </a:xfrm>
        <a:prstGeom prst="triangle">
          <a:avLst/>
        </a:prstGeom>
        <a:gradFill rotWithShape="0">
          <a:gsLst>
            <a:gs pos="0">
              <a:schemeClr val="accent5">
                <a:shade val="90000"/>
                <a:hueOff val="0"/>
                <a:satOff val="0"/>
                <a:lumOff val="0"/>
                <a:alphaOff val="0"/>
                <a:satMod val="103000"/>
                <a:lumMod val="102000"/>
                <a:tint val="94000"/>
              </a:schemeClr>
            </a:gs>
            <a:gs pos="50000">
              <a:schemeClr val="accent5">
                <a:shade val="90000"/>
                <a:hueOff val="0"/>
                <a:satOff val="0"/>
                <a:lumOff val="0"/>
                <a:alphaOff val="0"/>
                <a:satMod val="110000"/>
                <a:lumMod val="100000"/>
                <a:shade val="100000"/>
              </a:schemeClr>
            </a:gs>
            <a:gs pos="100000">
              <a:schemeClr val="accent5">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38FC083-389B-4E35-95D8-7C4FAE6DD8BD}">
      <dsp:nvSpPr>
        <dsp:cNvPr id="0" name=""/>
        <dsp:cNvSpPr/>
      </dsp:nvSpPr>
      <dsp:spPr>
        <a:xfrm>
          <a:off x="261068" y="3262983"/>
          <a:ext cx="1612736" cy="1560883"/>
        </a:xfrm>
        <a:prstGeom prst="ellipse">
          <a:avLst/>
        </a:prstGeom>
        <a:gradFill rotWithShape="0">
          <a:gsLst>
            <a:gs pos="0">
              <a:schemeClr val="accent5">
                <a:shade val="50000"/>
                <a:hueOff val="95502"/>
                <a:satOff val="2559"/>
                <a:lumOff val="11272"/>
                <a:alphaOff val="0"/>
                <a:satMod val="103000"/>
                <a:lumMod val="102000"/>
                <a:tint val="94000"/>
              </a:schemeClr>
            </a:gs>
            <a:gs pos="50000">
              <a:schemeClr val="accent5">
                <a:shade val="50000"/>
                <a:hueOff val="95502"/>
                <a:satOff val="2559"/>
                <a:lumOff val="11272"/>
                <a:alphaOff val="0"/>
                <a:satMod val="110000"/>
                <a:lumMod val="100000"/>
                <a:shade val="100000"/>
              </a:schemeClr>
            </a:gs>
            <a:gs pos="100000">
              <a:schemeClr val="accent5">
                <a:shade val="50000"/>
                <a:hueOff val="95502"/>
                <a:satOff val="2559"/>
                <a:lumOff val="11272"/>
                <a:alphaOff val="0"/>
                <a:lumMod val="99000"/>
                <a:satMod val="120000"/>
                <a:shade val="78000"/>
              </a:schemeClr>
            </a:gs>
          </a:gsLst>
          <a:lin ang="5400000" scaled="0"/>
        </a:gradFill>
        <a:ln>
          <a:solidFill>
            <a:srgbClr val="030E77"/>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DIR Contract Search begins, DIR Contract Identified</a:t>
          </a:r>
        </a:p>
      </dsp:txBody>
      <dsp:txXfrm>
        <a:off x="497248" y="3491569"/>
        <a:ext cx="1140376" cy="1103711"/>
      </dsp:txXfrm>
    </dsp:sp>
    <dsp:sp modelId="{4A93E082-2BE6-482F-A488-C6FE08B7CC09}">
      <dsp:nvSpPr>
        <dsp:cNvPr id="0" name=""/>
        <dsp:cNvSpPr/>
      </dsp:nvSpPr>
      <dsp:spPr>
        <a:xfrm rot="5400000">
          <a:off x="2358101" y="3771933"/>
          <a:ext cx="743209" cy="542983"/>
        </a:xfrm>
        <a:prstGeom prst="triangle">
          <a:avLst/>
        </a:prstGeom>
        <a:gradFill rotWithShape="0">
          <a:gsLst>
            <a:gs pos="0">
              <a:schemeClr val="accent5">
                <a:shade val="90000"/>
                <a:hueOff val="116972"/>
                <a:satOff val="-1072"/>
                <a:lumOff val="9251"/>
                <a:alphaOff val="0"/>
                <a:satMod val="103000"/>
                <a:lumMod val="102000"/>
                <a:tint val="94000"/>
              </a:schemeClr>
            </a:gs>
            <a:gs pos="50000">
              <a:schemeClr val="accent5">
                <a:shade val="90000"/>
                <a:hueOff val="116972"/>
                <a:satOff val="-1072"/>
                <a:lumOff val="9251"/>
                <a:alphaOff val="0"/>
                <a:satMod val="110000"/>
                <a:lumMod val="100000"/>
                <a:shade val="100000"/>
              </a:schemeClr>
            </a:gs>
            <a:gs pos="100000">
              <a:schemeClr val="accent5">
                <a:shade val="90000"/>
                <a:hueOff val="116972"/>
                <a:satOff val="-1072"/>
                <a:lumOff val="925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B378A65-7EE7-41BB-BAEA-3DFA2DB1746D}">
      <dsp:nvSpPr>
        <dsp:cNvPr id="0" name=""/>
        <dsp:cNvSpPr/>
      </dsp:nvSpPr>
      <dsp:spPr>
        <a:xfrm>
          <a:off x="3554873" y="3211704"/>
          <a:ext cx="1668795" cy="1663441"/>
        </a:xfrm>
        <a:prstGeom prst="ellipse">
          <a:avLst/>
        </a:prstGeom>
        <a:gradFill rotWithShape="0">
          <a:gsLst>
            <a:gs pos="0">
              <a:schemeClr val="accent5">
                <a:shade val="50000"/>
                <a:hueOff val="191005"/>
                <a:satOff val="5117"/>
                <a:lumOff val="22545"/>
                <a:alphaOff val="0"/>
                <a:satMod val="103000"/>
                <a:lumMod val="102000"/>
                <a:tint val="94000"/>
              </a:schemeClr>
            </a:gs>
            <a:gs pos="50000">
              <a:schemeClr val="accent5">
                <a:shade val="50000"/>
                <a:hueOff val="191005"/>
                <a:satOff val="5117"/>
                <a:lumOff val="22545"/>
                <a:alphaOff val="0"/>
                <a:satMod val="110000"/>
                <a:lumMod val="100000"/>
                <a:shade val="100000"/>
              </a:schemeClr>
            </a:gs>
            <a:gs pos="100000">
              <a:schemeClr val="accent5">
                <a:shade val="50000"/>
                <a:hueOff val="191005"/>
                <a:satOff val="5117"/>
                <a:lumOff val="22545"/>
                <a:alphaOff val="0"/>
                <a:lumMod val="99000"/>
                <a:satMod val="120000"/>
                <a:shade val="78000"/>
              </a:schemeClr>
            </a:gs>
          </a:gsLst>
          <a:lin ang="5400000" scaled="0"/>
        </a:gradFill>
        <a:ln>
          <a:solidFill>
            <a:srgbClr val="030E77"/>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HUB Coordinator is made aware of “PENDING” purchase</a:t>
          </a:r>
        </a:p>
      </dsp:txBody>
      <dsp:txXfrm>
        <a:off x="3799262" y="3455309"/>
        <a:ext cx="1180017" cy="1176231"/>
      </dsp:txXfrm>
    </dsp:sp>
    <dsp:sp modelId="{B6E6C59A-D21F-410D-B29E-DC6D1C9C4F11}">
      <dsp:nvSpPr>
        <dsp:cNvPr id="0" name=""/>
        <dsp:cNvSpPr/>
      </dsp:nvSpPr>
      <dsp:spPr>
        <a:xfrm rot="21557651">
          <a:off x="4000216" y="2355465"/>
          <a:ext cx="743209" cy="542983"/>
        </a:xfrm>
        <a:prstGeom prst="triangle">
          <a:avLst/>
        </a:prstGeom>
        <a:gradFill rotWithShape="0">
          <a:gsLst>
            <a:gs pos="0">
              <a:schemeClr val="accent5">
                <a:shade val="90000"/>
                <a:hueOff val="233943"/>
                <a:satOff val="-2143"/>
                <a:lumOff val="18503"/>
                <a:alphaOff val="0"/>
                <a:satMod val="103000"/>
                <a:lumMod val="102000"/>
                <a:tint val="94000"/>
              </a:schemeClr>
            </a:gs>
            <a:gs pos="50000">
              <a:schemeClr val="accent5">
                <a:shade val="90000"/>
                <a:hueOff val="233943"/>
                <a:satOff val="-2143"/>
                <a:lumOff val="18503"/>
                <a:alphaOff val="0"/>
                <a:satMod val="110000"/>
                <a:lumMod val="100000"/>
                <a:shade val="100000"/>
              </a:schemeClr>
            </a:gs>
            <a:gs pos="100000">
              <a:schemeClr val="accent5">
                <a:shade val="90000"/>
                <a:hueOff val="233943"/>
                <a:satOff val="-2143"/>
                <a:lumOff val="185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F593D05-74D5-417D-9852-A9F71991D98F}">
      <dsp:nvSpPr>
        <dsp:cNvPr id="0" name=""/>
        <dsp:cNvSpPr/>
      </dsp:nvSpPr>
      <dsp:spPr>
        <a:xfrm>
          <a:off x="3537849" y="477054"/>
          <a:ext cx="1634633" cy="1595881"/>
        </a:xfrm>
        <a:prstGeom prst="ellipse">
          <a:avLst/>
        </a:prstGeom>
        <a:gradFill rotWithShape="0">
          <a:gsLst>
            <a:gs pos="0">
              <a:schemeClr val="accent5">
                <a:shade val="50000"/>
                <a:hueOff val="286507"/>
                <a:satOff val="7676"/>
                <a:lumOff val="33817"/>
                <a:alphaOff val="0"/>
                <a:satMod val="103000"/>
                <a:lumMod val="102000"/>
                <a:tint val="94000"/>
              </a:schemeClr>
            </a:gs>
            <a:gs pos="50000">
              <a:schemeClr val="accent5">
                <a:shade val="50000"/>
                <a:hueOff val="286507"/>
                <a:satOff val="7676"/>
                <a:lumOff val="33817"/>
                <a:alphaOff val="0"/>
                <a:satMod val="110000"/>
                <a:lumMod val="100000"/>
                <a:shade val="100000"/>
              </a:schemeClr>
            </a:gs>
            <a:gs pos="100000">
              <a:schemeClr val="accent5">
                <a:shade val="50000"/>
                <a:hueOff val="286507"/>
                <a:satOff val="7676"/>
                <a:lumOff val="33817"/>
                <a:alphaOff val="0"/>
                <a:lumMod val="99000"/>
                <a:satMod val="120000"/>
                <a:shade val="78000"/>
              </a:schemeClr>
            </a:gs>
          </a:gsLst>
          <a:lin ang="5400000" scaled="0"/>
        </a:gradFill>
        <a:ln>
          <a:solidFill>
            <a:srgbClr val="030E77"/>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HUB Coordinator reviews online HSP</a:t>
          </a:r>
        </a:p>
      </dsp:txBody>
      <dsp:txXfrm>
        <a:off x="3777235" y="710765"/>
        <a:ext cx="1155861" cy="1128459"/>
      </dsp:txXfrm>
    </dsp:sp>
    <dsp:sp modelId="{C79D5E63-C1A0-4BDB-A12A-9B733DBE154D}">
      <dsp:nvSpPr>
        <dsp:cNvPr id="0" name=""/>
        <dsp:cNvSpPr/>
      </dsp:nvSpPr>
      <dsp:spPr>
        <a:xfrm rot="5371569">
          <a:off x="5547595" y="990569"/>
          <a:ext cx="743209" cy="542983"/>
        </a:xfrm>
        <a:prstGeom prst="triangle">
          <a:avLst/>
        </a:prstGeom>
        <a:gradFill rotWithShape="0">
          <a:gsLst>
            <a:gs pos="0">
              <a:schemeClr val="accent5">
                <a:shade val="90000"/>
                <a:hueOff val="350915"/>
                <a:satOff val="-3215"/>
                <a:lumOff val="27754"/>
                <a:alphaOff val="0"/>
                <a:satMod val="103000"/>
                <a:lumMod val="102000"/>
                <a:tint val="94000"/>
              </a:schemeClr>
            </a:gs>
            <a:gs pos="50000">
              <a:schemeClr val="accent5">
                <a:shade val="90000"/>
                <a:hueOff val="350915"/>
                <a:satOff val="-3215"/>
                <a:lumOff val="27754"/>
                <a:alphaOff val="0"/>
                <a:satMod val="110000"/>
                <a:lumMod val="100000"/>
                <a:shade val="100000"/>
              </a:schemeClr>
            </a:gs>
            <a:gs pos="100000">
              <a:schemeClr val="accent5">
                <a:shade val="90000"/>
                <a:hueOff val="350915"/>
                <a:satOff val="-3215"/>
                <a:lumOff val="2775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F2F00BE-C41C-4496-921A-8B5A7BD5A53E}">
      <dsp:nvSpPr>
        <dsp:cNvPr id="0" name=""/>
        <dsp:cNvSpPr/>
      </dsp:nvSpPr>
      <dsp:spPr>
        <a:xfrm>
          <a:off x="6635185" y="447106"/>
          <a:ext cx="1639406" cy="1604507"/>
        </a:xfrm>
        <a:prstGeom prst="ellipse">
          <a:avLst/>
        </a:prstGeom>
        <a:gradFill rotWithShape="0">
          <a:gsLst>
            <a:gs pos="0">
              <a:schemeClr val="accent5">
                <a:shade val="50000"/>
                <a:hueOff val="286507"/>
                <a:satOff val="7676"/>
                <a:lumOff val="33817"/>
                <a:alphaOff val="0"/>
                <a:satMod val="103000"/>
                <a:lumMod val="102000"/>
                <a:tint val="94000"/>
              </a:schemeClr>
            </a:gs>
            <a:gs pos="50000">
              <a:schemeClr val="accent5">
                <a:shade val="50000"/>
                <a:hueOff val="286507"/>
                <a:satOff val="7676"/>
                <a:lumOff val="33817"/>
                <a:alphaOff val="0"/>
                <a:satMod val="110000"/>
                <a:lumMod val="100000"/>
                <a:shade val="100000"/>
              </a:schemeClr>
            </a:gs>
            <a:gs pos="100000">
              <a:schemeClr val="accent5">
                <a:shade val="50000"/>
                <a:hueOff val="286507"/>
                <a:satOff val="7676"/>
                <a:lumOff val="33817"/>
                <a:alphaOff val="0"/>
                <a:lumMod val="99000"/>
                <a:satMod val="120000"/>
                <a:shade val="78000"/>
              </a:schemeClr>
            </a:gs>
          </a:gsLst>
          <a:lin ang="5400000" scaled="0"/>
        </a:gradFill>
        <a:ln>
          <a:solidFill>
            <a:srgbClr val="030E77"/>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HUB Coordinator contacts contract holder to seek clarification</a:t>
          </a:r>
        </a:p>
      </dsp:txBody>
      <dsp:txXfrm>
        <a:off x="6875270" y="682081"/>
        <a:ext cx="1159236" cy="1134557"/>
      </dsp:txXfrm>
    </dsp:sp>
    <dsp:sp modelId="{4CA817D0-4F66-41DF-8A2C-8372B5E0F604}">
      <dsp:nvSpPr>
        <dsp:cNvPr id="0" name=""/>
        <dsp:cNvSpPr/>
      </dsp:nvSpPr>
      <dsp:spPr>
        <a:xfrm rot="10821016">
          <a:off x="7074739" y="2375534"/>
          <a:ext cx="743209" cy="542983"/>
        </a:xfrm>
        <a:prstGeom prst="triangle">
          <a:avLst/>
        </a:prstGeom>
        <a:gradFill rotWithShape="0">
          <a:gsLst>
            <a:gs pos="0">
              <a:schemeClr val="accent5">
                <a:shade val="90000"/>
                <a:hueOff val="233943"/>
                <a:satOff val="-2143"/>
                <a:lumOff val="18503"/>
                <a:alphaOff val="0"/>
                <a:satMod val="103000"/>
                <a:lumMod val="102000"/>
                <a:tint val="94000"/>
              </a:schemeClr>
            </a:gs>
            <a:gs pos="50000">
              <a:schemeClr val="accent5">
                <a:shade val="90000"/>
                <a:hueOff val="233943"/>
                <a:satOff val="-2143"/>
                <a:lumOff val="18503"/>
                <a:alphaOff val="0"/>
                <a:satMod val="110000"/>
                <a:lumMod val="100000"/>
                <a:shade val="100000"/>
              </a:schemeClr>
            </a:gs>
            <a:gs pos="100000">
              <a:schemeClr val="accent5">
                <a:shade val="90000"/>
                <a:hueOff val="233943"/>
                <a:satOff val="-2143"/>
                <a:lumOff val="185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08FAE14-5617-4FE0-A6F7-3584D5221FEE}">
      <dsp:nvSpPr>
        <dsp:cNvPr id="0" name=""/>
        <dsp:cNvSpPr/>
      </dsp:nvSpPr>
      <dsp:spPr>
        <a:xfrm>
          <a:off x="6592468" y="3211704"/>
          <a:ext cx="1690677" cy="1663441"/>
        </a:xfrm>
        <a:prstGeom prst="ellipse">
          <a:avLst/>
        </a:prstGeom>
        <a:gradFill rotWithShape="0">
          <a:gsLst>
            <a:gs pos="0">
              <a:schemeClr val="accent5">
                <a:shade val="50000"/>
                <a:hueOff val="191005"/>
                <a:satOff val="5117"/>
                <a:lumOff val="22545"/>
                <a:alphaOff val="0"/>
                <a:satMod val="103000"/>
                <a:lumMod val="102000"/>
                <a:tint val="94000"/>
              </a:schemeClr>
            </a:gs>
            <a:gs pos="50000">
              <a:schemeClr val="accent5">
                <a:shade val="50000"/>
                <a:hueOff val="191005"/>
                <a:satOff val="5117"/>
                <a:lumOff val="22545"/>
                <a:alphaOff val="0"/>
                <a:satMod val="110000"/>
                <a:lumMod val="100000"/>
                <a:shade val="100000"/>
              </a:schemeClr>
            </a:gs>
            <a:gs pos="100000">
              <a:schemeClr val="accent5">
                <a:shade val="50000"/>
                <a:hueOff val="191005"/>
                <a:satOff val="5117"/>
                <a:lumOff val="22545"/>
                <a:alphaOff val="0"/>
                <a:lumMod val="99000"/>
                <a:satMod val="120000"/>
                <a:shade val="78000"/>
              </a:schemeClr>
            </a:gs>
          </a:gsLst>
          <a:lin ang="5400000" scaled="0"/>
        </a:gradFill>
        <a:ln>
          <a:solidFill>
            <a:srgbClr val="030E77"/>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Specific dollar amounts and percentages are identified</a:t>
          </a:r>
        </a:p>
      </dsp:txBody>
      <dsp:txXfrm>
        <a:off x="6840062" y="3455309"/>
        <a:ext cx="1195489" cy="1176231"/>
      </dsp:txXfrm>
    </dsp:sp>
    <dsp:sp modelId="{0F1CB46A-666B-4DEC-A164-DBA392BD447B}">
      <dsp:nvSpPr>
        <dsp:cNvPr id="0" name=""/>
        <dsp:cNvSpPr/>
      </dsp:nvSpPr>
      <dsp:spPr>
        <a:xfrm rot="5400000">
          <a:off x="8565968" y="3771933"/>
          <a:ext cx="743209" cy="542983"/>
        </a:xfrm>
        <a:prstGeom prst="triangle">
          <a:avLst/>
        </a:prstGeom>
        <a:gradFill rotWithShape="0">
          <a:gsLst>
            <a:gs pos="0">
              <a:schemeClr val="accent5">
                <a:shade val="90000"/>
                <a:hueOff val="116972"/>
                <a:satOff val="-1072"/>
                <a:lumOff val="9251"/>
                <a:alphaOff val="0"/>
                <a:satMod val="103000"/>
                <a:lumMod val="102000"/>
                <a:tint val="94000"/>
              </a:schemeClr>
            </a:gs>
            <a:gs pos="50000">
              <a:schemeClr val="accent5">
                <a:shade val="90000"/>
                <a:hueOff val="116972"/>
                <a:satOff val="-1072"/>
                <a:lumOff val="9251"/>
                <a:alphaOff val="0"/>
                <a:satMod val="110000"/>
                <a:lumMod val="100000"/>
                <a:shade val="100000"/>
              </a:schemeClr>
            </a:gs>
            <a:gs pos="100000">
              <a:schemeClr val="accent5">
                <a:shade val="90000"/>
                <a:hueOff val="116972"/>
                <a:satOff val="-1072"/>
                <a:lumOff val="925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47D6C32-E6C7-4148-836A-690095A4C1D5}">
      <dsp:nvSpPr>
        <dsp:cNvPr id="0" name=""/>
        <dsp:cNvSpPr/>
      </dsp:nvSpPr>
      <dsp:spPr>
        <a:xfrm>
          <a:off x="9561264" y="2981696"/>
          <a:ext cx="2123457" cy="2123457"/>
        </a:xfrm>
        <a:prstGeom prst="ellipse">
          <a:avLst/>
        </a:prstGeom>
        <a:gradFill rotWithShape="0">
          <a:gsLst>
            <a:gs pos="0">
              <a:schemeClr val="accent5">
                <a:shade val="50000"/>
                <a:hueOff val="95502"/>
                <a:satOff val="2559"/>
                <a:lumOff val="11272"/>
                <a:alphaOff val="0"/>
                <a:satMod val="103000"/>
                <a:lumMod val="102000"/>
                <a:tint val="94000"/>
              </a:schemeClr>
            </a:gs>
            <a:gs pos="50000">
              <a:schemeClr val="accent5">
                <a:shade val="50000"/>
                <a:hueOff val="95502"/>
                <a:satOff val="2559"/>
                <a:lumOff val="11272"/>
                <a:alphaOff val="0"/>
                <a:satMod val="110000"/>
                <a:lumMod val="100000"/>
                <a:shade val="100000"/>
              </a:schemeClr>
            </a:gs>
            <a:gs pos="100000">
              <a:schemeClr val="accent5">
                <a:shade val="50000"/>
                <a:hueOff val="95502"/>
                <a:satOff val="2559"/>
                <a:lumOff val="11272"/>
                <a:alphaOff val="0"/>
                <a:lumMod val="99000"/>
                <a:satMod val="120000"/>
                <a:shade val="78000"/>
              </a:schemeClr>
            </a:gs>
          </a:gsLst>
          <a:lin ang="5400000" scaled="0"/>
        </a:gradFill>
        <a:ln>
          <a:solidFill>
            <a:srgbClr val="030E77"/>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t>PAR Tracking = Higher HUB Participation</a:t>
          </a:r>
        </a:p>
      </dsp:txBody>
      <dsp:txXfrm>
        <a:off x="9872237" y="3292669"/>
        <a:ext cx="1501511" cy="15015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9061E-6FC4-47A5-8EBD-CA9BA7E9A3F2}">
      <dsp:nvSpPr>
        <dsp:cNvPr id="0" name=""/>
        <dsp:cNvSpPr/>
      </dsp:nvSpPr>
      <dsp:spPr>
        <a:xfrm>
          <a:off x="8030683" y="1108258"/>
          <a:ext cx="2403406" cy="24035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062E63-C24F-4A51-B74B-9A3479AA152F}">
      <dsp:nvSpPr>
        <dsp:cNvPr id="0" name=""/>
        <dsp:cNvSpPr/>
      </dsp:nvSpPr>
      <dsp:spPr>
        <a:xfrm>
          <a:off x="8111072" y="1188390"/>
          <a:ext cx="2243660" cy="2243265"/>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No clarification obtained</a:t>
          </a:r>
        </a:p>
      </dsp:txBody>
      <dsp:txXfrm>
        <a:off x="8431594" y="1508917"/>
        <a:ext cx="1602614" cy="1602212"/>
      </dsp:txXfrm>
    </dsp:sp>
    <dsp:sp modelId="{A0E218A7-31C1-4964-A9F5-986358B361F6}">
      <dsp:nvSpPr>
        <dsp:cNvPr id="0" name=""/>
        <dsp:cNvSpPr/>
      </dsp:nvSpPr>
      <dsp:spPr>
        <a:xfrm rot="2700000">
          <a:off x="5536563" y="1108089"/>
          <a:ext cx="2403445" cy="2403445"/>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AE85B4-52C2-4425-8852-83E8F04DE57E}">
      <dsp:nvSpPr>
        <dsp:cNvPr id="0" name=""/>
        <dsp:cNvSpPr/>
      </dsp:nvSpPr>
      <dsp:spPr>
        <a:xfrm>
          <a:off x="5627277" y="1188390"/>
          <a:ext cx="2243660" cy="2243265"/>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HUB Coordinator identifies they were excluded from the procurement process</a:t>
          </a:r>
        </a:p>
      </dsp:txBody>
      <dsp:txXfrm>
        <a:off x="5947800" y="1508917"/>
        <a:ext cx="1602614" cy="1602212"/>
      </dsp:txXfrm>
    </dsp:sp>
    <dsp:sp modelId="{A691EDC7-75ED-46A4-A6BF-D47E9D0DFC87}">
      <dsp:nvSpPr>
        <dsp:cNvPr id="0" name=""/>
        <dsp:cNvSpPr/>
      </dsp:nvSpPr>
      <dsp:spPr>
        <a:xfrm rot="2700000">
          <a:off x="3063074" y="1108089"/>
          <a:ext cx="2403445" cy="2403445"/>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E6F225-CFA4-4902-A27D-34D0D7909A2A}">
      <dsp:nvSpPr>
        <dsp:cNvPr id="0" name=""/>
        <dsp:cNvSpPr/>
      </dsp:nvSpPr>
      <dsp:spPr>
        <a:xfrm>
          <a:off x="3143482" y="1188390"/>
          <a:ext cx="2243660" cy="2243265"/>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Purchase Order issued</a:t>
          </a:r>
        </a:p>
      </dsp:txBody>
      <dsp:txXfrm>
        <a:off x="3464005" y="1508917"/>
        <a:ext cx="1602614" cy="1602212"/>
      </dsp:txXfrm>
    </dsp:sp>
    <dsp:sp modelId="{CB1023D9-EB3B-4F34-919B-4A6CAF318D63}">
      <dsp:nvSpPr>
        <dsp:cNvPr id="0" name=""/>
        <dsp:cNvSpPr/>
      </dsp:nvSpPr>
      <dsp:spPr>
        <a:xfrm rot="2700000">
          <a:off x="579279" y="1108089"/>
          <a:ext cx="2403445" cy="2403445"/>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A64AA8-1C5A-4B2A-8552-96A66ED14AEA}">
      <dsp:nvSpPr>
        <dsp:cNvPr id="0" name=""/>
        <dsp:cNvSpPr/>
      </dsp:nvSpPr>
      <dsp:spPr>
        <a:xfrm>
          <a:off x="659688" y="1188390"/>
          <a:ext cx="2243660" cy="2243265"/>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IT Service or Product need identified</a:t>
          </a:r>
        </a:p>
      </dsp:txBody>
      <dsp:txXfrm>
        <a:off x="980210" y="1508917"/>
        <a:ext cx="1602614" cy="16022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B8A6BD-293E-4383-9A15-F5601AF3AE66}">
      <dsp:nvSpPr>
        <dsp:cNvPr id="0" name=""/>
        <dsp:cNvSpPr/>
      </dsp:nvSpPr>
      <dsp:spPr>
        <a:xfrm rot="5400000">
          <a:off x="458603" y="1539390"/>
          <a:ext cx="1378845" cy="2294368"/>
        </a:xfrm>
        <a:prstGeom prst="corner">
          <a:avLst>
            <a:gd name="adj1" fmla="val 16120"/>
            <a:gd name="adj2" fmla="val 16110"/>
          </a:avLst>
        </a:prstGeom>
        <a:gradFill rotWithShape="0">
          <a:gsLst>
            <a:gs pos="0">
              <a:schemeClr val="tx2">
                <a:lumMod val="60000"/>
                <a:lumOff val="40000"/>
              </a:schemeClr>
            </a:gs>
            <a:gs pos="80000">
              <a:schemeClr val="tx2">
                <a:lumMod val="60000"/>
                <a:lumOff val="40000"/>
              </a:schemeClr>
            </a:gs>
            <a:gs pos="100000">
              <a:schemeClr val="tx2">
                <a:lumMod val="60000"/>
                <a:lumOff val="40000"/>
              </a:schemeClr>
            </a:gs>
          </a:gsLst>
          <a:lin ang="5400000" scaled="0"/>
        </a:gradFill>
        <a:ln w="6350" cap="flat" cmpd="sng" algn="ctr">
          <a:solidFill>
            <a:schemeClr val="accent2">
              <a:shade val="5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B4B7AF6-2DF1-491A-AF27-F3C947006E7A}">
      <dsp:nvSpPr>
        <dsp:cNvPr id="0" name=""/>
        <dsp:cNvSpPr/>
      </dsp:nvSpPr>
      <dsp:spPr>
        <a:xfrm>
          <a:off x="228440" y="2224912"/>
          <a:ext cx="2071368" cy="181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1: Agency Submits Draft SOW to DIR</a:t>
          </a:r>
        </a:p>
      </dsp:txBody>
      <dsp:txXfrm>
        <a:off x="228440" y="2224912"/>
        <a:ext cx="2071368" cy="1815676"/>
      </dsp:txXfrm>
    </dsp:sp>
    <dsp:sp modelId="{34529203-29A8-499B-872C-8DBA900FAABA}">
      <dsp:nvSpPr>
        <dsp:cNvPr id="0" name=""/>
        <dsp:cNvSpPr/>
      </dsp:nvSpPr>
      <dsp:spPr>
        <a:xfrm>
          <a:off x="4395009" y="804003"/>
          <a:ext cx="390824" cy="390824"/>
        </a:xfrm>
        <a:prstGeom prst="triangle">
          <a:avLst>
            <a:gd name="adj" fmla="val 100000"/>
          </a:avLst>
        </a:prstGeom>
        <a:gradFill rotWithShape="0">
          <a:gsLst>
            <a:gs pos="0">
              <a:schemeClr val="accent1">
                <a:lumMod val="60000"/>
                <a:lumOff val="40000"/>
              </a:schemeClr>
            </a:gs>
            <a:gs pos="80000">
              <a:schemeClr val="tx2">
                <a:lumMod val="40000"/>
                <a:lumOff val="60000"/>
              </a:schemeClr>
            </a:gs>
            <a:gs pos="100000">
              <a:schemeClr val="tx2">
                <a:lumMod val="40000"/>
                <a:lumOff val="60000"/>
              </a:schemeClr>
            </a:gs>
          </a:gsLst>
          <a:lin ang="5400000" scaled="0"/>
        </a:gradFill>
        <a:ln w="6350" cap="flat" cmpd="sng" algn="ctr">
          <a:solidFill>
            <a:schemeClr val="accent2">
              <a:shade val="50000"/>
              <a:hueOff val="208860"/>
              <a:satOff val="-21787"/>
              <a:lumOff val="1790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C8099A6-3F81-4089-A7B3-D58486A185BE}">
      <dsp:nvSpPr>
        <dsp:cNvPr id="0" name=""/>
        <dsp:cNvSpPr/>
      </dsp:nvSpPr>
      <dsp:spPr>
        <a:xfrm rot="5400000">
          <a:off x="2994363" y="911913"/>
          <a:ext cx="1378845" cy="2294368"/>
        </a:xfrm>
        <a:prstGeom prst="corner">
          <a:avLst>
            <a:gd name="adj1" fmla="val 16120"/>
            <a:gd name="adj2" fmla="val 16110"/>
          </a:avLst>
        </a:prstGeom>
        <a:gradFill rotWithShape="0">
          <a:gsLst>
            <a:gs pos="0">
              <a:schemeClr val="accent1">
                <a:lumMod val="60000"/>
                <a:lumOff val="40000"/>
              </a:schemeClr>
            </a:gs>
            <a:gs pos="80000">
              <a:schemeClr val="accent1">
                <a:lumMod val="40000"/>
                <a:lumOff val="60000"/>
              </a:schemeClr>
            </a:gs>
            <a:gs pos="100000">
              <a:schemeClr val="tx2">
                <a:lumMod val="40000"/>
                <a:lumOff val="60000"/>
              </a:schemeClr>
            </a:gs>
          </a:gsLst>
          <a:lin ang="5400000" scaled="0"/>
        </a:gradFill>
        <a:ln w="6350" cap="flat" cmpd="sng" algn="ctr">
          <a:solidFill>
            <a:schemeClr val="accent2">
              <a:shade val="50000"/>
              <a:hueOff val="417720"/>
              <a:satOff val="-43573"/>
              <a:lumOff val="3581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B510096-70AB-4978-A7F8-2EBD60ACDC07}">
      <dsp:nvSpPr>
        <dsp:cNvPr id="0" name=""/>
        <dsp:cNvSpPr/>
      </dsp:nvSpPr>
      <dsp:spPr>
        <a:xfrm>
          <a:off x="2764200" y="1597435"/>
          <a:ext cx="2071368" cy="181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400" kern="1200" dirty="0"/>
            <a:t>2: DIR Reviews and Consults with Agency</a:t>
          </a:r>
        </a:p>
        <a:p>
          <a:pPr marL="0" marR="0" lvl="0" indent="0" algn="l" defTabSz="914400" eaLnBrk="1" fontAlgn="auto" latinLnBrk="0" hangingPunct="1">
            <a:lnSpc>
              <a:spcPct val="100000"/>
            </a:lnSpc>
            <a:spcBef>
              <a:spcPct val="0"/>
            </a:spcBef>
            <a:spcAft>
              <a:spcPts val="0"/>
            </a:spcAft>
            <a:buClrTx/>
            <a:buSzTx/>
            <a:buFontTx/>
            <a:buNone/>
            <a:tabLst/>
            <a:defRPr/>
          </a:pPr>
          <a:endParaRPr lang="en-US" sz="2400" kern="1200" dirty="0"/>
        </a:p>
      </dsp:txBody>
      <dsp:txXfrm>
        <a:off x="2764200" y="1597435"/>
        <a:ext cx="2071368" cy="1815676"/>
      </dsp:txXfrm>
    </dsp:sp>
    <dsp:sp modelId="{C42636AB-B59E-457C-A0F3-D2E7231769F4}">
      <dsp:nvSpPr>
        <dsp:cNvPr id="0" name=""/>
        <dsp:cNvSpPr/>
      </dsp:nvSpPr>
      <dsp:spPr>
        <a:xfrm>
          <a:off x="1901568" y="1414518"/>
          <a:ext cx="390824" cy="390824"/>
        </a:xfrm>
        <a:prstGeom prst="triangle">
          <a:avLst>
            <a:gd name="adj" fmla="val 100000"/>
          </a:avLst>
        </a:prstGeom>
        <a:gradFill rotWithShape="0">
          <a:gsLst>
            <a:gs pos="0">
              <a:schemeClr val="tx2">
                <a:lumMod val="40000"/>
                <a:lumOff val="60000"/>
              </a:schemeClr>
            </a:gs>
            <a:gs pos="68000">
              <a:schemeClr val="accent1">
                <a:lumMod val="20000"/>
                <a:lumOff val="80000"/>
              </a:schemeClr>
            </a:gs>
            <a:gs pos="95000">
              <a:schemeClr val="tx2">
                <a:lumMod val="20000"/>
                <a:lumOff val="80000"/>
              </a:schemeClr>
            </a:gs>
          </a:gsLst>
          <a:lin ang="5400000" scaled="0"/>
        </a:gradFill>
        <a:ln w="6350" cap="flat" cmpd="sng" algn="ctr">
          <a:solidFill>
            <a:schemeClr val="accent2">
              <a:shade val="50000"/>
              <a:hueOff val="626579"/>
              <a:satOff val="-65360"/>
              <a:lumOff val="5372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6C67B62-7D46-41D6-9D38-C9545A0B6D48}">
      <dsp:nvSpPr>
        <dsp:cNvPr id="0" name=""/>
        <dsp:cNvSpPr/>
      </dsp:nvSpPr>
      <dsp:spPr>
        <a:xfrm rot="5400000">
          <a:off x="5530123" y="284437"/>
          <a:ext cx="1378845" cy="2294368"/>
        </a:xfrm>
        <a:prstGeom prst="corner">
          <a:avLst>
            <a:gd name="adj1" fmla="val 16120"/>
            <a:gd name="adj2" fmla="val 16110"/>
          </a:avLst>
        </a:prstGeom>
        <a:gradFill rotWithShape="0">
          <a:gsLst>
            <a:gs pos="0">
              <a:schemeClr val="accent1">
                <a:lumMod val="40000"/>
                <a:lumOff val="60000"/>
              </a:schemeClr>
            </a:gs>
            <a:gs pos="80000">
              <a:schemeClr val="accent1">
                <a:lumMod val="40000"/>
                <a:lumOff val="60000"/>
              </a:schemeClr>
            </a:gs>
            <a:gs pos="100000">
              <a:schemeClr val="accent1">
                <a:lumMod val="60000"/>
                <a:lumOff val="40000"/>
              </a:schemeClr>
            </a:gs>
          </a:gsLst>
          <a:lin ang="5400000" scaled="0"/>
        </a:gradFill>
        <a:ln w="6350" cap="flat" cmpd="sng" algn="ctr">
          <a:solidFill>
            <a:schemeClr val="accent2">
              <a:shade val="50000"/>
              <a:hueOff val="626579"/>
              <a:satOff val="-65360"/>
              <a:lumOff val="5372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BF9C2CC-9266-4EC0-A562-A6D372851189}">
      <dsp:nvSpPr>
        <dsp:cNvPr id="0" name=""/>
        <dsp:cNvSpPr/>
      </dsp:nvSpPr>
      <dsp:spPr>
        <a:xfrm>
          <a:off x="5299959" y="969959"/>
          <a:ext cx="2071368" cy="181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3: DIR Responds to Agency within 30 working days of submission</a:t>
          </a:r>
        </a:p>
      </dsp:txBody>
      <dsp:txXfrm>
        <a:off x="5299959" y="969959"/>
        <a:ext cx="2071368" cy="1815676"/>
      </dsp:txXfrm>
    </dsp:sp>
    <dsp:sp modelId="{0296DAF0-D0DD-43B0-9F76-5C78358E5915}">
      <dsp:nvSpPr>
        <dsp:cNvPr id="0" name=""/>
        <dsp:cNvSpPr/>
      </dsp:nvSpPr>
      <dsp:spPr>
        <a:xfrm>
          <a:off x="6980504" y="115523"/>
          <a:ext cx="390824" cy="390824"/>
        </a:xfrm>
        <a:prstGeom prst="triangle">
          <a:avLst>
            <a:gd name="adj" fmla="val 100000"/>
          </a:avLst>
        </a:prstGeom>
        <a:gradFill rotWithShape="0">
          <a:gsLst>
            <a:gs pos="0">
              <a:schemeClr val="tx2">
                <a:lumMod val="60000"/>
                <a:lumOff val="40000"/>
              </a:schemeClr>
            </a:gs>
            <a:gs pos="80000">
              <a:schemeClr val="tx2">
                <a:lumMod val="60000"/>
                <a:lumOff val="40000"/>
              </a:schemeClr>
            </a:gs>
            <a:gs pos="100000">
              <a:schemeClr val="tx2">
                <a:lumMod val="60000"/>
                <a:lumOff val="40000"/>
              </a:schemeClr>
            </a:gs>
          </a:gsLst>
          <a:lin ang="5400000" scaled="0"/>
        </a:gradFill>
        <a:ln w="6350" cap="flat" cmpd="sng" algn="ctr">
          <a:solidFill>
            <a:schemeClr val="accent2">
              <a:shade val="50000"/>
              <a:hueOff val="417720"/>
              <a:satOff val="-43573"/>
              <a:lumOff val="3581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6ACEA6C-C797-4F83-99BF-BC0B1052ACE7}">
      <dsp:nvSpPr>
        <dsp:cNvPr id="0" name=""/>
        <dsp:cNvSpPr/>
      </dsp:nvSpPr>
      <dsp:spPr>
        <a:xfrm rot="5400000">
          <a:off x="8065883" y="-343038"/>
          <a:ext cx="1378845" cy="2294368"/>
        </a:xfrm>
        <a:prstGeom prst="corner">
          <a:avLst>
            <a:gd name="adj1" fmla="val 16120"/>
            <a:gd name="adj2" fmla="val 16110"/>
          </a:avLst>
        </a:prstGeom>
        <a:gradFill rotWithShape="0">
          <a:gsLst>
            <a:gs pos="15000">
              <a:schemeClr val="tx2">
                <a:lumMod val="60000"/>
                <a:lumOff val="40000"/>
              </a:schemeClr>
            </a:gs>
            <a:gs pos="67000">
              <a:srgbClr val="00B0F0"/>
            </a:gs>
            <a:gs pos="91000">
              <a:schemeClr val="tx2">
                <a:lumMod val="60000"/>
                <a:lumOff val="40000"/>
              </a:schemeClr>
            </a:gs>
          </a:gsLst>
          <a:lin ang="16200000" scaled="0"/>
        </a:gradFill>
        <a:ln w="6350" cap="flat" cmpd="sng" algn="ctr">
          <a:solidFill>
            <a:schemeClr val="accent2">
              <a:shade val="50000"/>
              <a:hueOff val="208860"/>
              <a:satOff val="-21787"/>
              <a:lumOff val="1790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DDD83DA-67CA-4B1E-9C5D-18FF957DC754}">
      <dsp:nvSpPr>
        <dsp:cNvPr id="0" name=""/>
        <dsp:cNvSpPr/>
      </dsp:nvSpPr>
      <dsp:spPr>
        <a:xfrm>
          <a:off x="7835719" y="342483"/>
          <a:ext cx="2071368" cy="181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4: Agency submits Approved  SOW to relevant DIR vendor(s)</a:t>
          </a:r>
        </a:p>
      </dsp:txBody>
      <dsp:txXfrm>
        <a:off x="7835719" y="342483"/>
        <a:ext cx="2071368" cy="18156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F7658-1479-4CA0-A56A-39FBBD33D63D}">
      <dsp:nvSpPr>
        <dsp:cNvPr id="0" name=""/>
        <dsp:cNvSpPr/>
      </dsp:nvSpPr>
      <dsp:spPr>
        <a:xfrm rot="5400000">
          <a:off x="480179" y="2036902"/>
          <a:ext cx="1380159" cy="2296554"/>
        </a:xfrm>
        <a:prstGeom prst="corner">
          <a:avLst>
            <a:gd name="adj1" fmla="val 16120"/>
            <a:gd name="adj2" fmla="val 16110"/>
          </a:avLst>
        </a:prstGeom>
        <a:gradFill rotWithShape="0">
          <a:gsLst>
            <a:gs pos="3000">
              <a:schemeClr val="tx2">
                <a:lumMod val="60000"/>
                <a:lumOff val="40000"/>
              </a:schemeClr>
            </a:gs>
            <a:gs pos="80000">
              <a:schemeClr val="tx2">
                <a:lumMod val="40000"/>
                <a:lumOff val="60000"/>
              </a:schemeClr>
            </a:gs>
            <a:gs pos="100000">
              <a:schemeClr val="tx2">
                <a:lumMod val="60000"/>
                <a:lumOff val="40000"/>
              </a:schemeClr>
            </a:gs>
          </a:gsLst>
          <a:lin ang="5400000" scaled="0"/>
        </a:gradFill>
        <a:ln w="6350" cap="flat" cmpd="sng" algn="ctr">
          <a:solidFill>
            <a:schemeClr val="tx2">
              <a:lumMod val="60000"/>
              <a:lumOff val="4000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CD9F16B-BCAD-4838-A057-875FFB9324D3}">
      <dsp:nvSpPr>
        <dsp:cNvPr id="0" name=""/>
        <dsp:cNvSpPr/>
      </dsp:nvSpPr>
      <dsp:spPr>
        <a:xfrm>
          <a:off x="235512" y="2644063"/>
          <a:ext cx="2073341" cy="181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1: Agency evaluates vendor responses and negotiates final version of SOW</a:t>
          </a:r>
        </a:p>
      </dsp:txBody>
      <dsp:txXfrm>
        <a:off x="235512" y="2644063"/>
        <a:ext cx="2073341" cy="1817405"/>
      </dsp:txXfrm>
    </dsp:sp>
    <dsp:sp modelId="{EA3F2B65-37E2-40A1-B4CC-F0D1E2BB0927}">
      <dsp:nvSpPr>
        <dsp:cNvPr id="0" name=""/>
        <dsp:cNvSpPr/>
      </dsp:nvSpPr>
      <dsp:spPr>
        <a:xfrm>
          <a:off x="1917657" y="1788813"/>
          <a:ext cx="391196" cy="391196"/>
        </a:xfrm>
        <a:prstGeom prst="triangle">
          <a:avLst>
            <a:gd name="adj" fmla="val 100000"/>
          </a:avLst>
        </a:prstGeom>
        <a:gradFill rotWithShape="0">
          <a:gsLst>
            <a:gs pos="0">
              <a:schemeClr val="accent1">
                <a:lumMod val="75000"/>
              </a:schemeClr>
            </a:gs>
            <a:gs pos="81000">
              <a:schemeClr val="tx2">
                <a:lumMod val="60000"/>
                <a:lumOff val="40000"/>
              </a:schemeClr>
            </a:gs>
            <a:gs pos="100000">
              <a:schemeClr val="tx2">
                <a:lumMod val="60000"/>
                <a:lumOff val="40000"/>
              </a:schemeClr>
            </a:gs>
          </a:gsLst>
          <a:lin ang="5400000" scaled="0"/>
        </a:gradFill>
        <a:ln w="6350" cap="flat" cmpd="sng" algn="ctr">
          <a:solidFill>
            <a:schemeClr val="accent2">
              <a:shade val="50000"/>
              <a:hueOff val="208860"/>
              <a:satOff val="-21787"/>
              <a:lumOff val="1790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D4C52F5-5AD1-487C-A31C-1F84E8F5F167}">
      <dsp:nvSpPr>
        <dsp:cNvPr id="0" name=""/>
        <dsp:cNvSpPr/>
      </dsp:nvSpPr>
      <dsp:spPr>
        <a:xfrm rot="5400000">
          <a:off x="3004070" y="1329814"/>
          <a:ext cx="1380159" cy="2296554"/>
        </a:xfrm>
        <a:prstGeom prst="corner">
          <a:avLst>
            <a:gd name="adj1" fmla="val 16120"/>
            <a:gd name="adj2" fmla="val 16110"/>
          </a:avLst>
        </a:prstGeom>
        <a:gradFill rotWithShape="0">
          <a:gsLst>
            <a:gs pos="5000">
              <a:schemeClr val="accent1">
                <a:lumMod val="60000"/>
                <a:lumOff val="40000"/>
              </a:schemeClr>
            </a:gs>
            <a:gs pos="80000">
              <a:schemeClr val="accent1">
                <a:lumMod val="20000"/>
                <a:lumOff val="80000"/>
              </a:schemeClr>
            </a:gs>
            <a:gs pos="100000">
              <a:schemeClr val="tx2">
                <a:lumMod val="40000"/>
                <a:lumOff val="60000"/>
              </a:schemeClr>
            </a:gs>
          </a:gsLst>
          <a:lin ang="5400000" scaled="0"/>
        </a:gradFill>
        <a:ln w="6350" cap="flat" cmpd="sng" algn="ctr">
          <a:solidFill>
            <a:schemeClr val="accent2">
              <a:shade val="50000"/>
              <a:hueOff val="417720"/>
              <a:satOff val="-43573"/>
              <a:lumOff val="3581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4A0F69A-6360-4826-B044-1D85E9AADC2C}">
      <dsp:nvSpPr>
        <dsp:cNvPr id="0" name=""/>
        <dsp:cNvSpPr/>
      </dsp:nvSpPr>
      <dsp:spPr>
        <a:xfrm>
          <a:off x="2773687" y="2015989"/>
          <a:ext cx="2073341" cy="181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2: Agency and vendor execute final version of SOW</a:t>
          </a:r>
        </a:p>
      </dsp:txBody>
      <dsp:txXfrm>
        <a:off x="2773687" y="2015989"/>
        <a:ext cx="2073341" cy="1817405"/>
      </dsp:txXfrm>
    </dsp:sp>
    <dsp:sp modelId="{0581A7AF-875A-4E67-B32E-D4B00A34F4F5}">
      <dsp:nvSpPr>
        <dsp:cNvPr id="0" name=""/>
        <dsp:cNvSpPr/>
      </dsp:nvSpPr>
      <dsp:spPr>
        <a:xfrm>
          <a:off x="4455832" y="1160739"/>
          <a:ext cx="391196" cy="391196"/>
        </a:xfrm>
        <a:prstGeom prst="triangle">
          <a:avLst>
            <a:gd name="adj" fmla="val 100000"/>
          </a:avLst>
        </a:prstGeom>
        <a:gradFill rotWithShape="0">
          <a:gsLst>
            <a:gs pos="0">
              <a:schemeClr val="accent1">
                <a:lumMod val="40000"/>
                <a:lumOff val="60000"/>
              </a:schemeClr>
            </a:gs>
            <a:gs pos="80000">
              <a:schemeClr val="tx2">
                <a:lumMod val="40000"/>
                <a:lumOff val="60000"/>
              </a:schemeClr>
            </a:gs>
            <a:gs pos="100000">
              <a:schemeClr val="accent1">
                <a:lumMod val="40000"/>
                <a:lumOff val="60000"/>
              </a:schemeClr>
            </a:gs>
          </a:gsLst>
          <a:lin ang="5400000" scaled="0"/>
        </a:gradFill>
        <a:ln w="6350" cap="flat" cmpd="sng" algn="ctr">
          <a:solidFill>
            <a:schemeClr val="accent2">
              <a:shade val="50000"/>
              <a:hueOff val="626579"/>
              <a:satOff val="-65360"/>
              <a:lumOff val="5372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CCC6CEA-7478-4022-B96A-22F0467B258E}">
      <dsp:nvSpPr>
        <dsp:cNvPr id="0" name=""/>
        <dsp:cNvSpPr/>
      </dsp:nvSpPr>
      <dsp:spPr>
        <a:xfrm rot="5400000">
          <a:off x="5656476" y="480388"/>
          <a:ext cx="1380159" cy="2296554"/>
        </a:xfrm>
        <a:prstGeom prst="corner">
          <a:avLst>
            <a:gd name="adj1" fmla="val 16120"/>
            <a:gd name="adj2" fmla="val 16110"/>
          </a:avLst>
        </a:prstGeom>
        <a:gradFill rotWithShape="0">
          <a:gsLst>
            <a:gs pos="0">
              <a:schemeClr val="tx2">
                <a:lumMod val="20000"/>
                <a:lumOff val="80000"/>
              </a:schemeClr>
            </a:gs>
            <a:gs pos="80000">
              <a:schemeClr val="accent1">
                <a:lumMod val="40000"/>
                <a:lumOff val="60000"/>
              </a:schemeClr>
            </a:gs>
            <a:gs pos="100000">
              <a:schemeClr val="accent1">
                <a:lumMod val="20000"/>
                <a:lumOff val="80000"/>
              </a:schemeClr>
            </a:gs>
          </a:gsLst>
          <a:lin ang="5400000" scaled="0"/>
        </a:gradFill>
        <a:ln w="6350" cap="flat" cmpd="sng" algn="ctr">
          <a:solidFill>
            <a:schemeClr val="accent2">
              <a:shade val="50000"/>
              <a:hueOff val="626579"/>
              <a:satOff val="-65360"/>
              <a:lumOff val="5372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68D5D00-5BAA-45E9-9C71-A237FD5D10D4}">
      <dsp:nvSpPr>
        <dsp:cNvPr id="0" name=""/>
        <dsp:cNvSpPr/>
      </dsp:nvSpPr>
      <dsp:spPr>
        <a:xfrm>
          <a:off x="5465995" y="1199940"/>
          <a:ext cx="1868951" cy="2431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3: Agency sends final signed SOW to DIR for approval. DIR responds to Agency within 3 working days.</a:t>
          </a:r>
        </a:p>
      </dsp:txBody>
      <dsp:txXfrm>
        <a:off x="5465995" y="1199940"/>
        <a:ext cx="1868951" cy="2431470"/>
      </dsp:txXfrm>
    </dsp:sp>
    <dsp:sp modelId="{05BFF913-348D-4129-90E2-E60D2C780297}">
      <dsp:nvSpPr>
        <dsp:cNvPr id="0" name=""/>
        <dsp:cNvSpPr/>
      </dsp:nvSpPr>
      <dsp:spPr>
        <a:xfrm>
          <a:off x="6994008" y="225632"/>
          <a:ext cx="391196" cy="391196"/>
        </a:xfrm>
        <a:prstGeom prst="triangle">
          <a:avLst>
            <a:gd name="adj" fmla="val 100000"/>
          </a:avLst>
        </a:prstGeom>
        <a:gradFill rotWithShape="0">
          <a:gsLst>
            <a:gs pos="71680">
              <a:schemeClr val="tx2">
                <a:lumMod val="40000"/>
                <a:lumOff val="60000"/>
              </a:schemeClr>
            </a:gs>
            <a:gs pos="0">
              <a:schemeClr val="tx2">
                <a:lumMod val="40000"/>
                <a:lumOff val="60000"/>
              </a:schemeClr>
            </a:gs>
            <a:gs pos="80000">
              <a:schemeClr val="accent1">
                <a:lumMod val="20000"/>
                <a:lumOff val="80000"/>
              </a:schemeClr>
            </a:gs>
            <a:gs pos="100000">
              <a:schemeClr val="tx2">
                <a:lumMod val="20000"/>
                <a:lumOff val="80000"/>
              </a:schemeClr>
            </a:gs>
          </a:gsLst>
          <a:lin ang="5400000" scaled="0"/>
        </a:gradFill>
        <a:ln w="6350" cap="flat" cmpd="sng" algn="ctr">
          <a:solidFill>
            <a:schemeClr val="accent2">
              <a:shade val="50000"/>
              <a:hueOff val="417720"/>
              <a:satOff val="-43573"/>
              <a:lumOff val="3581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4EFAF0E-CF8D-4DED-8C5B-0BD25CD0FFAF}">
      <dsp:nvSpPr>
        <dsp:cNvPr id="0" name=""/>
        <dsp:cNvSpPr/>
      </dsp:nvSpPr>
      <dsp:spPr>
        <a:xfrm rot="5400000">
          <a:off x="8123252" y="-535124"/>
          <a:ext cx="1380159" cy="2296554"/>
        </a:xfrm>
        <a:prstGeom prst="corner">
          <a:avLst>
            <a:gd name="adj1" fmla="val 16120"/>
            <a:gd name="adj2" fmla="val 16110"/>
          </a:avLst>
        </a:prstGeom>
        <a:gradFill rotWithShape="0">
          <a:gsLst>
            <a:gs pos="2000">
              <a:schemeClr val="tx2">
                <a:lumMod val="60000"/>
                <a:lumOff val="40000"/>
              </a:schemeClr>
            </a:gs>
            <a:gs pos="80000">
              <a:schemeClr val="tx2">
                <a:lumMod val="60000"/>
                <a:lumOff val="40000"/>
              </a:schemeClr>
            </a:gs>
            <a:gs pos="100000">
              <a:schemeClr val="tx2">
                <a:lumMod val="60000"/>
                <a:lumOff val="40000"/>
              </a:schemeClr>
            </a:gs>
          </a:gsLst>
          <a:lin ang="5400000" scaled="0"/>
        </a:gradFill>
        <a:ln w="6350" cap="flat" cmpd="sng" algn="ctr">
          <a:solidFill>
            <a:schemeClr val="accent2">
              <a:shade val="50000"/>
              <a:hueOff val="208860"/>
              <a:satOff val="-21787"/>
              <a:lumOff val="1790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D258329-E728-4554-9FFF-8F499E24DE2E}">
      <dsp:nvSpPr>
        <dsp:cNvPr id="0" name=""/>
        <dsp:cNvSpPr/>
      </dsp:nvSpPr>
      <dsp:spPr>
        <a:xfrm>
          <a:off x="7850038" y="142450"/>
          <a:ext cx="2073341" cy="181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4: DIR reviews, approves, signs and returns SOW to agency. </a:t>
          </a:r>
        </a:p>
        <a:p>
          <a:pPr marL="0" lvl="0" indent="0" algn="l" defTabSz="889000">
            <a:lnSpc>
              <a:spcPct val="90000"/>
            </a:lnSpc>
            <a:spcBef>
              <a:spcPct val="0"/>
            </a:spcBef>
            <a:spcAft>
              <a:spcPct val="35000"/>
            </a:spcAft>
            <a:buNone/>
          </a:pPr>
          <a:r>
            <a:rPr lang="en-US" sz="2000" kern="1200" dirty="0"/>
            <a:t>Agency issues the purchase order to selected vendor.</a:t>
          </a:r>
        </a:p>
      </dsp:txBody>
      <dsp:txXfrm>
        <a:off x="7850038" y="142450"/>
        <a:ext cx="2073341" cy="1817405"/>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D76091-8798-4ED9-A489-6F8BD2976D6E}"/>
              </a:ext>
            </a:extLst>
          </p:cNvPr>
          <p:cNvSpPr>
            <a:spLocks noGrp="1"/>
          </p:cNvSpPr>
          <p:nvPr>
            <p:ph type="hdr" sz="quarter"/>
          </p:nvPr>
        </p:nvSpPr>
        <p:spPr>
          <a:xfrm>
            <a:off x="0" y="3"/>
            <a:ext cx="3037840" cy="466434"/>
          </a:xfrm>
          <a:prstGeom prst="rect">
            <a:avLst/>
          </a:prstGeom>
        </p:spPr>
        <p:txBody>
          <a:bodyPr vert="horz" lIns="93172" tIns="46586" rIns="93172" bIns="46586" rtlCol="0"/>
          <a:lstStyle>
            <a:lvl1pPr algn="l">
              <a:defRPr sz="1300"/>
            </a:lvl1pPr>
          </a:lstStyle>
          <a:p>
            <a:endParaRPr lang="en-US" dirty="0"/>
          </a:p>
        </p:txBody>
      </p:sp>
      <p:sp>
        <p:nvSpPr>
          <p:cNvPr id="3" name="Date Placeholder 2">
            <a:extLst>
              <a:ext uri="{FF2B5EF4-FFF2-40B4-BE49-F238E27FC236}">
                <a16:creationId xmlns:a16="http://schemas.microsoft.com/office/drawing/2014/main" id="{08932959-7E05-4C72-B275-32396651B5E5}"/>
              </a:ext>
            </a:extLst>
          </p:cNvPr>
          <p:cNvSpPr>
            <a:spLocks noGrp="1"/>
          </p:cNvSpPr>
          <p:nvPr>
            <p:ph type="dt" sz="quarter" idx="1"/>
          </p:nvPr>
        </p:nvSpPr>
        <p:spPr>
          <a:xfrm>
            <a:off x="3970938" y="3"/>
            <a:ext cx="3037840" cy="466434"/>
          </a:xfrm>
          <a:prstGeom prst="rect">
            <a:avLst/>
          </a:prstGeom>
        </p:spPr>
        <p:txBody>
          <a:bodyPr vert="horz" lIns="93172" tIns="46586" rIns="93172" bIns="46586" rtlCol="0"/>
          <a:lstStyle>
            <a:lvl1pPr algn="r">
              <a:defRPr sz="1300"/>
            </a:lvl1pPr>
          </a:lstStyle>
          <a:p>
            <a:fld id="{4E017592-8FFA-4450-999F-BCABC0719001}" type="datetimeFigureOut">
              <a:rPr lang="en-US" smtClean="0"/>
              <a:t>5/14/2019</a:t>
            </a:fld>
            <a:endParaRPr lang="en-US" dirty="0"/>
          </a:p>
        </p:txBody>
      </p:sp>
      <p:sp>
        <p:nvSpPr>
          <p:cNvPr id="4" name="Footer Placeholder 3">
            <a:extLst>
              <a:ext uri="{FF2B5EF4-FFF2-40B4-BE49-F238E27FC236}">
                <a16:creationId xmlns:a16="http://schemas.microsoft.com/office/drawing/2014/main" id="{DBF255A3-00D6-4752-8AC8-EFB9EE4E1172}"/>
              </a:ext>
            </a:extLst>
          </p:cNvPr>
          <p:cNvSpPr>
            <a:spLocks noGrp="1"/>
          </p:cNvSpPr>
          <p:nvPr>
            <p:ph type="ftr" sz="quarter" idx="2"/>
          </p:nvPr>
        </p:nvSpPr>
        <p:spPr>
          <a:xfrm>
            <a:off x="0" y="8829970"/>
            <a:ext cx="3037840" cy="466433"/>
          </a:xfrm>
          <a:prstGeom prst="rect">
            <a:avLst/>
          </a:prstGeom>
        </p:spPr>
        <p:txBody>
          <a:bodyPr vert="horz" lIns="93172" tIns="46586" rIns="93172" bIns="46586"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210C761B-BF01-49A7-AF00-3E3FA652AF56}"/>
              </a:ext>
            </a:extLst>
          </p:cNvPr>
          <p:cNvSpPr>
            <a:spLocks noGrp="1"/>
          </p:cNvSpPr>
          <p:nvPr>
            <p:ph type="sldNum" sz="quarter" idx="3"/>
          </p:nvPr>
        </p:nvSpPr>
        <p:spPr>
          <a:xfrm>
            <a:off x="3970938" y="8829970"/>
            <a:ext cx="3037840" cy="466433"/>
          </a:xfrm>
          <a:prstGeom prst="rect">
            <a:avLst/>
          </a:prstGeom>
        </p:spPr>
        <p:txBody>
          <a:bodyPr vert="horz" lIns="93172" tIns="46586" rIns="93172" bIns="46586" rtlCol="0" anchor="b"/>
          <a:lstStyle>
            <a:lvl1pPr algn="r">
              <a:defRPr sz="1300"/>
            </a:lvl1pPr>
          </a:lstStyle>
          <a:p>
            <a:fld id="{120C25D7-68B4-4CC4-8557-BF9ED9980932}" type="slidenum">
              <a:rPr lang="en-US" smtClean="0"/>
              <a:t>‹#›</a:t>
            </a:fld>
            <a:endParaRPr lang="en-US" dirty="0"/>
          </a:p>
        </p:txBody>
      </p:sp>
    </p:spTree>
    <p:extLst>
      <p:ext uri="{BB962C8B-B14F-4D97-AF65-F5344CB8AC3E}">
        <p14:creationId xmlns:p14="http://schemas.microsoft.com/office/powerpoint/2010/main" val="151506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6434"/>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3"/>
            <a:ext cx="3037840" cy="466434"/>
          </a:xfrm>
          <a:prstGeom prst="rect">
            <a:avLst/>
          </a:prstGeom>
        </p:spPr>
        <p:txBody>
          <a:bodyPr vert="horz" lIns="93172" tIns="46586" rIns="93172" bIns="46586" rtlCol="0"/>
          <a:lstStyle>
            <a:lvl1pPr algn="r">
              <a:defRPr sz="1300"/>
            </a:lvl1pPr>
          </a:lstStyle>
          <a:p>
            <a:fld id="{DF7BD2AF-0421-49AD-AC11-2945F09FC719}" type="datetimeFigureOut">
              <a:rPr lang="en-US" smtClean="0"/>
              <a:t>5/14/2019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0"/>
            <a:ext cx="3037840" cy="466433"/>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70"/>
            <a:ext cx="3037840" cy="466433"/>
          </a:xfrm>
          <a:prstGeom prst="rect">
            <a:avLst/>
          </a:prstGeom>
        </p:spPr>
        <p:txBody>
          <a:bodyPr vert="horz" lIns="93172" tIns="46586" rIns="93172" bIns="46586" rtlCol="0" anchor="b"/>
          <a:lstStyle>
            <a:lvl1pPr algn="r">
              <a:defRPr sz="1300"/>
            </a:lvl1pPr>
          </a:lstStyle>
          <a:p>
            <a:fld id="{5E185CF7-929C-49CC-B94C-EB3BE2FADD74}" type="slidenum">
              <a:rPr lang="en-US" smtClean="0"/>
              <a:t>‹#›</a:t>
            </a:fld>
            <a:endParaRPr lang="en-US" dirty="0"/>
          </a:p>
        </p:txBody>
      </p:sp>
    </p:spTree>
    <p:extLst>
      <p:ext uri="{BB962C8B-B14F-4D97-AF65-F5344CB8AC3E}">
        <p14:creationId xmlns:p14="http://schemas.microsoft.com/office/powerpoint/2010/main" val="4182235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ir.texas.gov/View-About-DIR/Telecom/Pages/Content.aspx?id=5"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dir.texas.gov/View-Contracts-And-Services/Pages/Content.aspx?id=13"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texreg.sos.state.tx.us/public/readtac$ext.TacPage?sl=R&amp;app=9&amp;p_dir=&amp;p_rloc=&amp;p_tloc=&amp;p_ploc=&amp;pg=1&amp;p_tac=&amp;ti=1&amp;pt=10&amp;ch=212&amp;rl=41"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1390">
              <a:defRPr/>
            </a:pPr>
            <a:fld id="{EF7238DC-9AE8-476C-8C96-0AF563C31685}" type="slidenum">
              <a:rPr lang="en-US" sz="1200">
                <a:solidFill>
                  <a:prstClr val="black"/>
                </a:solidFill>
                <a:latin typeface="Calibri" panose="020F0502020204030204"/>
              </a:rPr>
              <a:pPr defTabSz="881390">
                <a:defRPr/>
              </a:pPr>
              <a:t>1</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541997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615A21-DB34-4EC1-89D7-D17FCDA50490}" type="slidenum">
              <a:rPr lang="en-US" smtClean="0"/>
              <a:t>10</a:t>
            </a:fld>
            <a:endParaRPr lang="en-US" dirty="0"/>
          </a:p>
        </p:txBody>
      </p:sp>
    </p:spTree>
    <p:extLst>
      <p:ext uri="{BB962C8B-B14F-4D97-AF65-F5344CB8AC3E}">
        <p14:creationId xmlns:p14="http://schemas.microsoft.com/office/powerpoint/2010/main" val="19920705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 has templates available on our website for both Agile and Waterfall project methodologies</a:t>
            </a:r>
          </a:p>
        </p:txBody>
      </p:sp>
      <p:sp>
        <p:nvSpPr>
          <p:cNvPr id="4" name="Slide Number Placeholder 3"/>
          <p:cNvSpPr>
            <a:spLocks noGrp="1"/>
          </p:cNvSpPr>
          <p:nvPr>
            <p:ph type="sldNum" sz="quarter" idx="10"/>
          </p:nvPr>
        </p:nvSpPr>
        <p:spPr/>
        <p:txBody>
          <a:bodyPr/>
          <a:lstStyle/>
          <a:p>
            <a:fld id="{7872EFC5-1DB8-4924-BFEF-7956465FB642}" type="slidenum">
              <a:rPr lang="en-US" smtClean="0"/>
              <a:t>100</a:t>
            </a:fld>
            <a:endParaRPr lang="en-US"/>
          </a:p>
        </p:txBody>
      </p:sp>
    </p:spTree>
    <p:extLst>
      <p:ext uri="{BB962C8B-B14F-4D97-AF65-F5344CB8AC3E}">
        <p14:creationId xmlns:p14="http://schemas.microsoft.com/office/powerpoint/2010/main" val="35577191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looking at the TOC gives you an idea of what you need to provide.</a:t>
            </a:r>
          </a:p>
        </p:txBody>
      </p:sp>
      <p:sp>
        <p:nvSpPr>
          <p:cNvPr id="4" name="Slide Number Placeholder 3"/>
          <p:cNvSpPr>
            <a:spLocks noGrp="1"/>
          </p:cNvSpPr>
          <p:nvPr>
            <p:ph type="sldNum" sz="quarter" idx="10"/>
          </p:nvPr>
        </p:nvSpPr>
        <p:spPr/>
        <p:txBody>
          <a:bodyPr/>
          <a:lstStyle/>
          <a:p>
            <a:fld id="{7872EFC5-1DB8-4924-BFEF-7956465FB642}" type="slidenum">
              <a:rPr lang="en-US" smtClean="0"/>
              <a:t>101</a:t>
            </a:fld>
            <a:endParaRPr lang="en-US"/>
          </a:p>
        </p:txBody>
      </p:sp>
    </p:spTree>
    <p:extLst>
      <p:ext uri="{BB962C8B-B14F-4D97-AF65-F5344CB8AC3E}">
        <p14:creationId xmlns:p14="http://schemas.microsoft.com/office/powerpoint/2010/main" val="19236004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Agile projects work well where there is a moderate level of uncertainty and complexity, and agreement on requirements has not been achieved (i.e., intangible requirements, pressure to get a working product to the user urgently, product/service development, IT [software], process development or improvement, periodic upgrades, etc.</a:t>
            </a:r>
            <a:endParaRPr lang="en-US" b="0" dirty="0">
              <a:latin typeface="+mn-lt"/>
            </a:endParaRPr>
          </a:p>
          <a:p>
            <a:r>
              <a:rPr lang="en-US" dirty="0"/>
              <a:t>Sprint 0 is the baselining of the project.  Usually at no cost.</a:t>
            </a:r>
          </a:p>
          <a:p>
            <a:r>
              <a:rPr lang="en-US" dirty="0"/>
              <a:t>Hershel – speak on multiple awards may be considered.</a:t>
            </a:r>
          </a:p>
        </p:txBody>
      </p:sp>
      <p:sp>
        <p:nvSpPr>
          <p:cNvPr id="4" name="Slide Number Placeholder 3"/>
          <p:cNvSpPr>
            <a:spLocks noGrp="1"/>
          </p:cNvSpPr>
          <p:nvPr>
            <p:ph type="sldNum" sz="quarter" idx="5"/>
          </p:nvPr>
        </p:nvSpPr>
        <p:spPr/>
        <p:txBody>
          <a:bodyPr/>
          <a:lstStyle/>
          <a:p>
            <a:fld id="{284D1780-6937-4E67-8F24-F77EACDDBC60}" type="slidenum">
              <a:rPr lang="en-US" smtClean="0"/>
              <a:t>102</a:t>
            </a:fld>
            <a:endParaRPr lang="en-US"/>
          </a:p>
        </p:txBody>
      </p:sp>
    </p:spTree>
    <p:extLst>
      <p:ext uri="{BB962C8B-B14F-4D97-AF65-F5344CB8AC3E}">
        <p14:creationId xmlns:p14="http://schemas.microsoft.com/office/powerpoint/2010/main" val="112263710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200" kern="1200" dirty="0">
              <a:solidFill>
                <a:schemeClr val="tx1"/>
              </a:solidFill>
              <a:latin typeface="Franklin Gothic Demi Cond"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FC5-1DB8-4924-BFEF-7956465FB64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5223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Colleen:</a:t>
            </a:r>
          </a:p>
          <a:p>
            <a:r>
              <a:rPr lang="en-US" dirty="0"/>
              <a:t>Did you know that you can take a few of your old </a:t>
            </a:r>
            <a:r>
              <a:rPr lang="en-US" dirty="0" err="1"/>
              <a:t>hardrives</a:t>
            </a:r>
            <a:r>
              <a:rPr lang="en-US" dirty="0"/>
              <a:t> to NSOC to have it shredded. Not intended for large quantities.</a:t>
            </a:r>
          </a:p>
        </p:txBody>
      </p:sp>
      <p:sp>
        <p:nvSpPr>
          <p:cNvPr id="4" name="Slide Number Placeholder 3"/>
          <p:cNvSpPr>
            <a:spLocks noGrp="1"/>
          </p:cNvSpPr>
          <p:nvPr>
            <p:ph type="sldNum" sz="quarter" idx="5"/>
          </p:nvPr>
        </p:nvSpPr>
        <p:spPr/>
        <p:txBody>
          <a:bodyPr/>
          <a:lstStyle/>
          <a:p>
            <a:fld id="{5E185CF7-929C-49CC-B94C-EB3BE2FADD74}" type="slidenum">
              <a:rPr lang="en-US" smtClean="0"/>
              <a:t>104</a:t>
            </a:fld>
            <a:endParaRPr lang="en-US" dirty="0"/>
          </a:p>
        </p:txBody>
      </p:sp>
    </p:spTree>
    <p:extLst>
      <p:ext uri="{BB962C8B-B14F-4D97-AF65-F5344CB8AC3E}">
        <p14:creationId xmlns:p14="http://schemas.microsoft.com/office/powerpoint/2010/main" val="6948148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Colleen</a:t>
            </a:r>
          </a:p>
        </p:txBody>
      </p:sp>
      <p:sp>
        <p:nvSpPr>
          <p:cNvPr id="4" name="Slide Number Placeholder 3"/>
          <p:cNvSpPr>
            <a:spLocks noGrp="1"/>
          </p:cNvSpPr>
          <p:nvPr>
            <p:ph type="sldNum" sz="quarter" idx="5"/>
          </p:nvPr>
        </p:nvSpPr>
        <p:spPr/>
        <p:txBody>
          <a:bodyPr/>
          <a:lstStyle/>
          <a:p>
            <a:fld id="{5E185CF7-929C-49CC-B94C-EB3BE2FADD74}" type="slidenum">
              <a:rPr lang="en-US" smtClean="0"/>
              <a:t>105</a:t>
            </a:fld>
            <a:endParaRPr lang="en-US" dirty="0"/>
          </a:p>
        </p:txBody>
      </p:sp>
    </p:spTree>
    <p:extLst>
      <p:ext uri="{BB962C8B-B14F-4D97-AF65-F5344CB8AC3E}">
        <p14:creationId xmlns:p14="http://schemas.microsoft.com/office/powerpoint/2010/main" val="5029591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0456B-21F2-6642-9292-8DC5C7CD9D16}" type="slidenum">
              <a:rPr lang="en-US" smtClean="0"/>
              <a:t>106</a:t>
            </a:fld>
            <a:endParaRPr lang="en-US"/>
          </a:p>
        </p:txBody>
      </p:sp>
    </p:spTree>
    <p:extLst>
      <p:ext uri="{BB962C8B-B14F-4D97-AF65-F5344CB8AC3E}">
        <p14:creationId xmlns:p14="http://schemas.microsoft.com/office/powerpoint/2010/main" val="38911353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0456B-21F2-6642-9292-8DC5C7CD9D16}" type="slidenum">
              <a:rPr lang="en-US" smtClean="0"/>
              <a:t>107</a:t>
            </a:fld>
            <a:endParaRPr lang="en-US"/>
          </a:p>
        </p:txBody>
      </p:sp>
    </p:spTree>
    <p:extLst>
      <p:ext uri="{BB962C8B-B14F-4D97-AF65-F5344CB8AC3E}">
        <p14:creationId xmlns:p14="http://schemas.microsoft.com/office/powerpoint/2010/main" val="37714326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0456B-21F2-6642-9292-8DC5C7CD9D16}" type="slidenum">
              <a:rPr lang="en-US" smtClean="0"/>
              <a:t>108</a:t>
            </a:fld>
            <a:endParaRPr lang="en-US"/>
          </a:p>
        </p:txBody>
      </p:sp>
    </p:spTree>
    <p:extLst>
      <p:ext uri="{BB962C8B-B14F-4D97-AF65-F5344CB8AC3E}">
        <p14:creationId xmlns:p14="http://schemas.microsoft.com/office/powerpoint/2010/main" val="24576658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0456B-21F2-6642-9292-8DC5C7CD9D16}" type="slidenum">
              <a:rPr lang="en-US" smtClean="0"/>
              <a:t>109</a:t>
            </a:fld>
            <a:endParaRPr lang="en-US"/>
          </a:p>
        </p:txBody>
      </p:sp>
    </p:spTree>
    <p:extLst>
      <p:ext uri="{BB962C8B-B14F-4D97-AF65-F5344CB8AC3E}">
        <p14:creationId xmlns:p14="http://schemas.microsoft.com/office/powerpoint/2010/main" val="466245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Allows current and prospective customers to learn about and order DIR Shared Technology Services.</a:t>
            </a:r>
          </a:p>
          <a:p>
            <a:endParaRPr lang="en-US" dirty="0"/>
          </a:p>
          <a:p>
            <a:r>
              <a:rPr lang="en-US" dirty="0"/>
              <a:t>Service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Comprehensive ITIL-based management of services provided by Shared Service Providers.</a:t>
            </a:r>
          </a:p>
          <a:p>
            <a:endParaRPr lang="en-US" dirty="0"/>
          </a:p>
          <a:p>
            <a:r>
              <a:rPr lang="en-US" dirty="0"/>
              <a:t>IT Business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Visibility, measurement, analytics, governance, strategy – managing the services that are provided to Customers as a business.</a:t>
            </a:r>
          </a:p>
          <a:p>
            <a:endParaRPr lang="en-US" dirty="0"/>
          </a:p>
          <a:p>
            <a:r>
              <a:rPr lang="en-US" dirty="0"/>
              <a:t>Operations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Knits together operational services of service providers, allowing them to work together efficiently and effectively.</a:t>
            </a:r>
          </a:p>
          <a:p>
            <a:endParaRPr lang="en-US" dirty="0"/>
          </a:p>
        </p:txBody>
      </p:sp>
      <p:sp>
        <p:nvSpPr>
          <p:cNvPr id="4" name="Slide Number Placeholder 3"/>
          <p:cNvSpPr>
            <a:spLocks noGrp="1"/>
          </p:cNvSpPr>
          <p:nvPr>
            <p:ph type="sldNum" sz="quarter" idx="10"/>
          </p:nvPr>
        </p:nvSpPr>
        <p:spPr/>
        <p:txBody>
          <a:bodyPr/>
          <a:lstStyle/>
          <a:p>
            <a:fld id="{C46A67ED-9238-4890-8568-368A0B3B775E}" type="slidenum">
              <a:rPr lang="en-US" smtClean="0"/>
              <a:t>11</a:t>
            </a:fld>
            <a:endParaRPr lang="en-US" dirty="0"/>
          </a:p>
        </p:txBody>
      </p:sp>
    </p:spTree>
    <p:extLst>
      <p:ext uri="{BB962C8B-B14F-4D97-AF65-F5344CB8AC3E}">
        <p14:creationId xmlns:p14="http://schemas.microsoft.com/office/powerpoint/2010/main" val="14582543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0456B-21F2-6642-9292-8DC5C7CD9D16}" type="slidenum">
              <a:rPr lang="en-US" smtClean="0"/>
              <a:t>110</a:t>
            </a:fld>
            <a:endParaRPr lang="en-US"/>
          </a:p>
        </p:txBody>
      </p:sp>
    </p:spTree>
    <p:extLst>
      <p:ext uri="{BB962C8B-B14F-4D97-AF65-F5344CB8AC3E}">
        <p14:creationId xmlns:p14="http://schemas.microsoft.com/office/powerpoint/2010/main" val="16264113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0456B-21F2-6642-9292-8DC5C7CD9D16}" type="slidenum">
              <a:rPr lang="en-US" smtClean="0"/>
              <a:t>111</a:t>
            </a:fld>
            <a:endParaRPr lang="en-US"/>
          </a:p>
        </p:txBody>
      </p:sp>
    </p:spTree>
    <p:extLst>
      <p:ext uri="{BB962C8B-B14F-4D97-AF65-F5344CB8AC3E}">
        <p14:creationId xmlns:p14="http://schemas.microsoft.com/office/powerpoint/2010/main" val="119382744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0456B-21F2-6642-9292-8DC5C7CD9D16}" type="slidenum">
              <a:rPr lang="en-US" smtClean="0"/>
              <a:t>112</a:t>
            </a:fld>
            <a:endParaRPr lang="en-US"/>
          </a:p>
        </p:txBody>
      </p:sp>
    </p:spTree>
    <p:extLst>
      <p:ext uri="{BB962C8B-B14F-4D97-AF65-F5344CB8AC3E}">
        <p14:creationId xmlns:p14="http://schemas.microsoft.com/office/powerpoint/2010/main" val="65862892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0456B-21F2-6642-9292-8DC5C7CD9D16}" type="slidenum">
              <a:rPr lang="en-US" smtClean="0"/>
              <a:t>113</a:t>
            </a:fld>
            <a:endParaRPr lang="en-US"/>
          </a:p>
        </p:txBody>
      </p:sp>
    </p:spTree>
    <p:extLst>
      <p:ext uri="{BB962C8B-B14F-4D97-AF65-F5344CB8AC3E}">
        <p14:creationId xmlns:p14="http://schemas.microsoft.com/office/powerpoint/2010/main" val="347128935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0456B-21F2-6642-9292-8DC5C7CD9D16}" type="slidenum">
              <a:rPr lang="en-US" smtClean="0"/>
              <a:t>114</a:t>
            </a:fld>
            <a:endParaRPr lang="en-US"/>
          </a:p>
        </p:txBody>
      </p:sp>
    </p:spTree>
    <p:extLst>
      <p:ext uri="{BB962C8B-B14F-4D97-AF65-F5344CB8AC3E}">
        <p14:creationId xmlns:p14="http://schemas.microsoft.com/office/powerpoint/2010/main" val="54625232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0456B-21F2-6642-9292-8DC5C7CD9D16}" type="slidenum">
              <a:rPr lang="en-US" smtClean="0"/>
              <a:t>115</a:t>
            </a:fld>
            <a:endParaRPr lang="en-US"/>
          </a:p>
        </p:txBody>
      </p:sp>
    </p:spTree>
    <p:extLst>
      <p:ext uri="{BB962C8B-B14F-4D97-AF65-F5344CB8AC3E}">
        <p14:creationId xmlns:p14="http://schemas.microsoft.com/office/powerpoint/2010/main" val="85080520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Hershel</a:t>
            </a:r>
          </a:p>
        </p:txBody>
      </p:sp>
      <p:sp>
        <p:nvSpPr>
          <p:cNvPr id="4" name="Slide Number Placeholder 3"/>
          <p:cNvSpPr>
            <a:spLocks noGrp="1"/>
          </p:cNvSpPr>
          <p:nvPr>
            <p:ph type="sldNum" sz="quarter" idx="5"/>
          </p:nvPr>
        </p:nvSpPr>
        <p:spPr/>
        <p:txBody>
          <a:bodyPr/>
          <a:lstStyle/>
          <a:p>
            <a:fld id="{5E185CF7-929C-49CC-B94C-EB3BE2FADD74}" type="slidenum">
              <a:rPr lang="en-US" smtClean="0"/>
              <a:t>116</a:t>
            </a:fld>
            <a:endParaRPr lang="en-US" dirty="0"/>
          </a:p>
        </p:txBody>
      </p:sp>
    </p:spTree>
    <p:extLst>
      <p:ext uri="{BB962C8B-B14F-4D97-AF65-F5344CB8AC3E}">
        <p14:creationId xmlns:p14="http://schemas.microsoft.com/office/powerpoint/2010/main" val="24436705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117</a:t>
            </a:fld>
            <a:endParaRPr lang="en-US" dirty="0"/>
          </a:p>
        </p:txBody>
      </p:sp>
    </p:spTree>
    <p:extLst>
      <p:ext uri="{BB962C8B-B14F-4D97-AF65-F5344CB8AC3E}">
        <p14:creationId xmlns:p14="http://schemas.microsoft.com/office/powerpoint/2010/main" val="133711684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118</a:t>
            </a:fld>
            <a:endParaRPr lang="en-US" dirty="0"/>
          </a:p>
        </p:txBody>
      </p:sp>
    </p:spTree>
    <p:extLst>
      <p:ext uri="{BB962C8B-B14F-4D97-AF65-F5344CB8AC3E}">
        <p14:creationId xmlns:p14="http://schemas.microsoft.com/office/powerpoint/2010/main" val="157421645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solidFill>
                  <a:schemeClr val="accent1">
                    <a:lumMod val="75000"/>
                  </a:schemeClr>
                </a:solidFill>
                <a:latin typeface="Franklin Gothic Medium" panose="020B0603020102020204" pitchFamily="34" charset="0"/>
              </a:rPr>
              <a:t>When looking at DIR’s offerings you can be assured that all contracts have been competitively procured on the open market. </a:t>
            </a:r>
          </a:p>
          <a:p>
            <a:pPr defTabSz="881390">
              <a:defRPr/>
            </a:pPr>
            <a:r>
              <a:rPr lang="en-US" dirty="0">
                <a:solidFill>
                  <a:schemeClr val="accent1">
                    <a:lumMod val="75000"/>
                  </a:schemeClr>
                </a:solidFill>
                <a:latin typeface="Franklin Gothic Medium" panose="020B0603020102020204" pitchFamily="34" charset="0"/>
              </a:rPr>
              <a:t>DIR has multiple types of contracts for you to choose from, Shared Technology Services contracts and Cooperative Contracts. </a:t>
            </a:r>
          </a:p>
          <a:p>
            <a:pPr defTabSz="881390">
              <a:defRPr/>
            </a:pPr>
            <a:r>
              <a:rPr lang="en-US" dirty="0">
                <a:solidFill>
                  <a:schemeClr val="accent1">
                    <a:lumMod val="75000"/>
                  </a:schemeClr>
                </a:solidFill>
                <a:latin typeface="Franklin Gothic Medium" panose="020B0603020102020204" pitchFamily="34" charset="0"/>
              </a:rPr>
              <a:t>Pooling the purchasing power of government and leveraging it to drive down costs and add value to information technology purchases is part of DIR’s core mission.</a:t>
            </a:r>
          </a:p>
          <a:p>
            <a:pPr defTabSz="881390">
              <a:defRPr/>
            </a:pPr>
            <a:endParaRPr lang="en-US" dirty="0">
              <a:solidFill>
                <a:schemeClr val="accent1">
                  <a:lumMod val="75000"/>
                </a:schemeClr>
              </a:solidFill>
              <a:latin typeface="Franklin Gothic Medium" panose="020B0603020102020204" pitchFamily="34" charset="0"/>
            </a:endParaRPr>
          </a:p>
          <a:p>
            <a:pPr defTabSz="881390">
              <a:defRPr/>
            </a:pPr>
            <a:endParaRPr lang="en-US" dirty="0">
              <a:solidFill>
                <a:schemeClr val="accent1">
                  <a:lumMod val="75000"/>
                </a:schemeClr>
              </a:solidFill>
              <a:latin typeface="Franklin Gothic Medium" panose="020B0603020102020204" pitchFamily="34" charset="0"/>
            </a:endParaRPr>
          </a:p>
          <a:p>
            <a:endParaRPr lang="en-US" dirty="0"/>
          </a:p>
        </p:txBody>
      </p:sp>
      <p:sp>
        <p:nvSpPr>
          <p:cNvPr id="4" name="Slide Number Placeholder 3"/>
          <p:cNvSpPr>
            <a:spLocks noGrp="1"/>
          </p:cNvSpPr>
          <p:nvPr>
            <p:ph type="sldNum" sz="quarter" idx="10"/>
          </p:nvPr>
        </p:nvSpPr>
        <p:spPr/>
        <p:txBody>
          <a:bodyPr/>
          <a:lstStyle/>
          <a:p>
            <a:pPr defTabSz="881390"/>
            <a:fld id="{9F703BB6-B793-4BE9-BE47-096F06CF262E}" type="slidenum">
              <a:rPr lang="en-US" sz="1200">
                <a:solidFill>
                  <a:prstClr val="black"/>
                </a:solidFill>
                <a:latin typeface="Calibri" panose="020F0502020204030204"/>
              </a:rPr>
              <a:pPr defTabSz="881390"/>
              <a:t>119</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408147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first navigate to the Shared Technology Services External Portal this is what it looks like. Each Service Component has its own box to select.  </a:t>
            </a:r>
          </a:p>
          <a:p>
            <a:r>
              <a:rPr lang="en-US" dirty="0"/>
              <a:t>We are going to go to the Data Center Services box first, it is located in the lower left side.</a:t>
            </a:r>
          </a:p>
        </p:txBody>
      </p:sp>
      <p:sp>
        <p:nvSpPr>
          <p:cNvPr id="4" name="Slide Number Placeholder 3"/>
          <p:cNvSpPr>
            <a:spLocks noGrp="1"/>
          </p:cNvSpPr>
          <p:nvPr>
            <p:ph type="sldNum" sz="quarter" idx="5"/>
          </p:nvPr>
        </p:nvSpPr>
        <p:spPr/>
        <p:txBody>
          <a:bodyPr/>
          <a:lstStyle/>
          <a:p>
            <a:pPr defTabSz="881390"/>
            <a:fld id="{46AB7C45-8EB7-4386-AD47-C55C70E5D2A7}" type="slidenum">
              <a:rPr lang="en-US" sz="1200">
                <a:solidFill>
                  <a:prstClr val="black"/>
                </a:solidFill>
                <a:latin typeface="Calibri" panose="020F0502020204030204"/>
              </a:rPr>
              <a:pPr defTabSz="881390"/>
              <a:t>12</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90129513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120</a:t>
            </a:fld>
            <a:endParaRPr lang="en-US" dirty="0"/>
          </a:p>
        </p:txBody>
      </p:sp>
    </p:spTree>
    <p:extLst>
      <p:ext uri="{BB962C8B-B14F-4D97-AF65-F5344CB8AC3E}">
        <p14:creationId xmlns:p14="http://schemas.microsoft.com/office/powerpoint/2010/main" val="308052866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92750" cy="3090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121</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86420948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85CF7-929C-49CC-B94C-EB3BE2FADD74}" type="slidenum">
              <a:rPr lang="en-US" smtClean="0"/>
              <a:t>122</a:t>
            </a:fld>
            <a:endParaRPr lang="en-US" dirty="0"/>
          </a:p>
        </p:txBody>
      </p:sp>
    </p:spTree>
    <p:extLst>
      <p:ext uri="{BB962C8B-B14F-4D97-AF65-F5344CB8AC3E}">
        <p14:creationId xmlns:p14="http://schemas.microsoft.com/office/powerpoint/2010/main" val="31592013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85CF7-929C-49CC-B94C-EB3BE2FADD74}" type="slidenum">
              <a:rPr lang="en-US" smtClean="0"/>
              <a:t>123</a:t>
            </a:fld>
            <a:endParaRPr lang="en-US" dirty="0"/>
          </a:p>
        </p:txBody>
      </p:sp>
    </p:spTree>
    <p:extLst>
      <p:ext uri="{BB962C8B-B14F-4D97-AF65-F5344CB8AC3E}">
        <p14:creationId xmlns:p14="http://schemas.microsoft.com/office/powerpoint/2010/main" val="1711535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 provides consolidated data services to public entities, primarily state agencies.</a:t>
            </a:r>
            <a:endParaRPr lang="en-US" sz="1100" dirty="0"/>
          </a:p>
          <a:p>
            <a:pPr lvl="0"/>
            <a:r>
              <a:rPr lang="en-US" dirty="0"/>
              <a:t>Enables Texas state agencies to share costly data center infrastructure, reduce focus on IT operations, and therefore concentrate on their core business</a:t>
            </a:r>
            <a:endParaRPr lang="en-US" sz="1100" dirty="0"/>
          </a:p>
          <a:p>
            <a:pPr lvl="0"/>
            <a:r>
              <a:rPr lang="en-US" dirty="0"/>
              <a:t>Provides mainframe, server, network, data center, and print/mail services</a:t>
            </a:r>
            <a:endParaRPr lang="en-US" sz="1100" dirty="0"/>
          </a:p>
          <a:p>
            <a:pPr lvl="0"/>
            <a:r>
              <a:rPr lang="en-US" dirty="0"/>
              <a:t>Delivers services in legacy agency data centers while consolidating operations to the two regionally diverse state data centers</a:t>
            </a:r>
            <a:endParaRPr lang="en-US" sz="1100" dirty="0"/>
          </a:p>
          <a:p>
            <a:pPr lvl="0"/>
            <a:r>
              <a:rPr lang="en-US" dirty="0"/>
              <a:t>Supports most of the largest state agencies, while providing the flexibility to deliver services to smaller customers as well.</a:t>
            </a:r>
          </a:p>
          <a:p>
            <a:pPr lvl="0"/>
            <a:endParaRPr lang="en-US" dirty="0"/>
          </a:p>
          <a:p>
            <a:r>
              <a:rPr lang="en-US" dirty="0"/>
              <a:t>Data Center Services are procured through DIR, which provides ​statewide leadership and oversight for management of information and communication technology for all state agencies and universities.</a:t>
            </a:r>
          </a:p>
          <a:p>
            <a:pPr marL="165261" indent="-165261">
              <a:buFont typeface="Arial" panose="020B0604020202020204" pitchFamily="34" charset="0"/>
              <a:buChar char="•"/>
            </a:pPr>
            <a:r>
              <a:rPr lang="en-US" dirty="0"/>
              <a:t>DIR provides contract management and oversight functions for DCS contracts, including: </a:t>
            </a:r>
          </a:p>
          <a:p>
            <a:pPr marL="165261" indent="-165261">
              <a:buFont typeface="Arial" panose="020B0604020202020204" pitchFamily="34" charset="0"/>
              <a:buChar char="•"/>
            </a:pPr>
            <a:r>
              <a:rPr lang="en-US" dirty="0"/>
              <a:t>Serving as a liaison and escalation point between customer agencies and the service providers </a:t>
            </a:r>
          </a:p>
          <a:p>
            <a:pPr marL="165261" indent="-165261">
              <a:buFont typeface="Arial" panose="020B0604020202020204" pitchFamily="34" charset="0"/>
              <a:buChar char="•"/>
            </a:pPr>
            <a:r>
              <a:rPr lang="en-US" dirty="0"/>
              <a:t>Interpreting the contracts on behalf of the state</a:t>
            </a:r>
          </a:p>
          <a:p>
            <a:pPr marL="165261" indent="-165261">
              <a:buFont typeface="Arial" panose="020B0604020202020204" pitchFamily="34" charset="0"/>
              <a:buChar char="•"/>
            </a:pPr>
            <a:r>
              <a:rPr lang="en-US" dirty="0"/>
              <a:t>Processing invoices and payments</a:t>
            </a:r>
          </a:p>
          <a:p>
            <a:pPr lvl="0"/>
            <a:endParaRPr lang="en-US" dirty="0"/>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13</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663030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MAS program is comprised of three (3)  Service Components, each with distinct statements of work. DCS Customers may request services to provide application remediation, transformation, development, and/or maintenance work efforts.  </a:t>
            </a:r>
          </a:p>
          <a:p>
            <a:r>
              <a:rPr lang="en-US" dirty="0"/>
              <a:t>Each service component provides appropriate resource staffing to meet customer needs:</a:t>
            </a:r>
          </a:p>
          <a:p>
            <a:pPr lvl="1"/>
            <a:r>
              <a:rPr lang="en-US" sz="1900" dirty="0"/>
              <a:t>Hourly </a:t>
            </a:r>
            <a:r>
              <a:rPr lang="en-US" sz="1900" u="sng" dirty="0"/>
              <a:t>Rate Card</a:t>
            </a:r>
            <a:r>
              <a:rPr lang="en-US" sz="1900" dirty="0"/>
              <a:t> resources allows customers to select application resources by skill set</a:t>
            </a:r>
            <a:endParaRPr lang="en-US" dirty="0"/>
          </a:p>
          <a:p>
            <a:pPr lvl="1"/>
            <a:r>
              <a:rPr lang="en-US" sz="1900" u="sng" dirty="0"/>
              <a:t>Application Development</a:t>
            </a:r>
            <a:r>
              <a:rPr lang="en-US" sz="1900" dirty="0"/>
              <a:t> services support milestone-based customer development and modernization efforts</a:t>
            </a:r>
          </a:p>
          <a:p>
            <a:pPr lvl="1"/>
            <a:r>
              <a:rPr lang="en-US" sz="1900" u="sng" dirty="0"/>
              <a:t>Application Maintenance</a:t>
            </a:r>
            <a:r>
              <a:rPr lang="en-US" sz="1900" dirty="0"/>
              <a:t> fixed-cost services are delivered based on customer-defined requirements and project specifications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14</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262898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SMDM Services manage and monitor security devices, which includes managed firewalls (including web application firewalls), host-based intrusion prevention systems, endpoint device management, intrusion detection/prevention systems, and malware detection/prevention systems. SMDM also includes Security Information and Event Management, threat research and analysis, and Security Operations Center (SOC) services. SMDM includes the installation, configuration, and management of associated equipment. </a:t>
            </a:r>
          </a:p>
          <a:p>
            <a:endParaRPr lang="en-US" sz="800" dirty="0"/>
          </a:p>
          <a:p>
            <a:pPr defTabSz="881390">
              <a:defRPr/>
            </a:pPr>
            <a:r>
              <a:rPr lang="en-US" dirty="0"/>
              <a:t>Incident Response Services assist Customers in the event of a security incident. Services include response to and resolution of security incidents (e.g., damaging events, computer intrusions, service disruption, security compromises, and inadvertent data disclosure or loss) and digital forensics, (e.g., performing recovery and investigation of material or artifacts found in Customer’s digital device). Incident Response Services also include proactive security response preparedness through development of security response plans. </a:t>
            </a:r>
          </a:p>
          <a:p>
            <a:pPr defTabSz="881390">
              <a:defRPr/>
            </a:pPr>
            <a:endParaRPr lang="en-US" dirty="0"/>
          </a:p>
          <a:p>
            <a:pPr defTabSz="881390">
              <a:defRPr/>
            </a:pPr>
            <a:r>
              <a:rPr lang="en-US" dirty="0"/>
              <a:t>Risk and Compliance Services help the Customer identify, remediate, monitor, and manage enterprise risks through Services such as controlled penetration testing and security vulnerability assessments. Risk and Compliance Services also assist Customers in validating and meeting compliance requirements of state, federal, or industry regulations. </a:t>
            </a:r>
          </a:p>
          <a:p>
            <a:endParaRPr lang="en-US" dirty="0"/>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15</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449203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Texas.gov is the official website for the State of Texas providing a single point of access to varied state, county and city government services, and allowing citizens to access government services on-line. Additionally, the Texas Veterans Portal and the Wide Open for Veterans website are operated through the Texas.gov program. Only Texas state agencies and other entities defined as customers in the agreement between DIR and the vendor(s) (Master Service Agreements) are eligible to participate.  </a:t>
            </a:r>
          </a:p>
          <a:p>
            <a:endParaRPr lang="en-US" dirty="0"/>
          </a:p>
          <a:p>
            <a:r>
              <a:rPr lang="en-US" dirty="0"/>
              <a:t>The Texas.gov program offers:    </a:t>
            </a:r>
          </a:p>
          <a:p>
            <a:r>
              <a:rPr lang="en-US" b="1" dirty="0"/>
              <a:t>Application Development</a:t>
            </a:r>
            <a:r>
              <a:rPr lang="en-US" dirty="0"/>
              <a:t> – Build online services that feature plain language, 100% accessibility and a mobile optimized design.</a:t>
            </a:r>
          </a:p>
          <a:p>
            <a:r>
              <a:rPr lang="en-US" b="1" dirty="0"/>
              <a:t>Customer Service, Marketing, and Analytics</a:t>
            </a:r>
            <a:r>
              <a:rPr lang="en-US" dirty="0"/>
              <a:t> – Provide 24/7 assistance to constituents, receive site and transactions analytics for online services and receive best practices on how to improve adoption for Texas.gov</a:t>
            </a:r>
            <a:r>
              <a:rPr lang="en-US" i="1" dirty="0"/>
              <a:t> </a:t>
            </a:r>
            <a:r>
              <a:rPr lang="en-US" dirty="0"/>
              <a:t>services.</a:t>
            </a:r>
          </a:p>
          <a:p>
            <a:r>
              <a:rPr lang="en-US" b="1" dirty="0"/>
              <a:t>Payment Processing </a:t>
            </a:r>
            <a:r>
              <a:rPr lang="en-US" dirty="0"/>
              <a:t>– The secure, PCI-compliant payment products allows for online and over-the-counter payments for Texas government entities.</a:t>
            </a:r>
          </a:p>
          <a:p>
            <a:r>
              <a:rPr lang="en-US" b="1" dirty="0"/>
              <a:t>Technology and Operations</a:t>
            </a:r>
            <a:r>
              <a:rPr lang="en-US" dirty="0"/>
              <a:t> – Services include management of infrastructure, hosting, networking, quality assurance, and security.</a:t>
            </a:r>
          </a:p>
          <a:p>
            <a:endParaRPr lang="en-US" dirty="0"/>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16</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855251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 an established DCS customer, you can self-provision using the “Market Place”. </a:t>
            </a:r>
          </a:p>
        </p:txBody>
      </p:sp>
      <p:sp>
        <p:nvSpPr>
          <p:cNvPr id="4" name="Slide Number Placeholder 3"/>
          <p:cNvSpPr>
            <a:spLocks noGrp="1"/>
          </p:cNvSpPr>
          <p:nvPr>
            <p:ph type="sldNum" sz="quarter" idx="5"/>
          </p:nvPr>
        </p:nvSpPr>
        <p:spPr/>
        <p:txBody>
          <a:bodyPr/>
          <a:lstStyle/>
          <a:p>
            <a:fld id="{5E185CF7-929C-49CC-B94C-EB3BE2FADD74}" type="slidenum">
              <a:rPr lang="en-US" smtClean="0"/>
              <a:t>17</a:t>
            </a:fld>
            <a:endParaRPr lang="en-US" dirty="0"/>
          </a:p>
        </p:txBody>
      </p:sp>
    </p:spTree>
    <p:extLst>
      <p:ext uri="{BB962C8B-B14F-4D97-AF65-F5344CB8AC3E}">
        <p14:creationId xmlns:p14="http://schemas.microsoft.com/office/powerpoint/2010/main" val="1750142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The ODP provides a secure, cloud infrastructure that DIR customers can use to share open data through a centralized portal for the constituents to which they serve thus creating greater government transparency. Since the passing of SB 79 in the 85(R) session agencies can direct public Information requests (PIRs) to a machine readable, publicly accessible website so that requesters can "self-serve" their data needs. This model allows for greater flexibility and availability for constituents as well as greater efficiency for DIR customers.</a:t>
            </a:r>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18</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148182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DIR’s Communications Technology Services (CTS) helps publicly funded organizations procure voice, data, video, wireless and Internet services. </a:t>
            </a:r>
          </a:p>
          <a:p>
            <a:pPr defTabSz="881390">
              <a:defRPr/>
            </a:pPr>
            <a:endParaRPr lang="en-US" dirty="0"/>
          </a:p>
          <a:p>
            <a:pPr defTabSz="881390">
              <a:defRPr/>
            </a:pPr>
            <a:r>
              <a:rPr lang="en-US" dirty="0"/>
              <a:t>DIR provides a wide variety of telecommunications services to eligible customers throughout the State. DIR provides these services through operation of major and secondary networks, and through numerous contracts for communications-related services. Telecom serves state and local government agencies and institutions of higher education in three (3) ways: (through bulleted list above)</a:t>
            </a:r>
          </a:p>
          <a:p>
            <a:endParaRPr lang="en-US" dirty="0"/>
          </a:p>
          <a:p>
            <a:r>
              <a:rPr lang="en-US" dirty="0"/>
              <a:t>Note: CCTS is primarily for Agencies Only</a:t>
            </a:r>
          </a:p>
          <a:p>
            <a:endParaRPr lang="en-US" dirty="0"/>
          </a:p>
          <a:p>
            <a:endParaRPr lang="en-US" dirty="0"/>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19</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37399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2</a:t>
            </a:fld>
            <a:endParaRPr lang="en-US" dirty="0"/>
          </a:p>
        </p:txBody>
      </p:sp>
    </p:spTree>
    <p:extLst>
      <p:ext uri="{BB962C8B-B14F-4D97-AF65-F5344CB8AC3E}">
        <p14:creationId xmlns:p14="http://schemas.microsoft.com/office/powerpoint/2010/main" val="1766027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20</a:t>
            </a:fld>
            <a:endParaRPr lang="en-US" dirty="0"/>
          </a:p>
        </p:txBody>
      </p:sp>
    </p:spTree>
    <p:extLst>
      <p:ext uri="{BB962C8B-B14F-4D97-AF65-F5344CB8AC3E}">
        <p14:creationId xmlns:p14="http://schemas.microsoft.com/office/powerpoint/2010/main" val="313941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state agencies are required to use the Texas Agency Network (TEX-AN) for telephone, internet, data, and video services. </a:t>
            </a:r>
          </a:p>
          <a:p>
            <a:r>
              <a:rPr lang="en-US" dirty="0"/>
              <a:t>DIR Telecom offers an expansive portfolio of voice and data services through TEX-AN. Since TEX-AN pricing is negotiated with the full-volume buying power of the State of Texas, DIR offers highly competitive rates and service levels that are far more favorable than what state agencies would typically be able to negotiate. Texas state agencies are required to procure the following services through TEX-AN, but they are also available to other government entities in the State of Texas.</a:t>
            </a:r>
          </a:p>
          <a:p>
            <a:r>
              <a:rPr lang="en-US" sz="1200" b="1" i="0" kern="1200" dirty="0">
                <a:solidFill>
                  <a:schemeClr val="tx1"/>
                </a:solidFill>
                <a:effectLst/>
                <a:latin typeface="+mn-lt"/>
                <a:ea typeface="+mn-ea"/>
                <a:cs typeface="+mn-cs"/>
              </a:rPr>
              <a:t>For your convenience, TEX-AN services are billed as part of your monthly </a:t>
            </a:r>
            <a:r>
              <a:rPr lang="en-US" sz="1200" b="1" i="0" kern="1200" dirty="0">
                <a:solidFill>
                  <a:schemeClr val="tx1"/>
                </a:solidFill>
                <a:effectLst/>
                <a:latin typeface="+mn-lt"/>
                <a:ea typeface="+mn-ea"/>
                <a:cs typeface="+mn-cs"/>
                <a:hlinkClick r:id="rId3"/>
              </a:rPr>
              <a:t>Telecom Consolidated Bill​</a:t>
            </a:r>
            <a:r>
              <a:rPr lang="en-US" sz="1200" b="1"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21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382261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telecommunications service is offered by DIR, a state agency must purchase the service through DIR or must request and be granted a waiver before procuring the service through an avenue other than DIR.</a:t>
            </a:r>
          </a:p>
          <a:p>
            <a:r>
              <a:rPr lang="en-US" dirty="0"/>
              <a:t>DIR contracts with vendors to provide Other Telecom Services such as wireless, conferencing and managed services. All state agencies are eligible. Telecom contracts have highly competitive rates and service levels.</a:t>
            </a:r>
          </a:p>
          <a:p>
            <a:r>
              <a:rPr lang="en-US" dirty="0"/>
              <a:t>Texas Government Code § 2170.051.</a:t>
            </a:r>
          </a:p>
          <a:p>
            <a:endParaRPr lang="en-US" dirty="0"/>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22</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473764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a:t>
            </a:r>
          </a:p>
          <a:p>
            <a:r>
              <a:rPr lang="en-US" dirty="0"/>
              <a:t>The Cooperative Contracts program is what most purchasers think of when talking about DIR. </a:t>
            </a:r>
          </a:p>
        </p:txBody>
      </p:sp>
      <p:sp>
        <p:nvSpPr>
          <p:cNvPr id="4" name="Slide Number Placeholder 3"/>
          <p:cNvSpPr>
            <a:spLocks noGrp="1"/>
          </p:cNvSpPr>
          <p:nvPr>
            <p:ph type="sldNum" sz="quarter" idx="10"/>
          </p:nvPr>
        </p:nvSpPr>
        <p:spPr/>
        <p:txBody>
          <a:bodyPr/>
          <a:lstStyle/>
          <a:p>
            <a:pPr defTabSz="881390"/>
            <a:fld id="{9F703BB6-B793-4BE9-BE47-096F06CF262E}" type="slidenum">
              <a:rPr lang="en-US" sz="1200">
                <a:solidFill>
                  <a:prstClr val="black"/>
                </a:solidFill>
                <a:latin typeface="Calibri" panose="020F0502020204030204"/>
              </a:rPr>
              <a:pPr defTabSz="881390"/>
              <a:t>23</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096058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24</a:t>
            </a:fld>
            <a:endParaRPr lang="en-US" dirty="0"/>
          </a:p>
        </p:txBody>
      </p:sp>
    </p:spTree>
    <p:extLst>
      <p:ext uri="{BB962C8B-B14F-4D97-AF65-F5344CB8AC3E}">
        <p14:creationId xmlns:p14="http://schemas.microsoft.com/office/powerpoint/2010/main" val="4149520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1125538"/>
            <a:ext cx="5397500" cy="3036887"/>
          </a:xfrm>
        </p:spPr>
      </p:sp>
      <p:sp>
        <p:nvSpPr>
          <p:cNvPr id="3" name="Notes Placeholder 2"/>
          <p:cNvSpPr>
            <a:spLocks noGrp="1"/>
          </p:cNvSpPr>
          <p:nvPr>
            <p:ph type="body" idx="1"/>
          </p:nvPr>
        </p:nvSpPr>
        <p:spPr/>
        <p:txBody>
          <a:bodyPr/>
          <a:lstStyle/>
          <a:p>
            <a:r>
              <a:rPr lang="en-US" dirty="0"/>
              <a:t>You can recall a version of this image from earlier, This image is highlighting the differences between Shared Technology Services and the Cooperative Contracts. </a:t>
            </a:r>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25</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061189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1125538"/>
            <a:ext cx="5397500" cy="3036887"/>
          </a:xfrm>
        </p:spPr>
      </p:sp>
      <p:sp>
        <p:nvSpPr>
          <p:cNvPr id="3" name="Notes Placeholder 2"/>
          <p:cNvSpPr>
            <a:spLocks noGrp="1"/>
          </p:cNvSpPr>
          <p:nvPr>
            <p:ph type="body" idx="1"/>
          </p:nvPr>
        </p:nvSpPr>
        <p:spPr/>
        <p:txBody>
          <a:bodyPr/>
          <a:lstStyle/>
          <a:p>
            <a:r>
              <a:rPr lang="en-US" dirty="0"/>
              <a:t>Create savings – in addition our intent in offering similar products and services on multiple contracts is to build competition into the program. SB 533 thresholds.</a:t>
            </a:r>
          </a:p>
          <a:p>
            <a:r>
              <a:rPr lang="en-US" dirty="0"/>
              <a:t>Streamline the purchasing process. Coop CMs are sometimes in negotiations for months with vendors over terms and conditions. Imagine the inefficiencies if each DIR customer had to do so.</a:t>
            </a:r>
          </a:p>
          <a:p>
            <a:r>
              <a:rPr lang="en-US" dirty="0"/>
              <a:t>Highlight the effort expended by multiple resources to procurement the same items.  Cooperative contracts reduces that effort and allows a  customer to focus on other mission critical tasks.   </a:t>
            </a:r>
          </a:p>
          <a:p>
            <a:endParaRPr lang="en-US" dirty="0"/>
          </a:p>
          <a:p>
            <a:r>
              <a:rPr lang="en-US" dirty="0"/>
              <a:t>Contract Managers who procurement and negotiate with many large companies such as AT&amp;T, Amazon, Oracle ensure that the terms and conditions negotiated in our cooperative contracts are in the best interest of the entire state of Texas for all of our customers. </a:t>
            </a:r>
          </a:p>
          <a:p>
            <a:endParaRPr lang="en-US" dirty="0"/>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26</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226202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nSpc>
                <a:spcPct val="110000"/>
              </a:lnSpc>
            </a:pPr>
            <a:r>
              <a:rPr lang="en-US" sz="1200" dirty="0">
                <a:latin typeface="Franklin Gothic Book" panose="020B0503020102020204" pitchFamily="34" charset="0"/>
              </a:rPr>
              <a:t>In FY 2018, customers purchased $1.8 Billion of products and services through Cooperative Contracts, resulting in $208.3M in cost avoidance</a:t>
            </a:r>
          </a:p>
          <a:p>
            <a:pPr>
              <a:lnSpc>
                <a:spcPct val="110000"/>
              </a:lnSpc>
            </a:pPr>
            <a:endParaRPr lang="en-US" sz="1200" dirty="0">
              <a:latin typeface="Franklin Gothic Book" panose="020B0503020102020204" pitchFamily="34" charset="0"/>
            </a:endParaRPr>
          </a:p>
          <a:p>
            <a:pPr>
              <a:lnSpc>
                <a:spcPct val="110000"/>
              </a:lnSpc>
            </a:pPr>
            <a:r>
              <a:rPr lang="en-US" sz="1200" dirty="0">
                <a:latin typeface="Franklin Gothic Book" panose="020B0503020102020204" pitchFamily="34" charset="0"/>
              </a:rPr>
              <a:t>The pie chart presents FY 18 sales through the program by customer group</a:t>
            </a:r>
          </a:p>
          <a:p>
            <a:pPr>
              <a:lnSpc>
                <a:spcPct val="110000"/>
              </a:lnSpc>
            </a:pPr>
            <a:endParaRPr lang="en-US" sz="1200" dirty="0">
              <a:latin typeface="Franklin Gothic Book" panose="020B0503020102020204" pitchFamily="34" charset="0"/>
            </a:endParaRPr>
          </a:p>
          <a:p>
            <a:pPr>
              <a:lnSpc>
                <a:spcPct val="110000"/>
              </a:lnSpc>
            </a:pPr>
            <a:r>
              <a:rPr lang="en-US" sz="1200" dirty="0">
                <a:latin typeface="Franklin Gothic Book" panose="020B0503020102020204" pitchFamily="34" charset="0"/>
              </a:rPr>
              <a:t>Education (K-12) makes up the largest percentage of sales at almost 33%, followed by Local Governments at almost 25%, then State Agencies at 23%, Higher Ed at just over 18%, and the remainder from Assistance Organizations and Out Of State Customers</a:t>
            </a:r>
          </a:p>
          <a:p>
            <a:pPr>
              <a:lnSpc>
                <a:spcPct val="110000"/>
              </a:lnSpc>
            </a:pPr>
            <a:endParaRPr lang="en-US" sz="1200" dirty="0">
              <a:latin typeface="Franklin Gothic Book" panose="020B0503020102020204" pitchFamily="34" charset="0"/>
            </a:endParaRPr>
          </a:p>
          <a:p>
            <a:pPr>
              <a:lnSpc>
                <a:spcPct val="110000"/>
              </a:lnSpc>
            </a:pPr>
            <a:r>
              <a:rPr lang="en-US" sz="1200" dirty="0">
                <a:latin typeface="Franklin Gothic Book" panose="020B0503020102020204" pitchFamily="34" charset="0"/>
              </a:rPr>
              <a:t>First half of FY 2019 – Local Gov’t = 30%, K-12 = 26%, State agencies = 25%, Higher Ed = 17%, OOS = 1.6%, Assist Org = .1%.  </a:t>
            </a:r>
            <a:r>
              <a:rPr lang="en-US" sz="1200">
                <a:latin typeface="Franklin Gothic Book" panose="020B0503020102020204" pitchFamily="34" charset="0"/>
              </a:rPr>
              <a:t>Savings of $230M.</a:t>
            </a:r>
            <a:endParaRPr lang="en-US" sz="1200" dirty="0">
              <a:latin typeface="Franklin Gothic Book" panose="020B0503020102020204" pitchFamily="34" charset="0"/>
            </a:endParaRPr>
          </a:p>
          <a:p>
            <a:endParaRPr lang="en-US" dirty="0"/>
          </a:p>
        </p:txBody>
      </p:sp>
      <p:sp>
        <p:nvSpPr>
          <p:cNvPr id="4" name="Slide Number Placeholder 3"/>
          <p:cNvSpPr>
            <a:spLocks noGrp="1"/>
          </p:cNvSpPr>
          <p:nvPr>
            <p:ph type="sldNum" sz="quarter" idx="10"/>
          </p:nvPr>
        </p:nvSpPr>
        <p:spPr/>
        <p:txBody>
          <a:bodyPr/>
          <a:lstStyle/>
          <a:p>
            <a:fld id="{5E185CF7-929C-49CC-B94C-EB3BE2FADD74}" type="slidenum">
              <a:rPr lang="en-US" smtClean="0"/>
              <a:t>27</a:t>
            </a:fld>
            <a:endParaRPr lang="en-US" dirty="0"/>
          </a:p>
        </p:txBody>
      </p:sp>
    </p:spTree>
    <p:extLst>
      <p:ext uri="{BB962C8B-B14F-4D97-AF65-F5344CB8AC3E}">
        <p14:creationId xmlns:p14="http://schemas.microsoft.com/office/powerpoint/2010/main" val="1600802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92750" cy="3090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1390"/>
            <a:fld id="{825EC8ED-47AE-46F7-AE56-8BCE5C7F0AB7}" type="slidenum">
              <a:rPr lang="en-US" sz="1200">
                <a:solidFill>
                  <a:prstClr val="black"/>
                </a:solidFill>
                <a:latin typeface="Calibri" panose="020F0502020204030204"/>
              </a:rPr>
              <a:pPr defTabSz="881390"/>
              <a:t>28</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1321451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1390"/>
            <a:fld id="{46AB7C45-8EB7-4386-AD47-C55C70E5D2A7}" type="slidenum">
              <a:rPr lang="en-US" sz="1200">
                <a:solidFill>
                  <a:prstClr val="black"/>
                </a:solidFill>
                <a:latin typeface="Calibri" panose="020F0502020204030204"/>
              </a:rPr>
              <a:pPr defTabSz="881390"/>
              <a:t>29</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74195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3</a:t>
            </a:fld>
            <a:endParaRPr lang="en-US" dirty="0"/>
          </a:p>
        </p:txBody>
      </p:sp>
    </p:spTree>
    <p:extLst>
      <p:ext uri="{BB962C8B-B14F-4D97-AF65-F5344CB8AC3E}">
        <p14:creationId xmlns:p14="http://schemas.microsoft.com/office/powerpoint/2010/main" val="2500525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6163" y="1492250"/>
            <a:ext cx="7159626" cy="4027488"/>
          </a:xfrm>
        </p:spPr>
      </p:sp>
      <p:sp>
        <p:nvSpPr>
          <p:cNvPr id="3" name="Notes Placeholder 2"/>
          <p:cNvSpPr>
            <a:spLocks noGrp="1"/>
          </p:cNvSpPr>
          <p:nvPr>
            <p:ph type="body" idx="1"/>
          </p:nvPr>
        </p:nvSpPr>
        <p:spPr/>
        <p:txBody>
          <a:bodyPr/>
          <a:lstStyle/>
          <a:p>
            <a:r>
              <a:rPr lang="en-US" dirty="0"/>
              <a:t>Two methods of procurement:</a:t>
            </a:r>
          </a:p>
          <a:p>
            <a:pPr marL="165261" indent="-165261">
              <a:buFont typeface="Arial" panose="020B0604020202020204" pitchFamily="34" charset="0"/>
              <a:buChar char="•"/>
            </a:pPr>
            <a:r>
              <a:rPr lang="en-US" dirty="0"/>
              <a:t>Competitive process where DIR ensures that all threshold requirements are met, by soliciting ITSAC vendors</a:t>
            </a:r>
          </a:p>
          <a:p>
            <a:pPr marL="165261" indent="-165261">
              <a:buFont typeface="Arial" panose="020B0604020202020204" pitchFamily="34" charset="0"/>
              <a:buChar char="•"/>
            </a:pPr>
            <a:r>
              <a:rPr lang="en-US" dirty="0"/>
              <a:t>Best value method – Do-it-yourself method - where an agency must meet the requirements on their own</a:t>
            </a:r>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30</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003641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6163" y="1492250"/>
            <a:ext cx="7159626" cy="4027488"/>
          </a:xfrm>
        </p:spPr>
      </p:sp>
      <p:sp>
        <p:nvSpPr>
          <p:cNvPr id="3" name="Notes Placeholder 2"/>
          <p:cNvSpPr>
            <a:spLocks noGrp="1"/>
          </p:cNvSpPr>
          <p:nvPr>
            <p:ph type="body" idx="1"/>
          </p:nvPr>
        </p:nvSpPr>
        <p:spPr/>
        <p:txBody>
          <a:bodyPr/>
          <a:lstStyle/>
          <a:p>
            <a:r>
              <a:rPr lang="en-US" dirty="0"/>
              <a:t>By using DIR’s ITSAC process, DIR becomes the conduit for the solicitation process. DIR manages the contact with the eligible vendors and organizes the responses with the candidate information and then sends it to the requesting customer for their selection process. Once selected, the customer manages the contract with the vendor for their selected candidate. </a:t>
            </a:r>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31</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460367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6163" y="1492250"/>
            <a:ext cx="7159626" cy="4027488"/>
          </a:xfrm>
        </p:spPr>
      </p:sp>
      <p:sp>
        <p:nvSpPr>
          <p:cNvPr id="3" name="Notes Placeholder 2"/>
          <p:cNvSpPr>
            <a:spLocks noGrp="1"/>
          </p:cNvSpPr>
          <p:nvPr>
            <p:ph type="body" idx="1"/>
          </p:nvPr>
        </p:nvSpPr>
        <p:spPr/>
        <p:txBody>
          <a:bodyPr/>
          <a:lstStyle/>
          <a:p>
            <a:endParaRPr lang="en-US" dirty="0"/>
          </a:p>
          <a:p>
            <a:pPr marL="165261" indent="-165261">
              <a:buFont typeface="Arial" panose="020B0604020202020204" pitchFamily="34" charset="0"/>
              <a:buChar char="•"/>
            </a:pPr>
            <a:r>
              <a:rPr lang="en-US" dirty="0"/>
              <a:t> Article IX, Rider 9.04, “Information Technology Replacement,” in the General Appropriations Act (85R) states that when appropriate, agencies and institutions of higher education shall participate in hardware and software bulk purchasing facilitated by the Texas Department of Information Resources. </a:t>
            </a:r>
          </a:p>
          <a:p>
            <a:endParaRPr lang="en-US" dirty="0"/>
          </a:p>
          <a:p>
            <a:pPr marL="165261" indent="-165261">
              <a:buFont typeface="Arial" panose="020B0604020202020204" pitchFamily="34" charset="0"/>
              <a:buChar char="•"/>
            </a:pPr>
            <a:r>
              <a:rPr lang="en-US" dirty="0"/>
              <a:t> DIR facilitates these purchases through its Cooperative Contracts Program. While state agencies are required to comply with certain spending limits under typical Cooperative Contracts purchases, S.B. 261 (85R) </a:t>
            </a:r>
            <a:r>
              <a:rPr lang="en-US" b="1" dirty="0"/>
              <a:t>exempted</a:t>
            </a:r>
            <a:r>
              <a:rPr lang="en-US" dirty="0"/>
              <a:t> state agencies from the spending limits and thresholds for purchases made under a DIR Bulk Purchase Agreement. </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Allows DIR to negotiate deeper discounts using pre-established Cooperative Contracts. These discounts typically last over a negotiated period of time. </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DIR customers can not only take advantage of those discounts, but the Bulk Purchase initiatives simplify the procurement process because state agencies are not constrained by purchasing thresholds.</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b="0" dirty="0">
                <a:latin typeface="Franklin Gothic Book" panose="020B0503020102020204" pitchFamily="34" charset="0"/>
              </a:rPr>
              <a:t>State Agencies realized over </a:t>
            </a:r>
            <a:r>
              <a:rPr lang="en-US" b="1" dirty="0">
                <a:latin typeface="Franklin Gothic Book" panose="020B0503020102020204" pitchFamily="34" charset="0"/>
              </a:rPr>
              <a:t>$10M </a:t>
            </a:r>
            <a:r>
              <a:rPr lang="en-US" b="0" dirty="0">
                <a:latin typeface="Franklin Gothic Book" panose="020B0503020102020204" pitchFamily="34" charset="0"/>
              </a:rPr>
              <a:t>in </a:t>
            </a:r>
            <a:r>
              <a:rPr lang="en-US" b="0" u="sng" dirty="0">
                <a:latin typeface="Franklin Gothic Book" panose="020B0503020102020204" pitchFamily="34" charset="0"/>
              </a:rPr>
              <a:t>additional </a:t>
            </a:r>
            <a:r>
              <a:rPr lang="en-US" b="0" dirty="0">
                <a:latin typeface="Franklin Gothic Book" panose="020B0503020102020204" pitchFamily="34" charset="0"/>
              </a:rPr>
              <a:t>savings through the bulk purchase agreements </a:t>
            </a:r>
            <a:r>
              <a:rPr lang="en-US" b="1" dirty="0">
                <a:latin typeface="Franklin Gothic Book" panose="020B0503020102020204" pitchFamily="34" charset="0"/>
              </a:rPr>
              <a:t>for </a:t>
            </a:r>
            <a:r>
              <a:rPr lang="en-US" b="1" dirty="0">
                <a:solidFill>
                  <a:srgbClr val="FF0000"/>
                </a:solidFill>
                <a:latin typeface="Franklin Gothic Book" panose="020B0503020102020204" pitchFamily="34" charset="0"/>
              </a:rPr>
              <a:t>compute</a:t>
            </a:r>
            <a:r>
              <a:rPr lang="en-US" b="1" dirty="0">
                <a:latin typeface="Franklin Gothic Book" panose="020B0503020102020204" pitchFamily="34" charset="0"/>
              </a:rPr>
              <a:t>r </a:t>
            </a:r>
            <a:r>
              <a:rPr lang="en-US" b="0" dirty="0">
                <a:latin typeface="Franklin Gothic Book" panose="020B0503020102020204" pitchFamily="34" charset="0"/>
              </a:rPr>
              <a:t>and </a:t>
            </a:r>
            <a:r>
              <a:rPr lang="en-US" b="1" dirty="0">
                <a:latin typeface="Franklin Gothic Book" panose="020B0503020102020204" pitchFamily="34" charset="0"/>
              </a:rPr>
              <a:t>software</a:t>
            </a:r>
            <a:r>
              <a:rPr lang="en-US" b="0" dirty="0">
                <a:latin typeface="Franklin Gothic Book" panose="020B0503020102020204" pitchFamily="34" charset="0"/>
              </a:rPr>
              <a:t> purchases totaling </a:t>
            </a:r>
            <a:r>
              <a:rPr lang="en-US" b="1" dirty="0">
                <a:latin typeface="Franklin Gothic Book" panose="020B0503020102020204" pitchFamily="34" charset="0"/>
              </a:rPr>
              <a:t>$22M </a:t>
            </a:r>
            <a:r>
              <a:rPr lang="en-US" b="0" dirty="0">
                <a:latin typeface="Franklin Gothic Book" panose="020B0503020102020204" pitchFamily="34" charset="0"/>
              </a:rPr>
              <a:t>in FY17 and FY18 for a total savings of $32M</a:t>
            </a:r>
            <a:endParaRPr lang="en-US" dirty="0"/>
          </a:p>
          <a:p>
            <a:pPr marL="165261" indent="-16526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32</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613893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1125538"/>
            <a:ext cx="5397500" cy="3036887"/>
          </a:xfrm>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b="1" dirty="0"/>
              <a:t>Deliverables-Based IT Services (DBITS) contracts provide project-based IT services. Use DBITS contracts to meet your organization’s IT project goals including developing a new IT application, upgrading a legacy system, or for IT procurement assistance. Choose from one of the nine competitively bid DBITS categories to meet your needs.</a:t>
            </a:r>
            <a:endParaRPr lang="en-US" dirty="0"/>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r>
              <a:rPr lang="en-US" dirty="0"/>
              <a:t>DBITS Contracts should </a:t>
            </a:r>
            <a:r>
              <a:rPr lang="en-US" b="1" dirty="0"/>
              <a:t>NOT</a:t>
            </a:r>
            <a:r>
              <a:rPr lang="en-US" dirty="0"/>
              <a:t> be used for the following:</a:t>
            </a:r>
          </a:p>
          <a:p>
            <a:pPr lvl="1"/>
            <a:r>
              <a:rPr lang="en-US" dirty="0"/>
              <a:t>Procurement of products (hardware and software) only</a:t>
            </a:r>
          </a:p>
          <a:p>
            <a:pPr lvl="1"/>
            <a:r>
              <a:rPr lang="en-US" dirty="0"/>
              <a:t>Subscription licensing</a:t>
            </a:r>
          </a:p>
          <a:p>
            <a:pPr lvl="1"/>
            <a:r>
              <a:rPr lang="en-US" dirty="0"/>
              <a:t>Hosting services</a:t>
            </a:r>
          </a:p>
          <a:p>
            <a:pPr lvl="1"/>
            <a:r>
              <a:rPr lang="en-US" dirty="0"/>
              <a:t>Hourly rate services </a:t>
            </a:r>
            <a:r>
              <a:rPr lang="en-US" dirty="0">
                <a:hlinkClick r:id="rId3"/>
              </a:rPr>
              <a:t>(ITSAC)</a:t>
            </a:r>
            <a:endParaRPr lang="en-US" dirty="0"/>
          </a:p>
          <a:p>
            <a:pPr lvl="1"/>
            <a:r>
              <a:rPr lang="en-US" dirty="0"/>
              <a:t>DBITS services over $5 million for state agencies or $10 million for non-state agency DIR customers</a:t>
            </a:r>
          </a:p>
          <a:p>
            <a:pPr marL="165261" indent="-165261">
              <a:buFont typeface="Arial" panose="020B0604020202020204" pitchFamily="34" charset="0"/>
              <a:buChar char="•"/>
            </a:pPr>
            <a:endParaRPr lang="en-US" dirty="0"/>
          </a:p>
          <a:p>
            <a:pPr marL="165261" indent="-16526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33</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2134703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hyperlink embedded in the Texas  part of the “D” at the top (DIR), click it and it will open the website.</a:t>
            </a:r>
          </a:p>
          <a:p>
            <a:endParaRPr lang="en-US" dirty="0"/>
          </a:p>
          <a:p>
            <a:r>
              <a:rPr lang="en-US" dirty="0"/>
              <a:t>Talk them through the layout of the website including the difference in the search bars:</a:t>
            </a:r>
          </a:p>
          <a:p>
            <a:r>
              <a:rPr lang="en-US" dirty="0"/>
              <a:t>Search DIR will give you results on any item where the keyword is found.  For example if you type in cloud  you may get results from agency board meetings or resources such as white papers.</a:t>
            </a:r>
          </a:p>
          <a:p>
            <a:endParaRPr lang="en-US" dirty="0"/>
          </a:p>
          <a:p>
            <a:r>
              <a:rPr lang="en-US" dirty="0"/>
              <a:t>If you will be using the site to search contracts, I recommend clicking on all contracts and services and then bookmarking that page and using the “Search all Contracts”  search bar.  The keyword search will be filtered directly to contracts. </a:t>
            </a:r>
          </a:p>
          <a:p>
            <a:endParaRPr lang="en-US" dirty="0"/>
          </a:p>
          <a:p>
            <a:r>
              <a:rPr lang="en-US" dirty="0"/>
              <a:t>Use this time to navigate and show them how to search for a contract and also the layout of the contract structure to include Appendix C and how that ties to the vendor’s website; how to narrow down searches; how to find e-rate eligible vendors (for education only)</a:t>
            </a:r>
          </a:p>
          <a:p>
            <a:endParaRPr lang="en-US" dirty="0"/>
          </a:p>
          <a:p>
            <a:r>
              <a:rPr lang="en-US" dirty="0"/>
              <a:t>Search for E-Rate by typing in “rate” you get 215 results; go to vendor type and you get filter that takes you to 86; pull up a contract and show the E-Rate symbol</a:t>
            </a:r>
          </a:p>
          <a:p>
            <a:endParaRPr lang="en-US" dirty="0"/>
          </a:p>
          <a:p>
            <a:r>
              <a:rPr lang="en-US" dirty="0"/>
              <a:t> </a:t>
            </a:r>
          </a:p>
        </p:txBody>
      </p:sp>
      <p:sp>
        <p:nvSpPr>
          <p:cNvPr id="4" name="Slide Number Placeholder 3"/>
          <p:cNvSpPr>
            <a:spLocks noGrp="1"/>
          </p:cNvSpPr>
          <p:nvPr>
            <p:ph type="sldNum" sz="quarter" idx="10"/>
          </p:nvPr>
        </p:nvSpPr>
        <p:spPr/>
        <p:txBody>
          <a:bodyPr/>
          <a:lstStyle/>
          <a:p>
            <a:fld id="{9F703BB6-B793-4BE9-BE47-096F06CF262E}" type="slidenum">
              <a:rPr lang="en-US" smtClean="0"/>
              <a:t>34</a:t>
            </a:fld>
            <a:endParaRPr lang="en-US"/>
          </a:p>
        </p:txBody>
      </p:sp>
    </p:spTree>
    <p:extLst>
      <p:ext uri="{BB962C8B-B14F-4D97-AF65-F5344CB8AC3E}">
        <p14:creationId xmlns:p14="http://schemas.microsoft.com/office/powerpoint/2010/main" val="3478235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that tour was a bit fast or if you need a refresher…</a:t>
            </a:r>
          </a:p>
          <a:p>
            <a:r>
              <a:rPr lang="en-US" dirty="0"/>
              <a:t>We have a video at the bottom of the All Contracts and Services webpage that walks you through how to navigate DIR’s offerings and how to search the contracts to find the products you are looking for. You have to scroll down to the bottom of the page to find the video. </a:t>
            </a:r>
          </a:p>
        </p:txBody>
      </p:sp>
      <p:sp>
        <p:nvSpPr>
          <p:cNvPr id="4" name="Slide Number Placeholder 3"/>
          <p:cNvSpPr>
            <a:spLocks noGrp="1"/>
          </p:cNvSpPr>
          <p:nvPr>
            <p:ph type="sldNum" sz="quarter" idx="5"/>
          </p:nvPr>
        </p:nvSpPr>
        <p:spPr/>
        <p:txBody>
          <a:bodyPr/>
          <a:lstStyle/>
          <a:p>
            <a:pPr defTabSz="881390"/>
            <a:fld id="{46AB7C45-8EB7-4386-AD47-C55C70E5D2A7}" type="slidenum">
              <a:rPr lang="en-US" sz="1200">
                <a:solidFill>
                  <a:prstClr val="black"/>
                </a:solidFill>
                <a:latin typeface="Calibri" panose="020F0502020204030204"/>
              </a:rPr>
              <a:pPr defTabSz="881390"/>
              <a:t>35</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662666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that this is for the Coop contracts and that DCS and Texas.gov have a separate exemption process.</a:t>
            </a:r>
          </a:p>
          <a:p>
            <a:endParaRPr lang="en-US" dirty="0"/>
          </a:p>
          <a:p>
            <a:r>
              <a:rPr lang="en-US" b="1" dirty="0"/>
              <a:t>If a government entity wants to procure an item through an avenue outside a DIR contract or service (i.e. any Cooperative Contracts, TEX-AN, CCTS, Other Telecom Services, or other program areas such as Texas.gov), the agency must first obtain an exemption from DIR. Exemption processes are explicit. To learn more, simply click on the "+" symbol next to "Exemption Overview" to reveal the exemption processes for:</a:t>
            </a:r>
          </a:p>
          <a:p>
            <a:r>
              <a:rPr lang="en-US" b="1" dirty="0"/>
              <a:t>Cooperative Contracts</a:t>
            </a:r>
          </a:p>
          <a:p>
            <a:r>
              <a:rPr lang="en-US" b="1" dirty="0"/>
              <a:t>Telecom</a:t>
            </a:r>
          </a:p>
          <a:p>
            <a:r>
              <a:rPr lang="en-US" b="1" dirty="0"/>
              <a:t>Texas.gov</a:t>
            </a:r>
          </a:p>
          <a:p>
            <a:r>
              <a:rPr lang="en-US" b="1" dirty="0"/>
              <a:t>Data Center Services(DCS)</a:t>
            </a:r>
          </a:p>
          <a:p>
            <a:endParaRPr lang="en-US" dirty="0"/>
          </a:p>
        </p:txBody>
      </p:sp>
      <p:sp>
        <p:nvSpPr>
          <p:cNvPr id="4" name="Slide Number Placeholder 3"/>
          <p:cNvSpPr>
            <a:spLocks noGrp="1"/>
          </p:cNvSpPr>
          <p:nvPr>
            <p:ph type="sldNum" sz="quarter" idx="5"/>
          </p:nvPr>
        </p:nvSpPr>
        <p:spPr/>
        <p:txBody>
          <a:bodyPr/>
          <a:lstStyle/>
          <a:p>
            <a:pPr defTabSz="881390"/>
            <a:fld id="{46AB7C45-8EB7-4386-AD47-C55C70E5D2A7}" type="slidenum">
              <a:rPr lang="en-US" sz="1200">
                <a:solidFill>
                  <a:prstClr val="black"/>
                </a:solidFill>
                <a:latin typeface="Calibri" panose="020F0502020204030204"/>
              </a:rPr>
              <a:pPr defTabSz="881390"/>
              <a:t>36</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915734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37</a:t>
            </a:fld>
            <a:endParaRPr lang="en-US" dirty="0"/>
          </a:p>
        </p:txBody>
      </p:sp>
    </p:spTree>
    <p:extLst>
      <p:ext uri="{BB962C8B-B14F-4D97-AF65-F5344CB8AC3E}">
        <p14:creationId xmlns:p14="http://schemas.microsoft.com/office/powerpoint/2010/main" val="16473715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DCS - </a:t>
            </a:r>
            <a:r>
              <a:rPr lang="en-US" sz="1200" kern="1200" dirty="0">
                <a:solidFill>
                  <a:schemeClr val="tx1"/>
                </a:solidFill>
                <a:effectLst/>
                <a:latin typeface="+mn-lt"/>
                <a:ea typeface="+mn-ea"/>
                <a:cs typeface="+mn-cs"/>
              </a:rPr>
              <a:t>if an agency is </a:t>
            </a:r>
            <a:r>
              <a:rPr lang="en-US" sz="1200" u="sng" kern="1200" dirty="0">
                <a:solidFill>
                  <a:schemeClr val="tx1"/>
                </a:solidFill>
                <a:effectLst/>
                <a:latin typeface="+mn-lt"/>
                <a:ea typeface="+mn-ea"/>
                <a:cs typeface="+mn-cs"/>
              </a:rPr>
              <a:t>contemplating a SaaS solution</a:t>
            </a:r>
            <a:r>
              <a:rPr lang="en-US" sz="1200" kern="1200" dirty="0">
                <a:solidFill>
                  <a:schemeClr val="tx1"/>
                </a:solidFill>
                <a:effectLst/>
                <a:latin typeface="+mn-lt"/>
                <a:ea typeface="+mn-ea"/>
                <a:cs typeface="+mn-cs"/>
              </a:rPr>
              <a:t> outside the DCS program, an approved exemption is required.  Because technology is constantly changing, all exemptions are temporary and will be periodically re-evaluated to determine if DCS Program services can be used.</a:t>
            </a:r>
          </a:p>
          <a:p>
            <a:r>
              <a:rPr lang="en-US" sz="1200" b="1" i="0" kern="1200" dirty="0">
                <a:solidFill>
                  <a:schemeClr val="tx1"/>
                </a:solidFill>
                <a:effectLst/>
                <a:latin typeface="+mn-lt"/>
                <a:ea typeface="+mn-ea"/>
                <a:cs typeface="+mn-cs"/>
              </a:rPr>
              <a:t>Agencies within the DCS program are required to have approved DCS exemptions in addition to any exemptions that may be needed or may have already been approved through the DIR Cooperative Contracts program.</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TDG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Franklin Gothic Book" panose="020B0503020102020204" pitchFamily="34" charset="0"/>
              </a:rPr>
              <a:t>Texas Government Code, Chapter 2054, Subchapter K. Electronic System for Occupational Licensing Transactions, lists the agencies that must participate in theTexas.gov licensing framework and remit subscription fee payments to Texas.gov to cover costs for using the licensing framework, the payment engine and credit card fees.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Texas Government Code, Section 2054.113(b), states "A state agency may not duplicate an infrastructure component of </a:t>
            </a:r>
            <a:r>
              <a:rPr lang="en-US" dirty="0" err="1"/>
              <a:t>TexasOnline</a:t>
            </a:r>
            <a:r>
              <a:rPr lang="en-US" dirty="0"/>
              <a:t> unless the department approves the duplication.” The identified components that may not be duplicated are (1) the payment gateway and (2) the </a:t>
            </a:r>
            <a:r>
              <a:rPr lang="en-US" dirty="0" err="1"/>
              <a:t>eGrants</a:t>
            </a:r>
            <a:r>
              <a:rPr lang="en-US" dirty="0"/>
              <a:t> system. DIR, in its capacity as manager of the Texas.gov state internet portal, works with agencies to promote the use of the portal, and where applicable, to determine if an exemption is warranted.</a:t>
            </a:r>
            <a:endParaRPr lang="en-US" sz="1200" dirty="0">
              <a:latin typeface="Franklin Gothic Book" panose="020B0503020102020204" pitchFamily="34" charset="0"/>
            </a:endParaRPr>
          </a:p>
          <a:p>
            <a:pPr marL="171450" indent="-171450">
              <a:buFont typeface="Arial" panose="020B0604020202020204" pitchFamily="34" charset="0"/>
              <a:buChar char="•"/>
            </a:pPr>
            <a:r>
              <a:rPr lang="en-US" dirty="0"/>
              <a:t>DIR, in its capacity as manager of the Texas.gov state internet portal, works with agencies to promote the use of the portal, and where applicable, to determine if an exemption to any component of the portal program is warranted. </a:t>
            </a:r>
          </a:p>
        </p:txBody>
      </p:sp>
      <p:sp>
        <p:nvSpPr>
          <p:cNvPr id="4" name="Slide Number Placeholder 3"/>
          <p:cNvSpPr>
            <a:spLocks noGrp="1"/>
          </p:cNvSpPr>
          <p:nvPr>
            <p:ph type="sldNum" sz="quarter" idx="5"/>
          </p:nvPr>
        </p:nvSpPr>
        <p:spPr/>
        <p:txBody>
          <a:bodyPr/>
          <a:lstStyle/>
          <a:p>
            <a:fld id="{5E185CF7-929C-49CC-B94C-EB3BE2FADD74}" type="slidenum">
              <a:rPr lang="en-US" smtClean="0"/>
              <a:t>38</a:t>
            </a:fld>
            <a:endParaRPr lang="en-US" dirty="0"/>
          </a:p>
        </p:txBody>
      </p:sp>
    </p:spTree>
    <p:extLst>
      <p:ext uri="{BB962C8B-B14F-4D97-AF65-F5344CB8AC3E}">
        <p14:creationId xmlns:p14="http://schemas.microsoft.com/office/powerpoint/2010/main" val="1057436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39</a:t>
            </a:fld>
            <a:endParaRPr lang="en-US" dirty="0"/>
          </a:p>
        </p:txBody>
      </p:sp>
    </p:spTree>
    <p:extLst>
      <p:ext uri="{BB962C8B-B14F-4D97-AF65-F5344CB8AC3E}">
        <p14:creationId xmlns:p14="http://schemas.microsoft.com/office/powerpoint/2010/main" val="659315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4</a:t>
            </a:fld>
            <a:endParaRPr lang="en-US" dirty="0"/>
          </a:p>
        </p:txBody>
      </p:sp>
    </p:spTree>
    <p:extLst>
      <p:ext uri="{BB962C8B-B14F-4D97-AF65-F5344CB8AC3E}">
        <p14:creationId xmlns:p14="http://schemas.microsoft.com/office/powerpoint/2010/main" val="2275215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40</a:t>
            </a:fld>
            <a:endParaRPr lang="en-US" dirty="0"/>
          </a:p>
        </p:txBody>
      </p:sp>
    </p:spTree>
    <p:extLst>
      <p:ext uri="{BB962C8B-B14F-4D97-AF65-F5344CB8AC3E}">
        <p14:creationId xmlns:p14="http://schemas.microsoft.com/office/powerpoint/2010/main" val="14837219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over $5M consider asking for a bulk purchase.</a:t>
            </a:r>
          </a:p>
        </p:txBody>
      </p:sp>
      <p:sp>
        <p:nvSpPr>
          <p:cNvPr id="4" name="Slide Number Placeholder 3"/>
          <p:cNvSpPr>
            <a:spLocks noGrp="1"/>
          </p:cNvSpPr>
          <p:nvPr>
            <p:ph type="sldNum" sz="quarter" idx="5"/>
          </p:nvPr>
        </p:nvSpPr>
        <p:spPr/>
        <p:txBody>
          <a:bodyPr/>
          <a:lstStyle/>
          <a:p>
            <a:fld id="{5E185CF7-929C-49CC-B94C-EB3BE2FADD74}" type="slidenum">
              <a:rPr lang="en-US" smtClean="0"/>
              <a:t>41</a:t>
            </a:fld>
            <a:endParaRPr lang="en-US" dirty="0"/>
          </a:p>
        </p:txBody>
      </p:sp>
    </p:spTree>
    <p:extLst>
      <p:ext uri="{BB962C8B-B14F-4D97-AF65-F5344CB8AC3E}">
        <p14:creationId xmlns:p14="http://schemas.microsoft.com/office/powerpoint/2010/main" val="38968461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42</a:t>
            </a:fld>
            <a:endParaRPr lang="en-US" dirty="0"/>
          </a:p>
        </p:txBody>
      </p:sp>
    </p:spTree>
    <p:extLst>
      <p:ext uri="{BB962C8B-B14F-4D97-AF65-F5344CB8AC3E}">
        <p14:creationId xmlns:p14="http://schemas.microsoft.com/office/powerpoint/2010/main" val="3445824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43</a:t>
            </a:fld>
            <a:endParaRPr lang="en-US" dirty="0"/>
          </a:p>
        </p:txBody>
      </p:sp>
    </p:spTree>
    <p:extLst>
      <p:ext uri="{BB962C8B-B14F-4D97-AF65-F5344CB8AC3E}">
        <p14:creationId xmlns:p14="http://schemas.microsoft.com/office/powerpoint/2010/main" val="12475390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44</a:t>
            </a:fld>
            <a:endParaRPr lang="en-US" dirty="0"/>
          </a:p>
        </p:txBody>
      </p:sp>
    </p:spTree>
    <p:extLst>
      <p:ext uri="{BB962C8B-B14F-4D97-AF65-F5344CB8AC3E}">
        <p14:creationId xmlns:p14="http://schemas.microsoft.com/office/powerpoint/2010/main" val="1397509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Vendor wants you to sign a document , make sure it is one that is included with the contract as an Appendix</a:t>
            </a:r>
          </a:p>
        </p:txBody>
      </p:sp>
      <p:sp>
        <p:nvSpPr>
          <p:cNvPr id="4" name="Slide Number Placeholder 3"/>
          <p:cNvSpPr>
            <a:spLocks noGrp="1"/>
          </p:cNvSpPr>
          <p:nvPr>
            <p:ph type="sldNum" sz="quarter" idx="10"/>
          </p:nvPr>
        </p:nvSpPr>
        <p:spPr/>
        <p:txBody>
          <a:bodyPr/>
          <a:lstStyle/>
          <a:p>
            <a:fld id="{75624F9F-FF28-4EA2-A62F-2F038D68CEDC}" type="slidenum">
              <a:rPr lang="en-US" smtClean="0"/>
              <a:t>45</a:t>
            </a:fld>
            <a:endParaRPr lang="en-US"/>
          </a:p>
        </p:txBody>
      </p:sp>
    </p:spTree>
    <p:extLst>
      <p:ext uri="{BB962C8B-B14F-4D97-AF65-F5344CB8AC3E}">
        <p14:creationId xmlns:p14="http://schemas.microsoft.com/office/powerpoint/2010/main" val="34664603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B7C45-8EB7-4386-AD47-C55C70E5D2A7}" type="slidenum">
              <a:rPr lang="en-US" smtClean="0"/>
              <a:t>46</a:t>
            </a:fld>
            <a:endParaRPr lang="en-US"/>
          </a:p>
        </p:txBody>
      </p:sp>
    </p:spTree>
    <p:extLst>
      <p:ext uri="{BB962C8B-B14F-4D97-AF65-F5344CB8AC3E}">
        <p14:creationId xmlns:p14="http://schemas.microsoft.com/office/powerpoint/2010/main" val="29971929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B7C45-8EB7-4386-AD47-C55C70E5D2A7}" type="slidenum">
              <a:rPr lang="en-US" smtClean="0"/>
              <a:t>47</a:t>
            </a:fld>
            <a:endParaRPr lang="en-US"/>
          </a:p>
        </p:txBody>
      </p:sp>
    </p:spTree>
    <p:extLst>
      <p:ext uri="{BB962C8B-B14F-4D97-AF65-F5344CB8AC3E}">
        <p14:creationId xmlns:p14="http://schemas.microsoft.com/office/powerpoint/2010/main" val="3445847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 contracts contain the terms and conditions that protect the state of Texas and its DIR customers.  DIR CM’s keep up with trends and risks and negotiate T&amp;Cs that are most relevant to today’s IT climate.  These terms and conditions can not be eliminated or weakened by a customer, however customers can add existing T&amp;Cs and strengthen ones that are already in place when needed for their organizational purposes.</a:t>
            </a:r>
          </a:p>
          <a:p>
            <a:endParaRPr lang="en-US" dirty="0"/>
          </a:p>
          <a:p>
            <a:r>
              <a:rPr lang="en-US" dirty="0"/>
              <a:t>Examples</a:t>
            </a:r>
          </a:p>
          <a:p>
            <a:r>
              <a:rPr lang="en-US" dirty="0"/>
              <a:t>Increased need for insurance based on the project- cyber insurance; increased policy values</a:t>
            </a:r>
          </a:p>
          <a:p>
            <a:r>
              <a:rPr lang="en-US" dirty="0"/>
              <a:t>Unique security requirements – such as access to buildings, for public safety requirements on how tools/equipment should be secured</a:t>
            </a:r>
          </a:p>
          <a:p>
            <a:r>
              <a:rPr lang="en-US" dirty="0"/>
              <a:t>Unique requirements for education such as FERPA; healthcare – HIPPAA; law enforcement – CJIS requirements</a:t>
            </a:r>
          </a:p>
          <a:p>
            <a:endParaRPr lang="en-US" dirty="0"/>
          </a:p>
          <a:p>
            <a:r>
              <a:rPr lang="en-US" dirty="0"/>
              <a:t>Note:  some additional T&amp;Cs may have upfront cost (example increased insurance requirements or restrictions to access building during certain times, </a:t>
            </a:r>
            <a:r>
              <a:rPr lang="en-US" dirty="0" err="1"/>
              <a:t>etc</a:t>
            </a:r>
            <a:r>
              <a:rPr lang="en-US" dirty="0"/>
              <a:t>…)</a:t>
            </a:r>
          </a:p>
        </p:txBody>
      </p:sp>
      <p:sp>
        <p:nvSpPr>
          <p:cNvPr id="4" name="Slide Number Placeholder 3"/>
          <p:cNvSpPr>
            <a:spLocks noGrp="1"/>
          </p:cNvSpPr>
          <p:nvPr>
            <p:ph type="sldNum" sz="quarter" idx="10"/>
          </p:nvPr>
        </p:nvSpPr>
        <p:spPr/>
        <p:txBody>
          <a:bodyPr/>
          <a:lstStyle/>
          <a:p>
            <a:fld id="{9F703BB6-B793-4BE9-BE47-096F06CF262E}" type="slidenum">
              <a:rPr lang="en-US" smtClean="0"/>
              <a:t>48</a:t>
            </a:fld>
            <a:endParaRPr lang="en-US"/>
          </a:p>
        </p:txBody>
      </p:sp>
    </p:spTree>
    <p:extLst>
      <p:ext uri="{BB962C8B-B14F-4D97-AF65-F5344CB8AC3E}">
        <p14:creationId xmlns:p14="http://schemas.microsoft.com/office/powerpoint/2010/main" val="25212823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578"/>
              </a:spcAft>
            </a:pPr>
            <a:r>
              <a:rPr lang="en-US" dirty="0">
                <a:solidFill>
                  <a:schemeClr val="accent1">
                    <a:lumMod val="50000"/>
                  </a:schemeClr>
                </a:solidFill>
              </a:rPr>
              <a:t>Customer Price Negotiations</a:t>
            </a:r>
          </a:p>
          <a:p>
            <a:pPr marL="826303" indent="-330521">
              <a:spcAft>
                <a:spcPts val="578"/>
              </a:spcAft>
            </a:pPr>
            <a:r>
              <a:rPr lang="en-US" dirty="0">
                <a:solidFill>
                  <a:schemeClr val="accent1">
                    <a:lumMod val="50000"/>
                  </a:schemeClr>
                </a:solidFill>
              </a:rPr>
              <a:t>Use Open Data and Reporting – allows you to see previous pricing and discounts based on similar products</a:t>
            </a:r>
          </a:p>
          <a:p>
            <a:pPr marL="826303" indent="-330521">
              <a:spcAft>
                <a:spcPts val="578"/>
              </a:spcAft>
            </a:pPr>
            <a:r>
              <a:rPr lang="en-US" dirty="0">
                <a:solidFill>
                  <a:schemeClr val="accent1">
                    <a:lumMod val="50000"/>
                  </a:schemeClr>
                </a:solidFill>
              </a:rPr>
              <a:t>Maximize competition by submitting additional price quotes – we have multiple contracts with vendors for the same or similar products and often the master contract has resellers.  By going to more vendors you may find vendors who are more willing to be aggressive in their pricing to win your business</a:t>
            </a:r>
          </a:p>
          <a:p>
            <a:pPr marL="826303" indent="-330521">
              <a:spcAft>
                <a:spcPts val="578"/>
              </a:spcAft>
            </a:pPr>
            <a:r>
              <a:rPr lang="en-US" dirty="0">
                <a:solidFill>
                  <a:schemeClr val="accent1">
                    <a:lumMod val="50000"/>
                  </a:schemeClr>
                </a:solidFill>
              </a:rPr>
              <a:t>Utilize the DIR Contract Manager – The DIR contract manager is listed for each active contract.  They can be an asset as you prepare for negotiations or if you have questions.  Please contact them if you have questions about terms and conditions or anything else that may be helpful to you as your procure from our contracts.</a:t>
            </a:r>
          </a:p>
          <a:p>
            <a:pPr marL="826303" indent="-330521">
              <a:spcAft>
                <a:spcPts val="578"/>
              </a:spcAft>
            </a:pPr>
            <a:r>
              <a:rPr lang="en-US" dirty="0">
                <a:solidFill>
                  <a:schemeClr val="accent1">
                    <a:lumMod val="50000"/>
                  </a:schemeClr>
                </a:solidFill>
              </a:rPr>
              <a:t>Ask… - The simplest but most often overlooks way to obtain better pricing </a:t>
            </a:r>
          </a:p>
          <a:p>
            <a:pPr marL="826303" indent="-330521">
              <a:spcAft>
                <a:spcPts val="578"/>
              </a:spcAft>
            </a:pPr>
            <a:r>
              <a:rPr lang="en-US" dirty="0">
                <a:solidFill>
                  <a:schemeClr val="accent1">
                    <a:lumMod val="50000"/>
                  </a:schemeClr>
                </a:solidFill>
              </a:rPr>
              <a:t>Always ensure the DIR Contract Number is on the quote – vendors have different agreements with different entities.  To ensure that you obtain DIR pricing and contract protections, this is a helpful requirement </a:t>
            </a:r>
          </a:p>
          <a:p>
            <a:endParaRPr lang="en-US" dirty="0"/>
          </a:p>
        </p:txBody>
      </p:sp>
      <p:sp>
        <p:nvSpPr>
          <p:cNvPr id="4" name="Slide Number Placeholder 3"/>
          <p:cNvSpPr>
            <a:spLocks noGrp="1"/>
          </p:cNvSpPr>
          <p:nvPr>
            <p:ph type="sldNum" sz="quarter" idx="10"/>
          </p:nvPr>
        </p:nvSpPr>
        <p:spPr/>
        <p:txBody>
          <a:bodyPr/>
          <a:lstStyle/>
          <a:p>
            <a:pPr defTabSz="881390"/>
            <a:fld id="{9F703BB6-B793-4BE9-BE47-096F06CF262E}" type="slidenum">
              <a:rPr lang="en-US" sz="1200">
                <a:solidFill>
                  <a:prstClr val="black"/>
                </a:solidFill>
                <a:latin typeface="Calibri" panose="020F0502020204030204"/>
              </a:rPr>
              <a:pPr defTabSz="881390"/>
              <a:t>49</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356787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high level overview of DIR IT Services, this picture gives you a visual of how the DIR service model might be able to work for you depending on your specific needs.</a:t>
            </a:r>
          </a:p>
          <a:p>
            <a:endParaRPr lang="en-US" sz="4600" dirty="0">
              <a:solidFill>
                <a:schemeClr val="accent5">
                  <a:lumMod val="75000"/>
                </a:schemeClr>
              </a:solidFill>
              <a:latin typeface="Franklin Gothic Heavy" charset="0"/>
            </a:endParaRPr>
          </a:p>
        </p:txBody>
      </p:sp>
      <p:sp>
        <p:nvSpPr>
          <p:cNvPr id="4" name="Slide Number Placeholder 3"/>
          <p:cNvSpPr>
            <a:spLocks noGrp="1"/>
          </p:cNvSpPr>
          <p:nvPr>
            <p:ph type="sldNum" sz="quarter" idx="10"/>
          </p:nvPr>
        </p:nvSpPr>
        <p:spPr/>
        <p:txBody>
          <a:bodyPr/>
          <a:lstStyle/>
          <a:p>
            <a:pPr defTabSz="881390"/>
            <a:fld id="{9F703BB6-B793-4BE9-BE47-096F06CF262E}" type="slidenum">
              <a:rPr lang="en-US" sz="1200">
                <a:solidFill>
                  <a:prstClr val="black"/>
                </a:solidFill>
                <a:latin typeface="Calibri" panose="020F0502020204030204"/>
              </a:rPr>
              <a:pPr defTabSz="881390"/>
              <a:t>5</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3508269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24F9F-FF28-4EA2-A62F-2F038D68CEDC}" type="slidenum">
              <a:rPr lang="en-US" smtClean="0"/>
              <a:t>50</a:t>
            </a:fld>
            <a:endParaRPr lang="en-US"/>
          </a:p>
        </p:txBody>
      </p:sp>
    </p:spTree>
    <p:extLst>
      <p:ext uri="{BB962C8B-B14F-4D97-AF65-F5344CB8AC3E}">
        <p14:creationId xmlns:p14="http://schemas.microsoft.com/office/powerpoint/2010/main" val="4239405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Lynn</a:t>
            </a:r>
          </a:p>
        </p:txBody>
      </p:sp>
      <p:sp>
        <p:nvSpPr>
          <p:cNvPr id="4" name="Slide Number Placeholder 3"/>
          <p:cNvSpPr>
            <a:spLocks noGrp="1"/>
          </p:cNvSpPr>
          <p:nvPr>
            <p:ph type="sldNum" sz="quarter" idx="5"/>
          </p:nvPr>
        </p:nvSpPr>
        <p:spPr/>
        <p:txBody>
          <a:bodyPr/>
          <a:lstStyle/>
          <a:p>
            <a:fld id="{5E185CF7-929C-49CC-B94C-EB3BE2FADD74}" type="slidenum">
              <a:rPr lang="en-US" smtClean="0"/>
              <a:t>51</a:t>
            </a:fld>
            <a:endParaRPr lang="en-US" dirty="0"/>
          </a:p>
        </p:txBody>
      </p:sp>
    </p:spTree>
    <p:extLst>
      <p:ext uri="{BB962C8B-B14F-4D97-AF65-F5344CB8AC3E}">
        <p14:creationId xmlns:p14="http://schemas.microsoft.com/office/powerpoint/2010/main" val="25234520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52</a:t>
            </a:fld>
            <a:endParaRPr lang="en-US" dirty="0"/>
          </a:p>
        </p:txBody>
      </p:sp>
    </p:spTree>
    <p:extLst>
      <p:ext uri="{BB962C8B-B14F-4D97-AF65-F5344CB8AC3E}">
        <p14:creationId xmlns:p14="http://schemas.microsoft.com/office/powerpoint/2010/main" val="11647247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DIR Contract has an HSP tied to it.  When we bid out an RFO, a HUB Goal is assigned to that RFO, respondents are required to submit an HSP, an HSP review is conducted and a HSP is approved or failed.  Once the evaluations and negotiations have completed and the vendor is awarded a contract, their contract documents are posted to their contract page.  Included in those contract documents is their HSP.  You can access the HSP on any and all of our contracts.   On occasion you might not be able to find the HSP for a contract.  Reasons for this 1. it’s an expired contract, 2. It’s a new contract, and documents are being uploaded to the page.  If you have a situation where you can’t find an HSP, please contact myself or Theresa and we will assist you in your search.  </a:t>
            </a:r>
          </a:p>
        </p:txBody>
      </p:sp>
      <p:sp>
        <p:nvSpPr>
          <p:cNvPr id="4" name="Slide Number Placeholder 3"/>
          <p:cNvSpPr>
            <a:spLocks noGrp="1"/>
          </p:cNvSpPr>
          <p:nvPr>
            <p:ph type="sldNum" sz="quarter" idx="10"/>
          </p:nvPr>
        </p:nvSpPr>
        <p:spPr/>
        <p:txBody>
          <a:bodyPr/>
          <a:lstStyle/>
          <a:p>
            <a:fld id="{D71CC169-B496-44E6-BF90-81C2450872D5}" type="slidenum">
              <a:rPr lang="en-US" smtClean="0"/>
              <a:t>53</a:t>
            </a:fld>
            <a:endParaRPr lang="en-US" dirty="0"/>
          </a:p>
        </p:txBody>
      </p:sp>
    </p:spTree>
    <p:extLst>
      <p:ext uri="{BB962C8B-B14F-4D97-AF65-F5344CB8AC3E}">
        <p14:creationId xmlns:p14="http://schemas.microsoft.com/office/powerpoint/2010/main" val="10766236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  adopted the statewide HUB goals based on the disparity study methodology on the following factors:</a:t>
            </a:r>
          </a:p>
          <a:p>
            <a:endParaRPr lang="en-US" dirty="0"/>
          </a:p>
          <a:p>
            <a:pPr lvl="0"/>
            <a:r>
              <a:rPr lang="en-US" dirty="0"/>
              <a:t>*Appendix K of the 2009 Texas Disparity Study and reviewed the methodology for establishing goals with those baselines;</a:t>
            </a:r>
          </a:p>
          <a:p>
            <a:pPr lvl="0"/>
            <a:endParaRPr lang="en-US" dirty="0"/>
          </a:p>
          <a:p>
            <a:pPr lvl="0"/>
            <a:r>
              <a:rPr lang="en-US" dirty="0"/>
              <a:t>*MGT of America who authored the study requested specific census data to match State procurement categories. Without knowing what specifically was requested of the US Census, to update any baselines that would not be comparable.</a:t>
            </a:r>
          </a:p>
          <a:p>
            <a:pPr lvl="0"/>
            <a:endParaRPr lang="en-US" dirty="0"/>
          </a:p>
          <a:p>
            <a:pPr lvl="0"/>
            <a:r>
              <a:rPr lang="en-US" dirty="0"/>
              <a:t>*The average of HUB goals based historically by year. Those averages were lower than the goals based on the disparity study methodology.</a:t>
            </a:r>
          </a:p>
          <a:p>
            <a:endParaRPr lang="en-US" dirty="0"/>
          </a:p>
        </p:txBody>
      </p:sp>
      <p:sp>
        <p:nvSpPr>
          <p:cNvPr id="4" name="Slide Number Placeholder 3"/>
          <p:cNvSpPr>
            <a:spLocks noGrp="1"/>
          </p:cNvSpPr>
          <p:nvPr>
            <p:ph type="sldNum" sz="quarter" idx="10"/>
          </p:nvPr>
        </p:nvSpPr>
        <p:spPr/>
        <p:txBody>
          <a:bodyPr/>
          <a:lstStyle/>
          <a:p>
            <a:fld id="{5BBD3ABB-C7A9-4D7C-8388-0777C4763A47}" type="slidenum">
              <a:rPr lang="en-US" smtClean="0"/>
              <a:t>54</a:t>
            </a:fld>
            <a:endParaRPr lang="en-US" dirty="0"/>
          </a:p>
        </p:txBody>
      </p:sp>
    </p:spTree>
    <p:extLst>
      <p:ext uri="{BB962C8B-B14F-4D97-AF65-F5344CB8AC3E}">
        <p14:creationId xmlns:p14="http://schemas.microsoft.com/office/powerpoint/2010/main" val="8285619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Resellers identified on a contract can accept purchase orders and invoice customers.  If you utilize a HUB, you will show 100% HUB credit on that expenditure.  </a:t>
            </a:r>
          </a:p>
          <a:p>
            <a:r>
              <a:rPr lang="en-US" dirty="0"/>
              <a:t>If subcontractors are listed, they can’t accept PO’s, this is where you need to step in and identify what subcontractors they are going to use on your Purchase Order specifically.  </a:t>
            </a:r>
          </a:p>
        </p:txBody>
      </p:sp>
      <p:sp>
        <p:nvSpPr>
          <p:cNvPr id="4" name="Slide Number Placeholder 3"/>
          <p:cNvSpPr>
            <a:spLocks noGrp="1"/>
          </p:cNvSpPr>
          <p:nvPr>
            <p:ph type="sldNum" sz="quarter" idx="10"/>
          </p:nvPr>
        </p:nvSpPr>
        <p:spPr/>
        <p:txBody>
          <a:bodyPr/>
          <a:lstStyle/>
          <a:p>
            <a:fld id="{D71CC169-B496-44E6-BF90-81C2450872D5}" type="slidenum">
              <a:rPr lang="en-US" smtClean="0"/>
              <a:t>55</a:t>
            </a:fld>
            <a:endParaRPr lang="en-US" dirty="0"/>
          </a:p>
        </p:txBody>
      </p:sp>
    </p:spTree>
    <p:extLst>
      <p:ext uri="{BB962C8B-B14F-4D97-AF65-F5344CB8AC3E}">
        <p14:creationId xmlns:p14="http://schemas.microsoft.com/office/powerpoint/2010/main" val="4554211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HSP that is attached to a contract is their HSP for the life of the contract.  Could be 1, 2, or 4 years.  DIR Contracts are awarded based on a quantity of 1.  The percentages will really depend on their volume of sales.  </a:t>
            </a:r>
          </a:p>
        </p:txBody>
      </p:sp>
      <p:sp>
        <p:nvSpPr>
          <p:cNvPr id="4" name="Slide Number Placeholder 3"/>
          <p:cNvSpPr>
            <a:spLocks noGrp="1"/>
          </p:cNvSpPr>
          <p:nvPr>
            <p:ph type="sldNum" sz="quarter" idx="10"/>
          </p:nvPr>
        </p:nvSpPr>
        <p:spPr/>
        <p:txBody>
          <a:bodyPr/>
          <a:lstStyle/>
          <a:p>
            <a:fld id="{D71CC169-B496-44E6-BF90-81C2450872D5}" type="slidenum">
              <a:rPr lang="en-US" smtClean="0"/>
              <a:t>56</a:t>
            </a:fld>
            <a:endParaRPr lang="en-US" dirty="0"/>
          </a:p>
        </p:txBody>
      </p:sp>
    </p:spTree>
    <p:extLst>
      <p:ext uri="{BB962C8B-B14F-4D97-AF65-F5344CB8AC3E}">
        <p14:creationId xmlns:p14="http://schemas.microsoft.com/office/powerpoint/2010/main" val="33475121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85CF7-929C-49CC-B94C-EB3BE2FADD74}" type="slidenum">
              <a:rPr lang="en-US" smtClean="0"/>
              <a:t>57</a:t>
            </a:fld>
            <a:endParaRPr lang="en-US" dirty="0"/>
          </a:p>
        </p:txBody>
      </p:sp>
    </p:spTree>
    <p:extLst>
      <p:ext uri="{BB962C8B-B14F-4D97-AF65-F5344CB8AC3E}">
        <p14:creationId xmlns:p14="http://schemas.microsoft.com/office/powerpoint/2010/main" val="26700152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 form.  This is just a guide, it can be amended to fit your needs.  </a:t>
            </a:r>
          </a:p>
        </p:txBody>
      </p:sp>
      <p:sp>
        <p:nvSpPr>
          <p:cNvPr id="4" name="Slide Number Placeholder 3"/>
          <p:cNvSpPr>
            <a:spLocks noGrp="1"/>
          </p:cNvSpPr>
          <p:nvPr>
            <p:ph type="sldNum" sz="quarter" idx="10"/>
          </p:nvPr>
        </p:nvSpPr>
        <p:spPr/>
        <p:txBody>
          <a:bodyPr/>
          <a:lstStyle/>
          <a:p>
            <a:fld id="{D71CC169-B496-44E6-BF90-81C2450872D5}" type="slidenum">
              <a:rPr lang="en-US" smtClean="0"/>
              <a:t>58</a:t>
            </a:fld>
            <a:endParaRPr lang="en-US" dirty="0"/>
          </a:p>
        </p:txBody>
      </p:sp>
    </p:spTree>
    <p:extLst>
      <p:ext uri="{BB962C8B-B14F-4D97-AF65-F5344CB8AC3E}">
        <p14:creationId xmlns:p14="http://schemas.microsoft.com/office/powerpoint/2010/main" val="130338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85CF7-929C-49CC-B94C-EB3BE2FADD74}" type="slidenum">
              <a:rPr lang="en-US" smtClean="0"/>
              <a:t>59</a:t>
            </a:fld>
            <a:endParaRPr lang="en-US" dirty="0"/>
          </a:p>
        </p:txBody>
      </p:sp>
    </p:spTree>
    <p:extLst>
      <p:ext uri="{BB962C8B-B14F-4D97-AF65-F5344CB8AC3E}">
        <p14:creationId xmlns:p14="http://schemas.microsoft.com/office/powerpoint/2010/main" val="12543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list shows the possible universe of DIR customers, especially for procurement opportunities. However, not every program area/function serves all of these organizations. As we explore the different DIR functions, we will indicate the relevant customer base.</a:t>
            </a:r>
          </a:p>
        </p:txBody>
      </p:sp>
      <p:sp>
        <p:nvSpPr>
          <p:cNvPr id="4" name="Slide Number Placeholder 3"/>
          <p:cNvSpPr>
            <a:spLocks noGrp="1"/>
          </p:cNvSpPr>
          <p:nvPr>
            <p:ph type="sldNum" sz="quarter" idx="5"/>
          </p:nvPr>
        </p:nvSpPr>
        <p:spPr/>
        <p:txBody>
          <a:bodyPr/>
          <a:lstStyle/>
          <a:p>
            <a:fld id="{5E185CF7-929C-49CC-B94C-EB3BE2FADD74}" type="slidenum">
              <a:rPr lang="en-US" smtClean="0"/>
              <a:t>6</a:t>
            </a:fld>
            <a:endParaRPr lang="en-US" dirty="0"/>
          </a:p>
        </p:txBody>
      </p:sp>
    </p:spTree>
    <p:extLst>
      <p:ext uri="{BB962C8B-B14F-4D97-AF65-F5344CB8AC3E}">
        <p14:creationId xmlns:p14="http://schemas.microsoft.com/office/powerpoint/2010/main" val="37488957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85CF7-929C-49CC-B94C-EB3BE2FADD74}" type="slidenum">
              <a:rPr lang="en-US" smtClean="0"/>
              <a:t>60</a:t>
            </a:fld>
            <a:endParaRPr lang="en-US" dirty="0"/>
          </a:p>
        </p:txBody>
      </p:sp>
    </p:spTree>
    <p:extLst>
      <p:ext uri="{BB962C8B-B14F-4D97-AF65-F5344CB8AC3E}">
        <p14:creationId xmlns:p14="http://schemas.microsoft.com/office/powerpoint/2010/main" val="27796327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85CF7-929C-49CC-B94C-EB3BE2FADD74}" type="slidenum">
              <a:rPr lang="en-US" smtClean="0"/>
              <a:t>61</a:t>
            </a:fld>
            <a:endParaRPr lang="en-US" dirty="0"/>
          </a:p>
        </p:txBody>
      </p:sp>
    </p:spTree>
    <p:extLst>
      <p:ext uri="{BB962C8B-B14F-4D97-AF65-F5344CB8AC3E}">
        <p14:creationId xmlns:p14="http://schemas.microsoft.com/office/powerpoint/2010/main" val="120792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85CF7-929C-49CC-B94C-EB3BE2FADD74}" type="slidenum">
              <a:rPr lang="en-US" smtClean="0"/>
              <a:t>62</a:t>
            </a:fld>
            <a:endParaRPr lang="en-US" dirty="0"/>
          </a:p>
        </p:txBody>
      </p:sp>
    </p:spTree>
    <p:extLst>
      <p:ext uri="{BB962C8B-B14F-4D97-AF65-F5344CB8AC3E}">
        <p14:creationId xmlns:p14="http://schemas.microsoft.com/office/powerpoint/2010/main" val="34447930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identified a subcontractor on a PAR Report that is not on the DIR HSP, stop and contact the vendor and cc the DIR HUB Office.  The vendor MUST update their HSP Immediately with DIR prior to any additional work being completed.  The vendor is in Non-compliance with their contract.  Once the updated HSP has been approved you can proceed.  The vendors contracts state Vendor may add or delete Order Fulfillers throughout the term of the Contract upon written authorization by DIR.  Prior to adding or deleting Order Fulfillers, Vendor must make a good faith effort in the revision of its Subcontracting Plan in accordance with the State’s Policy on Utilization of Historically Underutilized Businesses.  Vendor shall provide DIR with its updated Subcontracting Plan and the Order Fulfiller information listed in Section 7.B.1.a above.  </a:t>
            </a:r>
          </a:p>
        </p:txBody>
      </p:sp>
      <p:sp>
        <p:nvSpPr>
          <p:cNvPr id="4" name="Slide Number Placeholder 3"/>
          <p:cNvSpPr>
            <a:spLocks noGrp="1"/>
          </p:cNvSpPr>
          <p:nvPr>
            <p:ph type="sldNum" sz="quarter" idx="10"/>
          </p:nvPr>
        </p:nvSpPr>
        <p:spPr/>
        <p:txBody>
          <a:bodyPr/>
          <a:lstStyle/>
          <a:p>
            <a:fld id="{D71CC169-B496-44E6-BF90-81C2450872D5}" type="slidenum">
              <a:rPr lang="en-US" smtClean="0"/>
              <a:t>63</a:t>
            </a:fld>
            <a:endParaRPr lang="en-US" dirty="0"/>
          </a:p>
        </p:txBody>
      </p:sp>
    </p:spTree>
    <p:extLst>
      <p:ext uri="{BB962C8B-B14F-4D97-AF65-F5344CB8AC3E}">
        <p14:creationId xmlns:p14="http://schemas.microsoft.com/office/powerpoint/2010/main" val="4398136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85CF7-929C-49CC-B94C-EB3BE2FADD74}" type="slidenum">
              <a:rPr lang="en-US" smtClean="0"/>
              <a:t>64</a:t>
            </a:fld>
            <a:endParaRPr lang="en-US" dirty="0"/>
          </a:p>
        </p:txBody>
      </p:sp>
    </p:spTree>
    <p:extLst>
      <p:ext uri="{BB962C8B-B14F-4D97-AF65-F5344CB8AC3E}">
        <p14:creationId xmlns:p14="http://schemas.microsoft.com/office/powerpoint/2010/main" val="9060406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Colleen</a:t>
            </a:r>
          </a:p>
        </p:txBody>
      </p:sp>
      <p:sp>
        <p:nvSpPr>
          <p:cNvPr id="4" name="Slide Number Placeholder 3"/>
          <p:cNvSpPr>
            <a:spLocks noGrp="1"/>
          </p:cNvSpPr>
          <p:nvPr>
            <p:ph type="sldNum" sz="quarter" idx="5"/>
          </p:nvPr>
        </p:nvSpPr>
        <p:spPr/>
        <p:txBody>
          <a:bodyPr/>
          <a:lstStyle/>
          <a:p>
            <a:fld id="{5E185CF7-929C-49CC-B94C-EB3BE2FADD74}" type="slidenum">
              <a:rPr lang="en-US" smtClean="0"/>
              <a:t>65</a:t>
            </a:fld>
            <a:endParaRPr lang="en-US" dirty="0"/>
          </a:p>
        </p:txBody>
      </p:sp>
    </p:spTree>
    <p:extLst>
      <p:ext uri="{BB962C8B-B14F-4D97-AF65-F5344CB8AC3E}">
        <p14:creationId xmlns:p14="http://schemas.microsoft.com/office/powerpoint/2010/main" val="1963623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66</a:t>
            </a:fld>
            <a:endParaRPr lang="en-US" dirty="0"/>
          </a:p>
        </p:txBody>
      </p:sp>
    </p:spTree>
    <p:extLst>
      <p:ext uri="{BB962C8B-B14F-4D97-AF65-F5344CB8AC3E}">
        <p14:creationId xmlns:p14="http://schemas.microsoft.com/office/powerpoint/2010/main" val="12219877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Agencies are required to use contracts established by DIR to obtain Automated Information Systems (AIS), basically anything with a technology component (computers or telecommunications), unless DIR grants them an exemption</a:t>
            </a:r>
          </a:p>
          <a:p>
            <a:endParaRPr lang="en-US" dirty="0"/>
          </a:p>
          <a:p>
            <a:r>
              <a:rPr lang="en-US" dirty="0"/>
              <a:t>If you aren’t sure that what you are buying has an AIS designation, check the Comptroller’s website. They have noted all AIS components with an asterisk. If you can’t find it there, you can call DIR or the SPD to ask for help.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Alpha searches do not show the asterisk. Only the numeric index indicates items available on DIR contracts.</a:t>
            </a:r>
          </a:p>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67</a:t>
            </a:fld>
            <a:endParaRPr lang="en-US" dirty="0"/>
          </a:p>
        </p:txBody>
      </p:sp>
    </p:spTree>
    <p:extLst>
      <p:ext uri="{BB962C8B-B14F-4D97-AF65-F5344CB8AC3E}">
        <p14:creationId xmlns:p14="http://schemas.microsoft.com/office/powerpoint/2010/main" val="17191865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1125538"/>
            <a:ext cx="5397500" cy="3036887"/>
          </a:xfrm>
        </p:spPr>
      </p:sp>
      <p:sp>
        <p:nvSpPr>
          <p:cNvPr id="3" name="Notes Placeholder 2"/>
          <p:cNvSpPr>
            <a:spLocks noGrp="1"/>
          </p:cNvSpPr>
          <p:nvPr>
            <p:ph type="body" idx="1"/>
          </p:nvPr>
        </p:nvSpPr>
        <p:spPr/>
        <p:txBody>
          <a:bodyPr/>
          <a:lstStyle/>
          <a:p>
            <a:r>
              <a:rPr lang="en-US" dirty="0"/>
              <a:t>Here’s a quick call-back to a slide you’ve seen earlier. Once, you’ve determined that you are buying an IT product or service, you should then ask yourself how responsible your agency wants/needs to be for the procurement and contract management.</a:t>
            </a:r>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68</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4091664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Cooperative contracts require Customers to enter into contracts directly with vendors. Going down the cooperative contracts route, you will be responsible for the end to end management of the procurement and the resulting contract, even though the procurement process is greatly simplified. This provides you with the ability to choose the best fit for you agency and to negotiate your own rates and terms within the bounds of the master Coop contract.</a:t>
            </a:r>
          </a:p>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69</a:t>
            </a:fld>
            <a:endParaRPr lang="en-US" dirty="0"/>
          </a:p>
        </p:txBody>
      </p:sp>
    </p:spTree>
    <p:extLst>
      <p:ext uri="{BB962C8B-B14F-4D97-AF65-F5344CB8AC3E}">
        <p14:creationId xmlns:p14="http://schemas.microsoft.com/office/powerpoint/2010/main" val="3758482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a:t>
            </a:r>
          </a:p>
          <a:p>
            <a:r>
              <a:rPr lang="en-US" dirty="0"/>
              <a:t>Today we are going to start with the Shared Technology Services DIR offers.</a:t>
            </a:r>
          </a:p>
        </p:txBody>
      </p:sp>
      <p:sp>
        <p:nvSpPr>
          <p:cNvPr id="4" name="Slide Number Placeholder 3"/>
          <p:cNvSpPr>
            <a:spLocks noGrp="1"/>
          </p:cNvSpPr>
          <p:nvPr>
            <p:ph type="sldNum" sz="quarter" idx="10"/>
          </p:nvPr>
        </p:nvSpPr>
        <p:spPr/>
        <p:txBody>
          <a:bodyPr/>
          <a:lstStyle/>
          <a:p>
            <a:pPr defTabSz="881390"/>
            <a:fld id="{9F703BB6-B793-4BE9-BE47-096F06CF262E}" type="slidenum">
              <a:rPr lang="en-US" sz="1200">
                <a:solidFill>
                  <a:prstClr val="black"/>
                </a:solidFill>
                <a:latin typeface="Calibri" panose="020F0502020204030204"/>
              </a:rPr>
              <a:pPr defTabSz="881390"/>
              <a:t>7</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9335737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may be administrative documentation that the customer is responsible for maintaining, like the invoicing information.</a:t>
            </a:r>
          </a:p>
          <a:p>
            <a:endParaRPr lang="en-US" dirty="0"/>
          </a:p>
          <a:p>
            <a:r>
              <a:rPr lang="en-US" dirty="0"/>
              <a:t>Skip has already run through the list of services available through the Shared Technology Services program. Just know, DIR is adding more services in the future, so check periodically to see if we have something that fits your needs.</a:t>
            </a:r>
          </a:p>
        </p:txBody>
      </p:sp>
      <p:sp>
        <p:nvSpPr>
          <p:cNvPr id="4" name="Slide Number Placeholder 3"/>
          <p:cNvSpPr>
            <a:spLocks noGrp="1"/>
          </p:cNvSpPr>
          <p:nvPr>
            <p:ph type="sldNum" sz="quarter" idx="5"/>
          </p:nvPr>
        </p:nvSpPr>
        <p:spPr/>
        <p:txBody>
          <a:bodyPr/>
          <a:lstStyle/>
          <a:p>
            <a:fld id="{5E185CF7-929C-49CC-B94C-EB3BE2FADD74}" type="slidenum">
              <a:rPr lang="en-US" smtClean="0"/>
              <a:t>70</a:t>
            </a:fld>
            <a:endParaRPr lang="en-US" dirty="0"/>
          </a:p>
        </p:txBody>
      </p:sp>
    </p:spTree>
    <p:extLst>
      <p:ext uri="{BB962C8B-B14F-4D97-AF65-F5344CB8AC3E}">
        <p14:creationId xmlns:p14="http://schemas.microsoft.com/office/powerpoint/2010/main" val="33553436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Customers can shorten the length of time for evaluation when using a cooperative contract.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and award processes required under cooperative contracts;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Email from HB – State of Ok – 6 hours to procure off DIR contracts</a:t>
            </a:r>
            <a:endParaRPr lang="en-US" b="0" dirty="0"/>
          </a:p>
          <a:p>
            <a:endParaRPr lang="en-US" dirty="0"/>
          </a:p>
          <a:p>
            <a:r>
              <a:rPr lang="en-US" b="0" dirty="0"/>
              <a:t>Consider sending solicitations to all eligible vendors in the category to increase response rates and potentially increase HUB participation</a:t>
            </a:r>
          </a:p>
          <a:p>
            <a:r>
              <a:rPr lang="en-US" b="0" dirty="0"/>
              <a:t>– this is key for sensitive information that you don’t want broadcast to the world</a:t>
            </a:r>
          </a:p>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71</a:t>
            </a:fld>
            <a:endParaRPr lang="en-US" dirty="0"/>
          </a:p>
        </p:txBody>
      </p:sp>
    </p:spTree>
    <p:extLst>
      <p:ext uri="{BB962C8B-B14F-4D97-AF65-F5344CB8AC3E}">
        <p14:creationId xmlns:p14="http://schemas.microsoft.com/office/powerpoint/2010/main" val="15708259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is guidance in the Procurement and Contract Management guide stressing the importance of including more HUBs in active solicitations.</a:t>
            </a:r>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72</a:t>
            </a:fld>
            <a:endParaRPr lang="en-US" dirty="0"/>
          </a:p>
        </p:txBody>
      </p:sp>
    </p:spTree>
    <p:extLst>
      <p:ext uri="{BB962C8B-B14F-4D97-AF65-F5344CB8AC3E}">
        <p14:creationId xmlns:p14="http://schemas.microsoft.com/office/powerpoint/2010/main" val="38536051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73</a:t>
            </a:fld>
            <a:endParaRPr lang="en-US" dirty="0"/>
          </a:p>
        </p:txBody>
      </p:sp>
    </p:spTree>
    <p:extLst>
      <p:ext uri="{BB962C8B-B14F-4D97-AF65-F5344CB8AC3E}">
        <p14:creationId xmlns:p14="http://schemas.microsoft.com/office/powerpoint/2010/main" val="2862801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Use STS contracts to reduce agency’s overhead required for complex procurement/contracts</a:t>
            </a:r>
          </a:p>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74</a:t>
            </a:fld>
            <a:endParaRPr lang="en-US" dirty="0"/>
          </a:p>
        </p:txBody>
      </p:sp>
    </p:spTree>
    <p:extLst>
      <p:ext uri="{BB962C8B-B14F-4D97-AF65-F5344CB8AC3E}">
        <p14:creationId xmlns:p14="http://schemas.microsoft.com/office/powerpoint/2010/main" val="11198427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Rate Card services are equivalent to the cooperative contracts ITSAC category and staff can be put in place with a very short turn around (about the length of time it takes to perform a background check)</a:t>
            </a:r>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75</a:t>
            </a:fld>
            <a:endParaRPr lang="en-US" dirty="0"/>
          </a:p>
        </p:txBody>
      </p:sp>
    </p:spTree>
    <p:extLst>
      <p:ext uri="{BB962C8B-B14F-4D97-AF65-F5344CB8AC3E}">
        <p14:creationId xmlns:p14="http://schemas.microsoft.com/office/powerpoint/2010/main" val="295334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85CF7-929C-49CC-B94C-EB3BE2FADD74}" type="slidenum">
              <a:rPr lang="en-US" smtClean="0"/>
              <a:t>76</a:t>
            </a:fld>
            <a:endParaRPr lang="en-US" dirty="0"/>
          </a:p>
        </p:txBody>
      </p:sp>
    </p:spTree>
    <p:extLst>
      <p:ext uri="{BB962C8B-B14F-4D97-AF65-F5344CB8AC3E}">
        <p14:creationId xmlns:p14="http://schemas.microsoft.com/office/powerpoint/2010/main" val="42731678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Colleen</a:t>
            </a:r>
          </a:p>
        </p:txBody>
      </p:sp>
      <p:sp>
        <p:nvSpPr>
          <p:cNvPr id="4" name="Slide Number Placeholder 3"/>
          <p:cNvSpPr>
            <a:spLocks noGrp="1"/>
          </p:cNvSpPr>
          <p:nvPr>
            <p:ph type="sldNum" sz="quarter" idx="5"/>
          </p:nvPr>
        </p:nvSpPr>
        <p:spPr/>
        <p:txBody>
          <a:bodyPr/>
          <a:lstStyle/>
          <a:p>
            <a:fld id="{5E185CF7-929C-49CC-B94C-EB3BE2FADD74}" type="slidenum">
              <a:rPr lang="en-US" smtClean="0"/>
              <a:t>77</a:t>
            </a:fld>
            <a:endParaRPr lang="en-US" dirty="0"/>
          </a:p>
        </p:txBody>
      </p:sp>
    </p:spTree>
    <p:extLst>
      <p:ext uri="{BB962C8B-B14F-4D97-AF65-F5344CB8AC3E}">
        <p14:creationId xmlns:p14="http://schemas.microsoft.com/office/powerpoint/2010/main" val="36950078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changing technology landscape, there are some challenges to maintaining the proper procurement file documentation.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new POD portal threw me for a loop when I had to submit the DCS Private Cloud procurement recently. DIR procurements can be complex, and our contracts can consists of numerous documents and exhibits. Last year, with the Multi-sourcing Services Integrator procurement, we had almost 40 separate contract files. If you’ve tried to submit something for CAT review recently, you’ll know that the portal limits the number of files you can submit to 20. Fortunately, DIR had done some work to reduce the number of discreet documents, so for Private Cloud, we only had 1 document that wasn’t submitted – an appendix that contained a list or reports. There were lots of ways to solve this, combining documents, zipping files, etc., but I wasn’t expecting the limitation and we had no documented procedure for overcoming it. Next, when I received the recommendations through the portal, I wasn’t quite sure what the best way was to document the recommendations, work them with the team since they can’t access the portal, then to store the responses we submitted back to CAT.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CAT does provide approval, CAT solely provides recommendations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Prior to posting an agency must</a:t>
            </a:r>
          </a:p>
          <a:p>
            <a:pPr marL="971550" lvl="1" indent="-514350">
              <a:buFont typeface="+mj-lt"/>
              <a:buAutoNum type="arabicPeriod"/>
            </a:pPr>
            <a:r>
              <a:rPr lang="en-US" dirty="0"/>
              <a:t>Comply with recommendations or</a:t>
            </a:r>
          </a:p>
          <a:p>
            <a:pPr marL="971550" lvl="1" indent="-514350">
              <a:buFont typeface="+mj-lt"/>
              <a:buAutoNum type="arabicPeriod"/>
            </a:pPr>
            <a:r>
              <a:rPr lang="en-US" dirty="0"/>
              <a:t>Submit written explanation regarding why the recommendation is not applicable to the procurement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agency’s responses to the CAT recommendation must be kept within the procurement file; again, this was not something that could be exported, and we received 54 recommendations for private cloud – more than fit on a single screen. I copy/pasted the portal page into a word document and I hope that will be enough.</a:t>
            </a:r>
          </a:p>
          <a:p>
            <a:endParaRPr lang="en-US" sz="1200" b="0" i="0" u="none" strike="noStrike" kern="1200" baseline="0" dirty="0">
              <a:solidFill>
                <a:schemeClr val="tx1"/>
              </a:solidFill>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Speaking of technology, at DIR, we strive to use technology whenever possible to enable greater attendance at solicitation events. That mean we use webinars in conjunction with in-person events and we try to record webinars for posting to the ESBD.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has created some interesting challenges in terms of documentation. Of course, we maintain the slide from pre-solicitation conference. We have physical sign in sheets as well as webinar attendee lists that we have to maintain. These are posted on ESBD, but we also try to collect and post business cards in case the writing on the sign in sheets is difficult to make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keep the webinar recordings. These are typically posted on DIR’s </a:t>
            </a:r>
            <a:r>
              <a:rPr lang="en-US" dirty="0" err="1"/>
              <a:t>youTube</a:t>
            </a:r>
            <a:r>
              <a:rPr lang="en-US" dirty="0"/>
              <a:t> channel, with a link posted to the ESBD. The nice thing about </a:t>
            </a:r>
            <a:r>
              <a:rPr lang="en-US" dirty="0" err="1"/>
              <a:t>youTube</a:t>
            </a:r>
            <a:r>
              <a:rPr lang="en-US" dirty="0"/>
              <a:t> is that it has an auto-caption function that allows us to save some time while being compliant with accessibility laws. Rather than doing a complete transcription of the event in-house, our staff reviews the </a:t>
            </a:r>
            <a:r>
              <a:rPr lang="en-US" dirty="0" err="1"/>
              <a:t>youTube</a:t>
            </a:r>
            <a:r>
              <a:rPr lang="en-US" dirty="0"/>
              <a:t> closed captioning and edits from there. It is a huge time-saver.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allow vendors to submit questions via the webinar. In the room, we use a presentation technology, </a:t>
            </a:r>
            <a:r>
              <a:rPr lang="en-US" dirty="0" err="1"/>
              <a:t>Mentimeter</a:t>
            </a:r>
            <a:r>
              <a:rPr lang="en-US" dirty="0"/>
              <a:t>, and require vendors to submit questions that way. </a:t>
            </a:r>
            <a:r>
              <a:rPr lang="en-US" dirty="0" err="1"/>
              <a:t>Mentimeter</a:t>
            </a:r>
            <a:r>
              <a:rPr lang="en-US" dirty="0"/>
              <a:t> keeps all questions anonymous and it creates an electronic record of all questions submitted. We can then answer the questions in the room or defer them to the written Addendum.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bill currently that will require agencies to keep procurement file documents in their native format – that means if something starts off electronic, it must be kept electronic. Does that mean that we will have to have both electronic and hard copy procurement files that contain different information based on the manner in which it was received? Is it okay to scan hard copies and make the electronic copy the document of record? Will that stand up to an audit?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we are hearing from vendors who have had difficulties accessing documents on the ESBD because their company policy does not allow them to go to an unsecured site – think HTTP vs. HTTPS. Security companies, in particular, have this policy in place, and it is a big challenge when you are trying to get a best in breed security company to respond to a security services RFO.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Keep records of all correspondence received from vendors regarding the solicitation</a:t>
            </a:r>
          </a:p>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78</a:t>
            </a:fld>
            <a:endParaRPr lang="en-US" dirty="0"/>
          </a:p>
        </p:txBody>
      </p:sp>
    </p:spTree>
    <p:extLst>
      <p:ext uri="{BB962C8B-B14F-4D97-AF65-F5344CB8AC3E}">
        <p14:creationId xmlns:p14="http://schemas.microsoft.com/office/powerpoint/2010/main" val="25513827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Cooperative contracts – on the DIR website, you can export an excel spreadsheet based on the commodity code to document what vendors received your documents.</a:t>
            </a:r>
          </a:p>
          <a:p>
            <a:endParaRPr lang="en-US" dirty="0"/>
          </a:p>
          <a:p>
            <a:r>
              <a:rPr lang="en-US" dirty="0"/>
              <a:t>CMBL constant contact list, save supplemental list,</a:t>
            </a:r>
          </a:p>
        </p:txBody>
      </p:sp>
      <p:sp>
        <p:nvSpPr>
          <p:cNvPr id="4" name="Slide Number Placeholder 3"/>
          <p:cNvSpPr>
            <a:spLocks noGrp="1"/>
          </p:cNvSpPr>
          <p:nvPr>
            <p:ph type="sldNum" sz="quarter" idx="5"/>
          </p:nvPr>
        </p:nvSpPr>
        <p:spPr/>
        <p:txBody>
          <a:bodyPr/>
          <a:lstStyle/>
          <a:p>
            <a:fld id="{5E185CF7-929C-49CC-B94C-EB3BE2FADD74}" type="slidenum">
              <a:rPr lang="en-US" smtClean="0"/>
              <a:t>79</a:t>
            </a:fld>
            <a:endParaRPr lang="en-US" dirty="0"/>
          </a:p>
        </p:txBody>
      </p:sp>
    </p:spTree>
    <p:extLst>
      <p:ext uri="{BB962C8B-B14F-4D97-AF65-F5344CB8AC3E}">
        <p14:creationId xmlns:p14="http://schemas.microsoft.com/office/powerpoint/2010/main" val="2898979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8</a:t>
            </a:fld>
            <a:endParaRPr lang="en-US" dirty="0"/>
          </a:p>
        </p:txBody>
      </p:sp>
    </p:spTree>
    <p:extLst>
      <p:ext uri="{BB962C8B-B14F-4D97-AF65-F5344CB8AC3E}">
        <p14:creationId xmlns:p14="http://schemas.microsoft.com/office/powerpoint/2010/main" val="42540152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easy way to capture the list of vendors who offer the item you are procuring is to use the export button at the top of the search results page. </a:t>
            </a:r>
          </a:p>
          <a:p>
            <a:r>
              <a:rPr lang="en-US" dirty="0"/>
              <a:t>On this spread sheet you will find the vendors and their contact information to which you can send the request for quote.</a:t>
            </a:r>
          </a:p>
        </p:txBody>
      </p:sp>
      <p:sp>
        <p:nvSpPr>
          <p:cNvPr id="4" name="Slide Number Placeholder 3"/>
          <p:cNvSpPr>
            <a:spLocks noGrp="1"/>
          </p:cNvSpPr>
          <p:nvPr>
            <p:ph type="sldNum" sz="quarter" idx="5"/>
          </p:nvPr>
        </p:nvSpPr>
        <p:spPr/>
        <p:txBody>
          <a:bodyPr/>
          <a:lstStyle/>
          <a:p>
            <a:fld id="{5E185CF7-929C-49CC-B94C-EB3BE2FADD74}" type="slidenum">
              <a:rPr lang="en-US" smtClean="0"/>
              <a:t>80</a:t>
            </a:fld>
            <a:endParaRPr lang="en-US" dirty="0"/>
          </a:p>
        </p:txBody>
      </p:sp>
    </p:spTree>
    <p:extLst>
      <p:ext uri="{BB962C8B-B14F-4D97-AF65-F5344CB8AC3E}">
        <p14:creationId xmlns:p14="http://schemas.microsoft.com/office/powerpoint/2010/main" val="23015401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71CC169-B496-44E6-BF90-81C2450872D5}" type="slidenum">
              <a:rPr lang="en-US" smtClean="0"/>
              <a:t>81</a:t>
            </a:fld>
            <a:endParaRPr lang="en-US" dirty="0"/>
          </a:p>
        </p:txBody>
      </p:sp>
    </p:spTree>
    <p:extLst>
      <p:ext uri="{BB962C8B-B14F-4D97-AF65-F5344CB8AC3E}">
        <p14:creationId xmlns:p14="http://schemas.microsoft.com/office/powerpoint/2010/main" val="18458543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a:t>
            </a:r>
          </a:p>
        </p:txBody>
      </p:sp>
      <p:sp>
        <p:nvSpPr>
          <p:cNvPr id="4" name="Slide Number Placeholder 3"/>
          <p:cNvSpPr>
            <a:spLocks noGrp="1"/>
          </p:cNvSpPr>
          <p:nvPr>
            <p:ph type="sldNum" sz="quarter" idx="5"/>
          </p:nvPr>
        </p:nvSpPr>
        <p:spPr/>
        <p:txBody>
          <a:bodyPr/>
          <a:lstStyle/>
          <a:p>
            <a:fld id="{5E185CF7-929C-49CC-B94C-EB3BE2FADD74}" type="slidenum">
              <a:rPr lang="en-US" smtClean="0"/>
              <a:t>82</a:t>
            </a:fld>
            <a:endParaRPr lang="en-US" dirty="0"/>
          </a:p>
        </p:txBody>
      </p:sp>
    </p:spTree>
    <p:extLst>
      <p:ext uri="{BB962C8B-B14F-4D97-AF65-F5344CB8AC3E}">
        <p14:creationId xmlns:p14="http://schemas.microsoft.com/office/powerpoint/2010/main" val="37377939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DBITS- Deliverables based IT services contracts require a SOW to procure, and for State Agencies any SOW with an estimated value over $50,000 must follow DIR’s SOW review process. You can learn more about the SOW process on our website under the DBITS page. We  also have templates available to help make the process streamlined and easy to follow. </a:t>
            </a:r>
          </a:p>
          <a:p>
            <a:endParaRPr lang="en-US" dirty="0"/>
          </a:p>
        </p:txBody>
      </p:sp>
      <p:sp>
        <p:nvSpPr>
          <p:cNvPr id="4" name="Slide Number Placeholder 3"/>
          <p:cNvSpPr>
            <a:spLocks noGrp="1"/>
          </p:cNvSpPr>
          <p:nvPr>
            <p:ph type="sldNum" sz="quarter" idx="5"/>
          </p:nvPr>
        </p:nvSpPr>
        <p:spPr/>
        <p:txBody>
          <a:bodyPr/>
          <a:lstStyle/>
          <a:p>
            <a:pPr defTabSz="881390"/>
            <a:fld id="{46AB7C45-8EB7-4386-AD47-C55C70E5D2A7}" type="slidenum">
              <a:rPr lang="en-US" sz="1200">
                <a:solidFill>
                  <a:prstClr val="black"/>
                </a:solidFill>
                <a:latin typeface="Calibri" panose="020F0502020204030204"/>
              </a:rPr>
              <a:pPr defTabSz="881390"/>
              <a:t>83</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175657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over $5M consider if a bulk purchase agreement is an option.</a:t>
            </a:r>
          </a:p>
        </p:txBody>
      </p:sp>
      <p:sp>
        <p:nvSpPr>
          <p:cNvPr id="4" name="Slide Number Placeholder 3"/>
          <p:cNvSpPr>
            <a:spLocks noGrp="1"/>
          </p:cNvSpPr>
          <p:nvPr>
            <p:ph type="sldNum" sz="quarter" idx="5"/>
          </p:nvPr>
        </p:nvSpPr>
        <p:spPr/>
        <p:txBody>
          <a:bodyPr/>
          <a:lstStyle/>
          <a:p>
            <a:fld id="{5E185CF7-929C-49CC-B94C-EB3BE2FADD74}" type="slidenum">
              <a:rPr lang="en-US" smtClean="0"/>
              <a:t>84</a:t>
            </a:fld>
            <a:endParaRPr lang="en-US" dirty="0"/>
          </a:p>
        </p:txBody>
      </p:sp>
    </p:spTree>
    <p:extLst>
      <p:ext uri="{BB962C8B-B14F-4D97-AF65-F5344CB8AC3E}">
        <p14:creationId xmlns:p14="http://schemas.microsoft.com/office/powerpoint/2010/main" val="15232973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85</a:t>
            </a:fld>
            <a:endParaRPr lang="en-US" dirty="0"/>
          </a:p>
        </p:txBody>
      </p:sp>
    </p:spTree>
    <p:extLst>
      <p:ext uri="{BB962C8B-B14F-4D97-AF65-F5344CB8AC3E}">
        <p14:creationId xmlns:p14="http://schemas.microsoft.com/office/powerpoint/2010/main" val="12364269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SOW review is a TWO phased process- First Phase is the Draft review</a:t>
            </a:r>
          </a:p>
          <a:p>
            <a:pPr marL="228600" indent="-228600">
              <a:buAutoNum type="arabicPeriod"/>
            </a:pPr>
            <a:r>
              <a:rPr lang="en-US" dirty="0"/>
              <a:t>Agency submits the draft SOW through the DIR portal</a:t>
            </a:r>
          </a:p>
          <a:p>
            <a:pPr marL="228600" indent="-228600">
              <a:buAutoNum type="arabicPeriod"/>
            </a:pPr>
            <a:r>
              <a:rPr lang="en-US" dirty="0"/>
              <a:t>DIR reviews, and may put the SOW on hold to get clarification from the customer</a:t>
            </a:r>
          </a:p>
          <a:p>
            <a:pPr marL="228600" indent="-228600">
              <a:buAutoNum type="arabicPeriod"/>
            </a:pPr>
            <a:r>
              <a:rPr lang="en-US" dirty="0"/>
              <a:t>DIR responds to the agency with either the requirement to add or clarify basic SOW elements or to select relevant contracts or DIR will approve the DRAFT SOW</a:t>
            </a:r>
          </a:p>
          <a:p>
            <a:pPr marL="228600" indent="-228600">
              <a:buAutoNum type="arabicPeriod"/>
            </a:pPr>
            <a:r>
              <a:rPr lang="en-US" dirty="0"/>
              <a:t>Once approved, the agency may solicit responses from the contracted vendors selected in the Draft submission</a:t>
            </a:r>
          </a:p>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86</a:t>
            </a:fld>
            <a:endParaRPr lang="en-US" dirty="0"/>
          </a:p>
        </p:txBody>
      </p:sp>
    </p:spTree>
    <p:extLst>
      <p:ext uri="{BB962C8B-B14F-4D97-AF65-F5344CB8AC3E}">
        <p14:creationId xmlns:p14="http://schemas.microsoft.com/office/powerpoint/2010/main" val="18408936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2 is the FINAL SOW Submission</a:t>
            </a:r>
          </a:p>
          <a:p>
            <a:r>
              <a:rPr lang="en-US" dirty="0"/>
              <a:t>1. The agency has solicited relevant contracted vendors for response, has evaluated responses, down selected one or multiple vendors, and negotiated final pricing and terms.</a:t>
            </a:r>
          </a:p>
          <a:p>
            <a:r>
              <a:rPr lang="en-US" dirty="0"/>
              <a:t>2. The agency obtains the vendor signature on the final  negotiated SOW, the agency signs the Final SOW, and submits to DIR through the portal</a:t>
            </a:r>
          </a:p>
          <a:p>
            <a:r>
              <a:rPr lang="en-US" dirty="0"/>
              <a:t>3. DIR reviews the final: Is the awarded vendor on the original list, did the scope of the approved draft change during vendor negotiations, did the final price exceed the original estimate in a way that different threshold requirements would apply. DIR will consult with the agency and ask for clarification as necessary.</a:t>
            </a:r>
          </a:p>
          <a:p>
            <a:r>
              <a:rPr lang="en-US" dirty="0"/>
              <a:t>4. Once approved, DIR will sign the SOW confirming review. The agency may now issue the purchase order to the vendor referencing the DIR contract number.  PLEASE NOTE: </a:t>
            </a:r>
            <a:r>
              <a:rPr lang="en-US" sz="1200" u="sng" kern="1200" dirty="0">
                <a:solidFill>
                  <a:schemeClr val="tx1"/>
                </a:solidFill>
                <a:effectLst/>
                <a:latin typeface="+mn-lt"/>
                <a:ea typeface="+mn-ea"/>
                <a:cs typeface="+mn-cs"/>
                <a:hlinkClick r:id="rId3"/>
              </a:rPr>
              <a:t>TAC212</a:t>
            </a:r>
            <a:r>
              <a:rPr lang="en-US" sz="1200" kern="1200" dirty="0">
                <a:solidFill>
                  <a:schemeClr val="tx1"/>
                </a:solidFill>
                <a:effectLst/>
                <a:latin typeface="+mn-lt"/>
                <a:ea typeface="+mn-ea"/>
                <a:cs typeface="+mn-cs"/>
              </a:rPr>
              <a:t> states that the DIR signature does not make the DIR a party to the agreement between the agency and the vendor, and DIR will not be responsible for any other state agency's obligations. </a:t>
            </a:r>
            <a:endParaRPr lang="en-US" dirty="0"/>
          </a:p>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87</a:t>
            </a:fld>
            <a:endParaRPr lang="en-US" dirty="0"/>
          </a:p>
        </p:txBody>
      </p:sp>
    </p:spTree>
    <p:extLst>
      <p:ext uri="{BB962C8B-B14F-4D97-AF65-F5344CB8AC3E}">
        <p14:creationId xmlns:p14="http://schemas.microsoft.com/office/powerpoint/2010/main" val="34722702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85CF7-929C-49CC-B94C-EB3BE2FADD74}" type="slidenum">
              <a:rPr lang="en-US" smtClean="0"/>
              <a:t>88</a:t>
            </a:fld>
            <a:endParaRPr lang="en-US" dirty="0"/>
          </a:p>
        </p:txBody>
      </p:sp>
    </p:spTree>
    <p:extLst>
      <p:ext uri="{BB962C8B-B14F-4D97-AF65-F5344CB8AC3E}">
        <p14:creationId xmlns:p14="http://schemas.microsoft.com/office/powerpoint/2010/main" val="11676566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89</a:t>
            </a:fld>
            <a:endParaRPr lang="en-US" dirty="0"/>
          </a:p>
        </p:txBody>
      </p:sp>
    </p:spTree>
    <p:extLst>
      <p:ext uri="{BB962C8B-B14F-4D97-AF65-F5344CB8AC3E}">
        <p14:creationId xmlns:p14="http://schemas.microsoft.com/office/powerpoint/2010/main" val="1842198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1125538"/>
            <a:ext cx="5397500" cy="3036887"/>
          </a:xfrm>
        </p:spPr>
      </p:sp>
      <p:sp>
        <p:nvSpPr>
          <p:cNvPr id="3" name="Notes Placeholder 2"/>
          <p:cNvSpPr>
            <a:spLocks noGrp="1"/>
          </p:cNvSpPr>
          <p:nvPr>
            <p:ph type="body" idx="1"/>
          </p:nvPr>
        </p:nvSpPr>
        <p:spPr/>
        <p:txBody>
          <a:bodyPr/>
          <a:lstStyle/>
          <a:p>
            <a:r>
              <a:rPr lang="en-US" dirty="0"/>
              <a:t>You can recall a version of this image from earlier, This image is highlighting the differences between Shared Technology Services and the Cooperative Contracts. </a:t>
            </a:r>
          </a:p>
        </p:txBody>
      </p:sp>
      <p:sp>
        <p:nvSpPr>
          <p:cNvPr id="4" name="Slide Number Placeholder 3"/>
          <p:cNvSpPr>
            <a:spLocks noGrp="1"/>
          </p:cNvSpPr>
          <p:nvPr>
            <p:ph type="sldNum" sz="quarter" idx="10"/>
          </p:nvPr>
        </p:nvSpPr>
        <p:spPr/>
        <p:txBody>
          <a:bodyPr/>
          <a:lstStyle/>
          <a:p>
            <a:pPr defTabSz="881390"/>
            <a:fld id="{5F615A21-DB34-4EC1-89D7-D17FCDA50490}" type="slidenum">
              <a:rPr lang="en-US" sz="1200">
                <a:solidFill>
                  <a:prstClr val="black"/>
                </a:solidFill>
                <a:latin typeface="Calibri" panose="020F0502020204030204"/>
              </a:rPr>
              <a:pPr defTabSz="881390"/>
              <a:t>9</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28956653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85CF7-929C-49CC-B94C-EB3BE2FADD74}" type="slidenum">
              <a:rPr lang="en-US" smtClean="0"/>
              <a:t>90</a:t>
            </a:fld>
            <a:endParaRPr lang="en-US" dirty="0"/>
          </a:p>
        </p:txBody>
      </p:sp>
    </p:spTree>
    <p:extLst>
      <p:ext uri="{BB962C8B-B14F-4D97-AF65-F5344CB8AC3E}">
        <p14:creationId xmlns:p14="http://schemas.microsoft.com/office/powerpoint/2010/main" val="14970432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85CF7-929C-49CC-B94C-EB3BE2FADD74}" type="slidenum">
              <a:rPr lang="en-US" smtClean="0"/>
              <a:t>91</a:t>
            </a:fld>
            <a:endParaRPr lang="en-US" dirty="0"/>
          </a:p>
        </p:txBody>
      </p:sp>
    </p:spTree>
    <p:extLst>
      <p:ext uri="{BB962C8B-B14F-4D97-AF65-F5344CB8AC3E}">
        <p14:creationId xmlns:p14="http://schemas.microsoft.com/office/powerpoint/2010/main" val="25457363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Not only does a SOW provide a commitment for all parties involved in a project, it forms the basic framework of the Contract between the vendor and the agency</a:t>
            </a:r>
          </a:p>
          <a:p>
            <a:endParaRPr lang="en-US" sz="1200" b="0" dirty="0"/>
          </a:p>
          <a:p>
            <a:pPr marL="0" indent="0">
              <a:buNone/>
            </a:pPr>
            <a:r>
              <a:rPr lang="en-US" sz="3200" b="0" dirty="0">
                <a:latin typeface="Franklin Gothic Medium Cond" panose="020B0606030402020204" pitchFamily="34" charset="0"/>
              </a:rPr>
              <a:t>In developing the project scope, key questions to ask are:</a:t>
            </a:r>
            <a:endParaRPr lang="en-US" sz="1200" b="0" dirty="0">
              <a:latin typeface="Franklin Gothic Medium Cond" panose="020B0606030402020204" pitchFamily="34" charset="0"/>
            </a:endParaRPr>
          </a:p>
          <a:p>
            <a:pPr marL="457200" marR="0" lvl="1" indent="0" algn="l" defTabSz="914400" rtl="0" eaLnBrk="1" fontAlgn="auto" latinLnBrk="0" hangingPunct="1">
              <a:lnSpc>
                <a:spcPct val="100000"/>
              </a:lnSpc>
              <a:spcBef>
                <a:spcPts val="1200"/>
              </a:spcBef>
              <a:spcAft>
                <a:spcPts val="0"/>
              </a:spcAft>
              <a:buClrTx/>
              <a:buSzTx/>
              <a:buFontTx/>
              <a:buNone/>
              <a:tabLst/>
              <a:defRPr/>
            </a:pPr>
            <a:r>
              <a:rPr lang="en-US" sz="4000" b="0" dirty="0">
                <a:latin typeface="Franklin Gothic Medium Cond" panose="020B0606030402020204" pitchFamily="34" charset="0"/>
              </a:rPr>
              <a:t>Who needs to be on the team to make this succeed? </a:t>
            </a:r>
            <a:r>
              <a:rPr lang="en-US" sz="1000" dirty="0"/>
              <a:t> Integrate Best Planning Practices – get the right people involved</a:t>
            </a:r>
            <a:endParaRPr lang="en-US" sz="1000" b="0" dirty="0">
              <a:latin typeface="Franklin Gothic Medium Cond" panose="020B0606030402020204" pitchFamily="34" charset="0"/>
            </a:endParaRPr>
          </a:p>
          <a:p>
            <a:pPr lvl="1">
              <a:spcBef>
                <a:spcPts val="1200"/>
              </a:spcBef>
            </a:pPr>
            <a:r>
              <a:rPr lang="en-US" sz="4000" b="0" dirty="0">
                <a:latin typeface="Franklin Gothic Medium Cond" panose="020B0606030402020204" pitchFamily="34" charset="0"/>
              </a:rPr>
              <a:t>Can we scope something we can manage?</a:t>
            </a:r>
          </a:p>
          <a:p>
            <a:pPr lvl="1">
              <a:spcBef>
                <a:spcPts val="1200"/>
              </a:spcBef>
            </a:pPr>
            <a:r>
              <a:rPr lang="en-US" sz="4000" b="0" dirty="0">
                <a:latin typeface="Franklin Gothic Medium Cond" panose="020B0606030402020204" pitchFamily="34" charset="0"/>
              </a:rPr>
              <a:t>What features do we need?</a:t>
            </a:r>
            <a:endParaRPr lang="en-US" sz="1000" b="0" dirty="0">
              <a:latin typeface="Franklin Gothic Medium Cond" panose="020B0606030402020204" pitchFamily="34" charset="0"/>
            </a:endParaRPr>
          </a:p>
          <a:p>
            <a:pPr lvl="1">
              <a:spcBef>
                <a:spcPts val="1200"/>
              </a:spcBef>
            </a:pPr>
            <a:r>
              <a:rPr lang="en-US" sz="4000" b="0" dirty="0">
                <a:latin typeface="Franklin Gothic Medium Cond" panose="020B0606030402020204" pitchFamily="34" charset="0"/>
              </a:rPr>
              <a:t>Can we identify risks in order to mitigate them?</a:t>
            </a:r>
            <a:endParaRPr lang="en-US" sz="1000" b="0" dirty="0">
              <a:latin typeface="Franklin Gothic Medium Cond" panose="020B0606030402020204" pitchFamily="34" charset="0"/>
            </a:endParaRPr>
          </a:p>
          <a:p>
            <a:pPr lvl="1">
              <a:spcBef>
                <a:spcPts val="1200"/>
              </a:spcBef>
            </a:pPr>
            <a:r>
              <a:rPr lang="en-US" sz="4000" b="0" dirty="0">
                <a:latin typeface="Franklin Gothic Medium Cond" panose="020B0606030402020204" pitchFamily="34" charset="0"/>
              </a:rPr>
              <a:t>Can we build elements into the SOW to help us manage?</a:t>
            </a:r>
          </a:p>
          <a:p>
            <a:pPr lvl="1">
              <a:spcBef>
                <a:spcPts val="1200"/>
              </a:spcBef>
            </a:pPr>
            <a:r>
              <a:rPr lang="en-US" sz="4000" b="0" dirty="0">
                <a:latin typeface="Franklin Gothic Medium Cond" panose="020B0606030402020204" pitchFamily="34" charset="0"/>
              </a:rPr>
              <a:t>What methodology best supports the project scope?</a:t>
            </a:r>
          </a:p>
          <a:p>
            <a:endParaRPr lang="en-US" sz="1200" b="0" dirty="0"/>
          </a:p>
        </p:txBody>
      </p:sp>
      <p:sp>
        <p:nvSpPr>
          <p:cNvPr id="4" name="Slide Number Placeholder 3"/>
          <p:cNvSpPr>
            <a:spLocks noGrp="1"/>
          </p:cNvSpPr>
          <p:nvPr>
            <p:ph type="sldNum" sz="quarter" idx="10"/>
          </p:nvPr>
        </p:nvSpPr>
        <p:spPr/>
        <p:txBody>
          <a:bodyPr/>
          <a:lstStyle/>
          <a:p>
            <a:fld id="{7872EFC5-1DB8-4924-BFEF-7956465FB642}" type="slidenum">
              <a:rPr lang="en-US" smtClean="0"/>
              <a:t>92</a:t>
            </a:fld>
            <a:endParaRPr lang="en-US"/>
          </a:p>
        </p:txBody>
      </p:sp>
    </p:spTree>
    <p:extLst>
      <p:ext uri="{BB962C8B-B14F-4D97-AF65-F5344CB8AC3E}">
        <p14:creationId xmlns:p14="http://schemas.microsoft.com/office/powerpoint/2010/main" val="11680491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0925" y="1516063"/>
            <a:ext cx="7273925" cy="40925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Scope – tells the story of your project, provides features</a:t>
            </a:r>
          </a:p>
          <a:p>
            <a:pPr marL="171450" indent="-171450">
              <a:buFont typeface="Arial" panose="020B0604020202020204" pitchFamily="34" charset="0"/>
              <a:buChar char="•"/>
            </a:pPr>
            <a:r>
              <a:rPr lang="en-US" baseline="0" dirty="0"/>
              <a:t>Roles and responsibilities – What will the vendor provide – What will the agency provide</a:t>
            </a:r>
          </a:p>
          <a:p>
            <a:pPr marL="171450" indent="-171450">
              <a:buFont typeface="Arial" panose="020B0604020202020204" pitchFamily="34" charset="0"/>
              <a:buChar char="•"/>
            </a:pPr>
            <a:r>
              <a:rPr lang="en-US" baseline="0" dirty="0"/>
              <a:t>Deliverables - </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 thing able to be provided as a product of a development process. Could </a:t>
            </a:r>
            <a:r>
              <a:rPr lang="en-US" sz="1200" kern="1200" dirty="0">
                <a:solidFill>
                  <a:schemeClr val="tx1"/>
                </a:solidFill>
                <a:effectLst/>
                <a:latin typeface="+mn-lt"/>
                <a:ea typeface="+mn-ea"/>
                <a:cs typeface="+mn-cs"/>
              </a:rPr>
              <a:t>be a report, a document, a software product, a server upgrade or any other piece of an overall project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Acceptance criteria – tied to deliverables – who at your agency will approve the deliverable. What are the conditions of a successful completion of the deliverable?</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Period of Performance – what’s the start and end of the project –  Do you need a phased approach? What is the expectation of time to completion? Consider the options to extend….</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Performance and Service Levels – Example – Building a website. If your website delivers information, it may be acceptable to have a failure that you allow an 8 hour downtime, but for a transactional website like renewing a license or receiving payment  8 hours could be catastrophic for the agency</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Pricing and payment schedules – Will you pay at the completion of key deliverables, or in timed intervals, or at the end of the project</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Assumptions – something that you think is true – Like a vendor will assume </a:t>
            </a:r>
            <a:r>
              <a:rPr lang="en-US" sz="1200" b="0" i="0" kern="1200" dirty="0">
                <a:solidFill>
                  <a:schemeClr val="tx1"/>
                </a:solidFill>
                <a:effectLst/>
                <a:latin typeface="+mn-lt"/>
                <a:ea typeface="+mn-ea"/>
                <a:cs typeface="+mn-cs"/>
              </a:rPr>
              <a:t>Infrastructure that will be available to a project such as networks and communications tools. Or the agency will assume the vendor has the software tools to complete the project as defined in the SOW.</a:t>
            </a:r>
            <a:endParaRPr lang="en-US" sz="1200" b="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794E1665-9928-404B-BAC2-70E1CE40D7A2}" type="slidenum">
              <a:rPr lang="en-US" smtClean="0"/>
              <a:t>93</a:t>
            </a:fld>
            <a:endParaRPr lang="en-US"/>
          </a:p>
        </p:txBody>
      </p:sp>
    </p:spTree>
    <p:extLst>
      <p:ext uri="{BB962C8B-B14F-4D97-AF65-F5344CB8AC3E}">
        <p14:creationId xmlns:p14="http://schemas.microsoft.com/office/powerpoint/2010/main" val="4887372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2988" y="1466850"/>
            <a:ext cx="7042151" cy="3962400"/>
          </a:xfrm>
        </p:spPr>
      </p:sp>
      <p:sp>
        <p:nvSpPr>
          <p:cNvPr id="3" name="Notes Placeholder 2"/>
          <p:cNvSpPr>
            <a:spLocks noGrp="1"/>
          </p:cNvSpPr>
          <p:nvPr>
            <p:ph type="body" idx="1"/>
          </p:nvPr>
        </p:nvSpPr>
        <p:spPr/>
        <p:txBody>
          <a:bodyPr/>
          <a:lstStyle/>
          <a:p>
            <a:r>
              <a:rPr lang="en-US" baseline="0" dirty="0"/>
              <a:t>If any development work is involved, confidentiality, security, and accessibility requirements are the more key elements to be included in the SOW.</a:t>
            </a:r>
          </a:p>
        </p:txBody>
      </p:sp>
      <p:sp>
        <p:nvSpPr>
          <p:cNvPr id="4" name="Slide Number Placeholder 3"/>
          <p:cNvSpPr>
            <a:spLocks noGrp="1"/>
          </p:cNvSpPr>
          <p:nvPr>
            <p:ph type="sldNum" sz="quarter" idx="10"/>
          </p:nvPr>
        </p:nvSpPr>
        <p:spPr/>
        <p:txBody>
          <a:bodyPr/>
          <a:lstStyle/>
          <a:p>
            <a:fld id="{794E1665-9928-404B-BAC2-70E1CE40D7A2}" type="slidenum">
              <a:rPr lang="en-US" smtClean="0"/>
              <a:t>94</a:t>
            </a:fld>
            <a:endParaRPr lang="en-US"/>
          </a:p>
        </p:txBody>
      </p:sp>
    </p:spTree>
    <p:extLst>
      <p:ext uri="{BB962C8B-B14F-4D97-AF65-F5344CB8AC3E}">
        <p14:creationId xmlns:p14="http://schemas.microsoft.com/office/powerpoint/2010/main" val="15113618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Waterfall example – an assessment that will result in the writing of a report as the completion of the project.</a:t>
            </a:r>
          </a:p>
          <a:p>
            <a:endParaRPr lang="en-US" dirty="0"/>
          </a:p>
          <a:p>
            <a:r>
              <a:rPr lang="en-US" dirty="0"/>
              <a:t>Agile has been in place since 70’s.  And only in the last decade have the Feds started exercising in their procurement initiatives.</a:t>
            </a:r>
          </a:p>
          <a:p>
            <a:endParaRPr lang="en-US" dirty="0"/>
          </a:p>
          <a:p>
            <a:r>
              <a:rPr lang="en-US" dirty="0"/>
              <a:t>Agile projects work well where there is a moderate level of uncertainty and complexity, and agreement on requirements has not been achieved (i.e., intangible requirements, pressure to get a working product to the user urgently, product/service development, IT [software], process development or improvement, periodic upgrades, etc.)1</a:t>
            </a:r>
          </a:p>
          <a:p>
            <a:endParaRPr lang="en-US" dirty="0"/>
          </a:p>
          <a:p>
            <a:endParaRPr lang="en-US" dirty="0"/>
          </a:p>
        </p:txBody>
      </p:sp>
      <p:sp>
        <p:nvSpPr>
          <p:cNvPr id="4" name="Slide Number Placeholder 3"/>
          <p:cNvSpPr>
            <a:spLocks noGrp="1"/>
          </p:cNvSpPr>
          <p:nvPr>
            <p:ph type="sldNum" sz="quarter" idx="10"/>
          </p:nvPr>
        </p:nvSpPr>
        <p:spPr/>
        <p:txBody>
          <a:bodyPr/>
          <a:lstStyle/>
          <a:p>
            <a:fld id="{7872EFC5-1DB8-4924-BFEF-7956465FB642}" type="slidenum">
              <a:rPr lang="en-US" smtClean="0"/>
              <a:t>95</a:t>
            </a:fld>
            <a:endParaRPr lang="en-US"/>
          </a:p>
        </p:txBody>
      </p:sp>
    </p:spTree>
    <p:extLst>
      <p:ext uri="{BB962C8B-B14F-4D97-AF65-F5344CB8AC3E}">
        <p14:creationId xmlns:p14="http://schemas.microsoft.com/office/powerpoint/2010/main" val="26763944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is fixed in Waterfall.  Works best for assessment projects, road mapping, IT procurement assistance (documents, evaluations, etc.)</a:t>
            </a:r>
          </a:p>
          <a:p>
            <a:endParaRPr lang="en-US" dirty="0"/>
          </a:p>
          <a:p>
            <a:r>
              <a:rPr lang="en-US" dirty="0"/>
              <a:t>Point out PLANNED scope in Agile – which is the scariest element for procurement and contracting folks because it is not fixed.  Agile works best for development projects, legacy modernization, application development, etc.</a:t>
            </a:r>
          </a:p>
          <a:p>
            <a:endParaRPr lang="en-US" dirty="0"/>
          </a:p>
          <a:p>
            <a:r>
              <a:rPr lang="en-US" dirty="0"/>
              <a:t>Waterfall – plan driven, and Agile – project/value driven.</a:t>
            </a:r>
          </a:p>
        </p:txBody>
      </p:sp>
      <p:sp>
        <p:nvSpPr>
          <p:cNvPr id="4" name="Slide Number Placeholder 3"/>
          <p:cNvSpPr>
            <a:spLocks noGrp="1"/>
          </p:cNvSpPr>
          <p:nvPr>
            <p:ph type="sldNum" sz="quarter" idx="5"/>
          </p:nvPr>
        </p:nvSpPr>
        <p:spPr/>
        <p:txBody>
          <a:bodyPr/>
          <a:lstStyle/>
          <a:p>
            <a:fld id="{7872EFC5-1DB8-4924-BFEF-7956465FB642}" type="slidenum">
              <a:rPr lang="en-US" smtClean="0"/>
              <a:t>96</a:t>
            </a:fld>
            <a:endParaRPr lang="en-US"/>
          </a:p>
        </p:txBody>
      </p:sp>
    </p:spTree>
    <p:extLst>
      <p:ext uri="{BB962C8B-B14F-4D97-AF65-F5344CB8AC3E}">
        <p14:creationId xmlns:p14="http://schemas.microsoft.com/office/powerpoint/2010/main" val="4884200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Challenges:</a:t>
            </a:r>
          </a:p>
          <a:p>
            <a:r>
              <a:rPr lang="en-US" sz="1200" b="0" dirty="0"/>
              <a:t>Projects become rigid and resistant to change</a:t>
            </a:r>
          </a:p>
          <a:p>
            <a:r>
              <a:rPr lang="en-US" sz="1200" b="0" dirty="0"/>
              <a:t>Focus is sometimes more about the process than the product of service being delivered</a:t>
            </a:r>
          </a:p>
          <a:p>
            <a:r>
              <a:rPr lang="en-US" sz="1200" b="0" dirty="0"/>
              <a:t>Significant amount of up‐front analysis</a:t>
            </a:r>
          </a:p>
          <a:p>
            <a:r>
              <a:rPr lang="en-US" sz="1200" b="0" dirty="0"/>
              <a:t>Early sign off on requirements that might not be fully understood</a:t>
            </a:r>
          </a:p>
          <a:p>
            <a:r>
              <a:rPr lang="en-US" sz="1200" b="0" dirty="0"/>
              <a:t>Cost can be high due to extra effort spent fixing defects and having to rework design</a:t>
            </a:r>
          </a:p>
        </p:txBody>
      </p:sp>
      <p:sp>
        <p:nvSpPr>
          <p:cNvPr id="4" name="Slide Number Placeholder 3"/>
          <p:cNvSpPr>
            <a:spLocks noGrp="1"/>
          </p:cNvSpPr>
          <p:nvPr>
            <p:ph type="sldNum" sz="quarter" idx="5"/>
          </p:nvPr>
        </p:nvSpPr>
        <p:spPr/>
        <p:txBody>
          <a:bodyPr/>
          <a:lstStyle/>
          <a:p>
            <a:fld id="{7872EFC5-1DB8-4924-BFEF-7956465FB642}" type="slidenum">
              <a:rPr lang="en-US" smtClean="0"/>
              <a:t>97</a:t>
            </a:fld>
            <a:endParaRPr lang="en-US"/>
          </a:p>
        </p:txBody>
      </p:sp>
    </p:spTree>
    <p:extLst>
      <p:ext uri="{BB962C8B-B14F-4D97-AF65-F5344CB8AC3E}">
        <p14:creationId xmlns:p14="http://schemas.microsoft.com/office/powerpoint/2010/main" val="6517660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Challenges:</a:t>
            </a:r>
          </a:p>
          <a:p>
            <a:r>
              <a:rPr lang="en-US" sz="1200" b="0" dirty="0"/>
              <a:t>Changing the team structure can negatively impact the project</a:t>
            </a:r>
          </a:p>
          <a:p>
            <a:r>
              <a:rPr lang="en-US" sz="1200" b="0" dirty="0"/>
              <a:t>Organizational buy in to the methodology</a:t>
            </a:r>
          </a:p>
          <a:p>
            <a:r>
              <a:rPr lang="en-US" sz="1200" b="0" dirty="0"/>
              <a:t>Changes in scope probable</a:t>
            </a:r>
          </a:p>
          <a:p>
            <a:r>
              <a:rPr lang="en-US" sz="1200" b="0" dirty="0"/>
              <a:t>Need for subject matter experts (SME) on the project team</a:t>
            </a:r>
          </a:p>
          <a:p>
            <a:r>
              <a:rPr lang="en-US" sz="1200" b="0" dirty="0"/>
              <a:t>Involve Contracting personnel on the project</a:t>
            </a:r>
          </a:p>
        </p:txBody>
      </p:sp>
      <p:sp>
        <p:nvSpPr>
          <p:cNvPr id="4" name="Slide Number Placeholder 3"/>
          <p:cNvSpPr>
            <a:spLocks noGrp="1"/>
          </p:cNvSpPr>
          <p:nvPr>
            <p:ph type="sldNum" sz="quarter" idx="5"/>
          </p:nvPr>
        </p:nvSpPr>
        <p:spPr/>
        <p:txBody>
          <a:bodyPr/>
          <a:lstStyle/>
          <a:p>
            <a:fld id="{7872EFC5-1DB8-4924-BFEF-7956465FB642}" type="slidenum">
              <a:rPr lang="en-US" smtClean="0"/>
              <a:t>98</a:t>
            </a:fld>
            <a:endParaRPr lang="en-US"/>
          </a:p>
        </p:txBody>
      </p:sp>
    </p:spTree>
    <p:extLst>
      <p:ext uri="{BB962C8B-B14F-4D97-AF65-F5344CB8AC3E}">
        <p14:creationId xmlns:p14="http://schemas.microsoft.com/office/powerpoint/2010/main" val="20266152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Agile is an iterative (sprint) process. The project is broken into groups of features that can be completed within a short sprint. At the end of the sprint, there’s a roadshow where all stakeholders determine what is working, what is not, what needs an enhancement, or even features that you thought you wanted on paper, but now are not important. You have something that is working in a few weeks.</a:t>
            </a:r>
          </a:p>
        </p:txBody>
      </p:sp>
      <p:sp>
        <p:nvSpPr>
          <p:cNvPr id="4" name="Slide Number Placeholder 3"/>
          <p:cNvSpPr>
            <a:spLocks noGrp="1"/>
          </p:cNvSpPr>
          <p:nvPr>
            <p:ph type="sldNum" sz="quarter" idx="5"/>
          </p:nvPr>
        </p:nvSpPr>
        <p:spPr/>
        <p:txBody>
          <a:bodyPr/>
          <a:lstStyle/>
          <a:p>
            <a:fld id="{7872EFC5-1DB8-4924-BFEF-7956465FB642}" type="slidenum">
              <a:rPr lang="en-US" smtClean="0"/>
              <a:t>99</a:t>
            </a:fld>
            <a:endParaRPr lang="en-US"/>
          </a:p>
        </p:txBody>
      </p:sp>
    </p:spTree>
    <p:extLst>
      <p:ext uri="{BB962C8B-B14F-4D97-AF65-F5344CB8AC3E}">
        <p14:creationId xmlns:p14="http://schemas.microsoft.com/office/powerpoint/2010/main" val="3173010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6.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15732"/>
            <a:ext cx="9144000" cy="2387600"/>
          </a:xfrm>
        </p:spPr>
        <p:txBody>
          <a:bodyPr anchor="b">
            <a:normAutofit/>
          </a:bodyPr>
          <a:lstStyle>
            <a:lvl1pPr algn="ctr">
              <a:defRPr sz="4800">
                <a:solidFill>
                  <a:schemeClr val="tx1"/>
                </a:solidFill>
                <a:effectLst/>
                <a:latin typeface="Franklin Gothic Heavy" charset="0"/>
                <a:ea typeface="Franklin Gothic Heavy" charset="0"/>
                <a:cs typeface="Franklin Gothic Heavy" charset="0"/>
              </a:defRPr>
            </a:lvl1pPr>
          </a:lstStyle>
          <a:p>
            <a:r>
              <a:rPr lang="en-US" dirty="0"/>
              <a:t>Click to edit Master title style</a:t>
            </a:r>
          </a:p>
        </p:txBody>
      </p:sp>
      <p:sp>
        <p:nvSpPr>
          <p:cNvPr id="3" name="Subtitle 2"/>
          <p:cNvSpPr>
            <a:spLocks noGrp="1"/>
          </p:cNvSpPr>
          <p:nvPr>
            <p:ph type="subTitle" idx="1"/>
          </p:nvPr>
        </p:nvSpPr>
        <p:spPr>
          <a:xfrm>
            <a:off x="1524000" y="3095407"/>
            <a:ext cx="9144000" cy="1655762"/>
          </a:xfrm>
        </p:spPr>
        <p:txBody>
          <a:bodyPr/>
          <a:lstStyle>
            <a:lvl1pPr marL="0" indent="0" algn="ctr">
              <a:buNone/>
              <a:defRPr sz="2400">
                <a:latin typeface="Franklin Gothic Demi" charset="0"/>
                <a:ea typeface="Franklin Gothic Demi" charset="0"/>
                <a:cs typeface="Franklin Gothic Dem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D169D3-6336-46C7-8B84-2CE4582CB008}" type="datetime1">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200608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3DC5FF-FF27-46B4-9558-EB5E12EEADDF}" type="datetime1">
              <a:rPr lang="en-US" smtClean="0"/>
              <a:t>5/14/2019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4260944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515648"/>
            <a:ext cx="3932237" cy="829850"/>
          </a:xfrm>
        </p:spPr>
        <p:txBody>
          <a:bodyPr anchor="b"/>
          <a:lstStyle>
            <a:lvl1pPr>
              <a:defRPr sz="320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5183188" y="1515648"/>
            <a:ext cx="6172200" cy="4633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34549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230DC5-9FBC-4466-B0FF-513F7294E919}" type="datetime1">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159412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22119"/>
            <a:ext cx="3932237" cy="767219"/>
          </a:xfrm>
        </p:spPr>
        <p:txBody>
          <a:bodyPr anchor="b"/>
          <a:lstStyle>
            <a:lvl1pPr>
              <a:defRPr sz="3200">
                <a:solidFill>
                  <a:schemeClr val="tx1"/>
                </a:solidFill>
                <a:effectLst/>
              </a:defRPr>
            </a:lvl1pPr>
          </a:lstStyle>
          <a:p>
            <a:r>
              <a:rPr lang="en-US"/>
              <a:t>Click to edit Master title style</a:t>
            </a:r>
            <a:endParaRPr lang="en-US" dirty="0"/>
          </a:p>
        </p:txBody>
      </p:sp>
      <p:sp>
        <p:nvSpPr>
          <p:cNvPr id="3" name="Picture Placeholder 2"/>
          <p:cNvSpPr>
            <a:spLocks noGrp="1"/>
          </p:cNvSpPr>
          <p:nvPr>
            <p:ph type="pic" idx="1"/>
          </p:nvPr>
        </p:nvSpPr>
        <p:spPr>
          <a:xfrm>
            <a:off x="5183188" y="1622119"/>
            <a:ext cx="6172200" cy="45708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38933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5347C3-2E71-47EF-B427-DAA8DFEBB63C}" type="datetime1">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70954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82CAFD-00B0-4CE5-8425-41CEFF5B93C7}" type="datetime1">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374110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471807"/>
            <a:ext cx="2628900" cy="4705155"/>
          </a:xfrm>
        </p:spPr>
        <p:txBody>
          <a:bodyPr vert="eaVert"/>
          <a:lstStyle>
            <a:lvl1pPr>
              <a:defRPr>
                <a:solidFill>
                  <a:schemeClr val="tx1"/>
                </a:solidFill>
                <a:effectLst/>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471807"/>
            <a:ext cx="7734300" cy="470515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FA42B5-3872-485A-A529-A87C65EE297A}" type="datetime1">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531783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F306-50A9-40E9-ACF8-2EB3646BAB88}"/>
              </a:ext>
            </a:extLst>
          </p:cNvPr>
          <p:cNvSpPr>
            <a:spLocks noGrp="1"/>
          </p:cNvSpPr>
          <p:nvPr>
            <p:ph type="title"/>
          </p:nvPr>
        </p:nvSpPr>
        <p:spPr>
          <a:xfrm>
            <a:off x="838200" y="0"/>
            <a:ext cx="10515600" cy="6287677"/>
          </a:xfrm>
        </p:spPr>
        <p:txBody>
          <a:bodyPr/>
          <a:lstStyle>
            <a:lvl1pPr algn="ctr">
              <a:defRPr>
                <a:solidFill>
                  <a:schemeClr val="accent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008CCAC-CD71-4E59-9204-3323EC4B0EC4}"/>
              </a:ext>
            </a:extLst>
          </p:cNvPr>
          <p:cNvSpPr>
            <a:spLocks noGrp="1"/>
          </p:cNvSpPr>
          <p:nvPr>
            <p:ph type="dt" sz="half" idx="10"/>
          </p:nvPr>
        </p:nvSpPr>
        <p:spPr/>
        <p:txBody>
          <a:bodyPr/>
          <a:lstStyle/>
          <a:p>
            <a:fld id="{E9245CE7-4763-4E22-8EDB-6A215196898C}" type="datetime1">
              <a:rPr lang="en-US" smtClean="0"/>
              <a:t>5/14/2019</a:t>
            </a:fld>
            <a:endParaRPr lang="en-US" dirty="0"/>
          </a:p>
        </p:txBody>
      </p:sp>
      <p:sp>
        <p:nvSpPr>
          <p:cNvPr id="4" name="Footer Placeholder 3">
            <a:extLst>
              <a:ext uri="{FF2B5EF4-FFF2-40B4-BE49-F238E27FC236}">
                <a16:creationId xmlns:a16="http://schemas.microsoft.com/office/drawing/2014/main" id="{C5F0E3CF-FB47-410C-B422-B1F6B9EB206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992E435-16CD-4D16-BC57-34301BC678E1}"/>
              </a:ext>
            </a:extLst>
          </p:cNvPr>
          <p:cNvSpPr>
            <a:spLocks noGrp="1"/>
          </p:cNvSpPr>
          <p:nvPr>
            <p:ph type="sldNum" sz="quarter" idx="12"/>
          </p:nvPr>
        </p:nvSpPr>
        <p:spPr/>
        <p:txBody>
          <a:bodyPr/>
          <a:lstStyle/>
          <a:p>
            <a:fld id="{418AF66D-A13B-6F44-B082-D7F3693F012B}" type="slidenum">
              <a:rPr lang="en-US" smtClean="0"/>
              <a:pPr/>
              <a:t>‹#›</a:t>
            </a:fld>
            <a:endParaRPr lang="en-US" dirty="0"/>
          </a:p>
        </p:txBody>
      </p:sp>
    </p:spTree>
    <p:extLst>
      <p:ext uri="{BB962C8B-B14F-4D97-AF65-F5344CB8AC3E}">
        <p14:creationId xmlns:p14="http://schemas.microsoft.com/office/powerpoint/2010/main" val="3228776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8B3D6-F25B-411B-91CC-68C9C05502D7}"/>
              </a:ext>
            </a:extLst>
          </p:cNvPr>
          <p:cNvSpPr>
            <a:spLocks noGrp="1"/>
          </p:cNvSpPr>
          <p:nvPr>
            <p:ph type="title"/>
          </p:nvPr>
        </p:nvSpPr>
        <p:spPr/>
        <p:txBody>
          <a:bodyPr/>
          <a:lstStyle/>
          <a:p>
            <a:r>
              <a:rPr lang="en-US"/>
              <a:t>Click to edit Master title style</a:t>
            </a:r>
          </a:p>
        </p:txBody>
      </p:sp>
      <p:sp>
        <p:nvSpPr>
          <p:cNvPr id="10" name="Date Placeholder 3">
            <a:extLst>
              <a:ext uri="{FF2B5EF4-FFF2-40B4-BE49-F238E27FC236}">
                <a16:creationId xmlns:a16="http://schemas.microsoft.com/office/drawing/2014/main" id="{4B2A8C6A-A964-44E3-AB07-D5EADBA867B2}"/>
              </a:ext>
            </a:extLst>
          </p:cNvPr>
          <p:cNvSpPr>
            <a:spLocks noGrp="1"/>
          </p:cNvSpPr>
          <p:nvPr>
            <p:ph type="dt" sz="half" idx="2"/>
          </p:nvPr>
        </p:nvSpPr>
        <p:spPr>
          <a:xfrm>
            <a:off x="261667" y="6268786"/>
            <a:ext cx="1245698" cy="365125"/>
          </a:xfrm>
          <a:prstGeom prst="rect">
            <a:avLst/>
          </a:prstGeom>
        </p:spPr>
        <p:txBody>
          <a:bodyPr vert="horz" lIns="91440" tIns="45720" rIns="91440" bIns="45720" rtlCol="0" anchor="ctr"/>
          <a:lstStyle>
            <a:lvl1pPr algn="l">
              <a:defRPr sz="800">
                <a:solidFill>
                  <a:schemeClr val="tx2"/>
                </a:solidFill>
                <a:latin typeface="Arial" panose="020B0604020202020204" pitchFamily="34" charset="0"/>
                <a:cs typeface="Arial" panose="020B0604020202020204" pitchFamily="34" charset="0"/>
              </a:defRPr>
            </a:lvl1pPr>
          </a:lstStyle>
          <a:p>
            <a:fld id="{66F45A37-7C0F-4AF0-9DCA-137ACD67D63C}" type="datetime1">
              <a:rPr lang="en-US" smtClean="0"/>
              <a:t>5/14/2019</a:t>
            </a:fld>
            <a:endParaRPr lang="en-US" dirty="0"/>
          </a:p>
        </p:txBody>
      </p:sp>
      <p:sp>
        <p:nvSpPr>
          <p:cNvPr id="11" name="Footer Placeholder 4">
            <a:extLst>
              <a:ext uri="{FF2B5EF4-FFF2-40B4-BE49-F238E27FC236}">
                <a16:creationId xmlns:a16="http://schemas.microsoft.com/office/drawing/2014/main" id="{497BE2E8-B1C8-43B3-9F2B-640E7CC224B9}"/>
              </a:ext>
            </a:extLst>
          </p:cNvPr>
          <p:cNvSpPr>
            <a:spLocks noGrp="1"/>
          </p:cNvSpPr>
          <p:nvPr>
            <p:ph type="ftr" sz="quarter" idx="3"/>
          </p:nvPr>
        </p:nvSpPr>
        <p:spPr>
          <a:xfrm>
            <a:off x="1764540" y="6271185"/>
            <a:ext cx="6531735" cy="365125"/>
          </a:xfrm>
          <a:prstGeom prst="rect">
            <a:avLst/>
          </a:prstGeom>
        </p:spPr>
        <p:txBody>
          <a:bodyPr vert="horz" lIns="91440" tIns="45720" rIns="91440" bIns="45720" rtlCol="0" anchor="ctr"/>
          <a:lstStyle>
            <a:lvl1pPr algn="ctr">
              <a:defRPr sz="800" i="1" cap="none" baseline="0">
                <a:solidFill>
                  <a:schemeClr val="tx2"/>
                </a:solidFill>
                <a:latin typeface="Arial" panose="020B0604020202020204" pitchFamily="34" charset="0"/>
                <a:cs typeface="Arial" panose="020B0604020202020204" pitchFamily="34" charset="0"/>
              </a:defRPr>
            </a:lvl1pPr>
          </a:lstStyle>
          <a:p>
            <a:endParaRPr lang="en-US" dirty="0"/>
          </a:p>
        </p:txBody>
      </p:sp>
      <p:sp>
        <p:nvSpPr>
          <p:cNvPr id="12" name="Slide Number Placeholder 5">
            <a:extLst>
              <a:ext uri="{FF2B5EF4-FFF2-40B4-BE49-F238E27FC236}">
                <a16:creationId xmlns:a16="http://schemas.microsoft.com/office/drawing/2014/main" id="{25ACEA60-9AD4-4E3D-A2F9-94CC88131DC4}"/>
              </a:ext>
            </a:extLst>
          </p:cNvPr>
          <p:cNvSpPr>
            <a:spLocks noGrp="1"/>
          </p:cNvSpPr>
          <p:nvPr>
            <p:ph type="sldNum" sz="quarter" idx="4"/>
          </p:nvPr>
        </p:nvSpPr>
        <p:spPr>
          <a:xfrm>
            <a:off x="8648700" y="6268785"/>
            <a:ext cx="519021"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84EABBBB-E3DC-4519-9308-927FE08F4BCD}" type="slidenum">
              <a:rPr lang="en-US" smtClean="0"/>
              <a:pPr/>
              <a:t>‹#›</a:t>
            </a:fld>
            <a:endParaRPr lang="en-US"/>
          </a:p>
        </p:txBody>
      </p:sp>
      <p:sp>
        <p:nvSpPr>
          <p:cNvPr id="13" name="Text Placeholder 2">
            <a:extLst>
              <a:ext uri="{FF2B5EF4-FFF2-40B4-BE49-F238E27FC236}">
                <a16:creationId xmlns:a16="http://schemas.microsoft.com/office/drawing/2014/main" id="{DACE9079-50C6-4C0C-9A71-FDD37046AE10}"/>
              </a:ext>
            </a:extLst>
          </p:cNvPr>
          <p:cNvSpPr>
            <a:spLocks noGrp="1"/>
          </p:cNvSpPr>
          <p:nvPr>
            <p:ph idx="1"/>
          </p:nvPr>
        </p:nvSpPr>
        <p:spPr>
          <a:xfrm>
            <a:off x="261667" y="1593549"/>
            <a:ext cx="11663643" cy="4388152"/>
          </a:xfrm>
          <a:prstGeom prst="rect">
            <a:avLst/>
          </a:prstGeom>
        </p:spPr>
        <p:txBody>
          <a:bodyPr vert="horz" lIns="91440" tIns="45720" rIns="91440" bIns="45720" rtlCol="0" anchor="t">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30122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8B3D6-F25B-411B-91CC-68C9C05502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360219-F2D3-423A-AF0F-4D0AB45F423F}"/>
              </a:ext>
            </a:extLst>
          </p:cNvPr>
          <p:cNvSpPr>
            <a:spLocks noGrp="1"/>
          </p:cNvSpPr>
          <p:nvPr>
            <p:ph type="dt" sz="half" idx="10"/>
          </p:nvPr>
        </p:nvSpPr>
        <p:spPr/>
        <p:txBody>
          <a:bodyPr/>
          <a:lstStyle/>
          <a:p>
            <a:fld id="{C2A13197-2C78-4E91-B33A-1D350D04AADC}" type="datetime1">
              <a:rPr lang="en-US" smtClean="0"/>
              <a:t>5/14/2019</a:t>
            </a:fld>
            <a:endParaRPr lang="en-US" dirty="0"/>
          </a:p>
        </p:txBody>
      </p:sp>
      <p:sp>
        <p:nvSpPr>
          <p:cNvPr id="4" name="Footer Placeholder 3">
            <a:extLst>
              <a:ext uri="{FF2B5EF4-FFF2-40B4-BE49-F238E27FC236}">
                <a16:creationId xmlns:a16="http://schemas.microsoft.com/office/drawing/2014/main" id="{590D88D1-D0CB-4671-A541-24C616E3C0A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7A29B6-8D5D-43B7-8AA9-2A1D56EE53CF}"/>
              </a:ext>
            </a:extLst>
          </p:cNvPr>
          <p:cNvSpPr>
            <a:spLocks noGrp="1"/>
          </p:cNvSpPr>
          <p:nvPr>
            <p:ph type="sldNum" sz="quarter" idx="12"/>
          </p:nvPr>
        </p:nvSpPr>
        <p:spPr/>
        <p:txBody>
          <a:bodyPr/>
          <a:lstStyle/>
          <a:p>
            <a:fld id="{84EABBBB-E3DC-4519-9308-927FE08F4BCD}" type="slidenum">
              <a:rPr lang="en-US" smtClean="0"/>
              <a:pPr/>
              <a:t>‹#›</a:t>
            </a:fld>
            <a:endParaRPr lang="en-US"/>
          </a:p>
        </p:txBody>
      </p:sp>
      <p:sp>
        <p:nvSpPr>
          <p:cNvPr id="9" name="Text Placeholder 2">
            <a:extLst>
              <a:ext uri="{FF2B5EF4-FFF2-40B4-BE49-F238E27FC236}">
                <a16:creationId xmlns:a16="http://schemas.microsoft.com/office/drawing/2014/main" id="{BA1D6C00-179D-41B7-B163-F7C76C52B4DE}"/>
              </a:ext>
            </a:extLst>
          </p:cNvPr>
          <p:cNvSpPr>
            <a:spLocks noGrp="1"/>
          </p:cNvSpPr>
          <p:nvPr>
            <p:ph type="body" idx="1"/>
          </p:nvPr>
        </p:nvSpPr>
        <p:spPr>
          <a:xfrm>
            <a:off x="267420" y="1604515"/>
            <a:ext cx="5605024"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4">
            <a:extLst>
              <a:ext uri="{FF2B5EF4-FFF2-40B4-BE49-F238E27FC236}">
                <a16:creationId xmlns:a16="http://schemas.microsoft.com/office/drawing/2014/main" id="{936FCCE7-1BCF-4161-98A5-F0032380B3D5}"/>
              </a:ext>
            </a:extLst>
          </p:cNvPr>
          <p:cNvSpPr>
            <a:spLocks noGrp="1"/>
          </p:cNvSpPr>
          <p:nvPr>
            <p:ph type="body" sz="quarter" idx="3"/>
          </p:nvPr>
        </p:nvSpPr>
        <p:spPr>
          <a:xfrm>
            <a:off x="6319558" y="1604515"/>
            <a:ext cx="5603294"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D01B4A49-442F-4536-94FE-5B9DBE847E11}"/>
              </a:ext>
            </a:extLst>
          </p:cNvPr>
          <p:cNvSpPr>
            <a:spLocks noGrp="1"/>
          </p:cNvSpPr>
          <p:nvPr>
            <p:ph sz="half" idx="13"/>
          </p:nvPr>
        </p:nvSpPr>
        <p:spPr>
          <a:xfrm>
            <a:off x="267420" y="2406770"/>
            <a:ext cx="5605024" cy="3585898"/>
          </a:xfrm>
        </p:spPr>
        <p:txBody>
          <a:bodyPr/>
          <a:lstStyle/>
          <a:p>
            <a:pPr lvl="0"/>
            <a:r>
              <a:rPr lang="en-US" dirty="0"/>
              <a:t>Edit Master text styles</a:t>
            </a:r>
          </a:p>
          <a:p>
            <a:pPr lvl="1"/>
            <a:r>
              <a:rPr lang="en-US" dirty="0"/>
              <a:t>Second level</a:t>
            </a:r>
          </a:p>
          <a:p>
            <a:pPr lvl="2"/>
            <a:r>
              <a:rPr lang="en-US" dirty="0"/>
              <a:t>Third level</a:t>
            </a:r>
          </a:p>
        </p:txBody>
      </p:sp>
      <p:sp>
        <p:nvSpPr>
          <p:cNvPr id="12" name="Content Placeholder 3">
            <a:extLst>
              <a:ext uri="{FF2B5EF4-FFF2-40B4-BE49-F238E27FC236}">
                <a16:creationId xmlns:a16="http://schemas.microsoft.com/office/drawing/2014/main" id="{2026EA7C-AFFE-41DF-AC70-A8A1BE166A50}"/>
              </a:ext>
            </a:extLst>
          </p:cNvPr>
          <p:cNvSpPr>
            <a:spLocks noGrp="1"/>
          </p:cNvSpPr>
          <p:nvPr>
            <p:ph sz="half" idx="2"/>
          </p:nvPr>
        </p:nvSpPr>
        <p:spPr>
          <a:xfrm>
            <a:off x="6319558" y="2406770"/>
            <a:ext cx="5603294" cy="3585898"/>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07258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15732"/>
            <a:ext cx="9144000" cy="2387600"/>
          </a:xfrm>
        </p:spPr>
        <p:txBody>
          <a:bodyPr anchor="b">
            <a:normAutofit/>
          </a:bodyPr>
          <a:lstStyle>
            <a:lvl1pPr algn="ctr">
              <a:defRPr sz="4800">
                <a:solidFill>
                  <a:schemeClr val="tx1"/>
                </a:solidFill>
                <a:effectLst/>
                <a:latin typeface="Franklin Gothic Heavy" charset="0"/>
                <a:ea typeface="Franklin Gothic Heavy" charset="0"/>
                <a:cs typeface="Franklin Gothic Heavy"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095407"/>
            <a:ext cx="9144000" cy="1655762"/>
          </a:xfrm>
        </p:spPr>
        <p:txBody>
          <a:bodyPr/>
          <a:lstStyle>
            <a:lvl1pPr marL="0" indent="0" algn="ctr">
              <a:buNone/>
              <a:defRPr sz="2400">
                <a:latin typeface="Franklin Gothic Demi" charset="0"/>
                <a:ea typeface="Franklin Gothic Demi" charset="0"/>
                <a:cs typeface="Franklin Gothic Dem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E84841-FD5B-41FD-954C-F0E940159A1F}" type="datetime1">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322200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87395"/>
          </a:xfrm>
        </p:spPr>
        <p:txBody>
          <a:bodyPr/>
          <a:lstStyle>
            <a:lvl1pPr>
              <a:defRPr b="0" cap="none" spc="0">
                <a:ln w="0"/>
                <a:solidFill>
                  <a:schemeClr val="bg1"/>
                </a:solidFill>
                <a:effectLst>
                  <a:outerShdw blurRad="38100" dist="19050" dir="2700000" algn="tl" rotWithShape="0">
                    <a:schemeClr val="dk1">
                      <a:alpha val="40000"/>
                    </a:schemeClr>
                  </a:outerShdw>
                </a:effectLst>
                <a:latin typeface="Franklin Gothic Heavy" charset="0"/>
                <a:ea typeface="Franklin Gothic Heavy" charset="0"/>
                <a:cs typeface="Franklin Gothic Heavy" charset="0"/>
              </a:defRPr>
            </a:lvl1pPr>
          </a:lstStyle>
          <a:p>
            <a:r>
              <a:rPr lang="en-US"/>
              <a:t>Click to edit Master title style</a:t>
            </a:r>
            <a:endParaRPr lang="en-US" dirty="0"/>
          </a:p>
        </p:txBody>
      </p:sp>
      <p:sp>
        <p:nvSpPr>
          <p:cNvPr id="3" name="Content Placeholder 2"/>
          <p:cNvSpPr>
            <a:spLocks noGrp="1"/>
          </p:cNvSpPr>
          <p:nvPr>
            <p:ph idx="1"/>
          </p:nvPr>
        </p:nvSpPr>
        <p:spPr>
          <a:xfrm>
            <a:off x="838200" y="1556951"/>
            <a:ext cx="10515600" cy="4620012"/>
          </a:xfrm>
        </p:spPr>
        <p:txBody>
          <a:bodyPr/>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212227-48C1-4255-9437-1C13A6015098}" type="datetime1">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2871159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 Black Text">
    <p:bg>
      <p:bgPr>
        <a:blipFill dpi="0" rotWithShape="1">
          <a:blip r:embed="rId3">
            <a:lum/>
            <a:extLst>
              <a:ext uri="{28A0092B-C50C-407E-A947-70E740481C1C}">
                <a14:useLocalDpi xmlns:a14="http://schemas.microsoft.com/office/drawing/2010/main" val="0"/>
              </a:ext>
            </a:extLst>
          </a:blip>
          <a:srcRect/>
          <a:stretch>
            <a:fillRect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 y="0"/>
            <a:ext cx="10998200" cy="1087395"/>
          </a:xfrm>
        </p:spPr>
        <p:txBody>
          <a:bodyPr/>
          <a:lstStyle>
            <a:lvl1pPr>
              <a:defRPr b="0" cap="none" spc="0">
                <a:ln w="0"/>
                <a:solidFill>
                  <a:schemeClr val="bg1"/>
                </a:solidFill>
                <a:effectLst>
                  <a:outerShdw blurRad="38100" dist="19050" dir="2700000" algn="tl" rotWithShape="0">
                    <a:schemeClr val="dk1">
                      <a:alpha val="40000"/>
                    </a:schemeClr>
                  </a:outerShdw>
                </a:effectLst>
                <a:latin typeface="Franklin Gothic Heavy" charset="0"/>
                <a:ea typeface="Franklin Gothic Heavy" charset="0"/>
                <a:cs typeface="Franklin Gothic Heavy" charset="0"/>
              </a:defRPr>
            </a:lvl1pPr>
          </a:lstStyle>
          <a:p>
            <a:r>
              <a:rPr lang="en-US"/>
              <a:t>Click to edit Master title style</a:t>
            </a:r>
            <a:endParaRPr lang="en-US" dirty="0"/>
          </a:p>
        </p:txBody>
      </p:sp>
      <p:sp>
        <p:nvSpPr>
          <p:cNvPr id="3" name="Content Placeholder 2"/>
          <p:cNvSpPr>
            <a:spLocks noGrp="1"/>
          </p:cNvSpPr>
          <p:nvPr>
            <p:ph idx="1"/>
          </p:nvPr>
        </p:nvSpPr>
        <p:spPr>
          <a:xfrm>
            <a:off x="838200" y="1556951"/>
            <a:ext cx="10515600" cy="4620012"/>
          </a:xfrm>
        </p:spPr>
        <p:txBody>
          <a:bodyPr/>
          <a:lstStyle>
            <a:lvl1pPr>
              <a:defRPr b="1">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D99C7BA-8388-414D-9645-BEE6120E4F14}" type="datetime1">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357000719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350667"/>
            <a:ext cx="10515600" cy="2852737"/>
          </a:xfrm>
        </p:spPr>
        <p:txBody>
          <a:bodyPr anchor="b"/>
          <a:lstStyle>
            <a:lvl1pPr>
              <a:defRPr sz="6000">
                <a:solidFill>
                  <a:schemeClr val="tx1"/>
                </a:solidFill>
                <a:effectLst/>
                <a:latin typeface="Franklin Gothic Demi" charset="0"/>
                <a:ea typeface="Franklin Gothic Demi" charset="0"/>
                <a:cs typeface="Franklin Gothic Demi"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3230392"/>
            <a:ext cx="10515600" cy="1500187"/>
          </a:xfrm>
        </p:spPr>
        <p:txBody>
          <a:bodyPr/>
          <a:lstStyle>
            <a:lvl1pPr marL="0" indent="0">
              <a:buNone/>
              <a:defRPr sz="2400">
                <a:solidFill>
                  <a:schemeClr val="tx1">
                    <a:tint val="75000"/>
                  </a:schemeClr>
                </a:solidFill>
                <a:latin typeface="Franklin Gothic Demi Cond" charset="0"/>
                <a:ea typeface="Franklin Gothic Demi Cond" charset="0"/>
                <a:cs typeface="Franklin Gothic Demi Cond"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89129E-3436-45D8-8EA0-D95B33FFD8BE}" type="datetime1">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3596745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02289"/>
          </a:xfrm>
        </p:spPr>
        <p:txBody>
          <a:bodyPr/>
          <a:lstStyle>
            <a:lvl1pPr>
              <a:defRPr>
                <a:solidFill>
                  <a:schemeClr val="bg1"/>
                </a:solidFill>
                <a:latin typeface="Franklin Gothic Heavy" charset="0"/>
                <a:ea typeface="Franklin Gothic Heavy" charset="0"/>
                <a:cs typeface="Franklin Gothic Heavy"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484334"/>
            <a:ext cx="5181600" cy="4692629"/>
          </a:xfrm>
        </p:spPr>
        <p:txBody>
          <a:bodyPr/>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484334"/>
            <a:ext cx="5181600" cy="46926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3410AA-2416-4A3D-AD9D-9F614820D891}" type="datetime1">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415280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1102289"/>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48701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310922"/>
            <a:ext cx="5157787" cy="38769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48701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310922"/>
            <a:ext cx="5183188" cy="38769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E7069A-CFA2-47BC-B0F5-FF8788D2C8F3}" type="datetime1">
              <a:rPr lang="en-US" smtClean="0"/>
              <a:t>5/14/2019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103680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E56155-7FB3-4BAD-9FF1-5E923EE55561}" type="datetime1">
              <a:rPr lang="en-US" smtClean="0"/>
              <a:t>5/14/2019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684408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81061A-0C26-4669-9446-19424A801ABA}" type="datetime1">
              <a:rPr lang="en-US" smtClean="0"/>
              <a:t>5/14/2019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969429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515648"/>
            <a:ext cx="3932237" cy="829850"/>
          </a:xfrm>
        </p:spPr>
        <p:txBody>
          <a:bodyPr anchor="b"/>
          <a:lstStyle>
            <a:lvl1pPr>
              <a:defRPr sz="320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5183188" y="1515648"/>
            <a:ext cx="6172200" cy="4633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34549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94EE9D-F115-4879-8684-C0C6E785B14C}" type="datetime1">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231708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22119"/>
            <a:ext cx="3932237" cy="767219"/>
          </a:xfrm>
        </p:spPr>
        <p:txBody>
          <a:bodyPr anchor="b"/>
          <a:lstStyle>
            <a:lvl1pPr>
              <a:defRPr sz="3200">
                <a:solidFill>
                  <a:schemeClr val="tx1"/>
                </a:solidFill>
                <a:effectLst/>
              </a:defRPr>
            </a:lvl1pPr>
          </a:lstStyle>
          <a:p>
            <a:r>
              <a:rPr lang="en-US"/>
              <a:t>Click to edit Master title style</a:t>
            </a:r>
            <a:endParaRPr lang="en-US" dirty="0"/>
          </a:p>
        </p:txBody>
      </p:sp>
      <p:sp>
        <p:nvSpPr>
          <p:cNvPr id="3" name="Picture Placeholder 2"/>
          <p:cNvSpPr>
            <a:spLocks noGrp="1"/>
          </p:cNvSpPr>
          <p:nvPr>
            <p:ph type="pic" idx="1"/>
          </p:nvPr>
        </p:nvSpPr>
        <p:spPr>
          <a:xfrm>
            <a:off x="5183188" y="1622119"/>
            <a:ext cx="6172200" cy="45708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38933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EE73C2-C2B4-4EAA-B69D-BBD7EEB35191}" type="datetime1">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802751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D693B6-C023-46B8-956B-03220DF2399A}" type="datetime1">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3931686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471807"/>
            <a:ext cx="2628900" cy="4705155"/>
          </a:xfrm>
        </p:spPr>
        <p:txBody>
          <a:bodyPr vert="eaVert"/>
          <a:lstStyle>
            <a:lvl1pPr>
              <a:defRPr>
                <a:solidFill>
                  <a:schemeClr val="tx1"/>
                </a:solidFill>
                <a:effectLst/>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471807"/>
            <a:ext cx="7734300" cy="470515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AF8874-D6F2-45FE-B8EB-A0429CA3F597}" type="datetime1">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2146050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Break">
    <p:bg>
      <p:bgPr>
        <a:blipFill dpi="0" rotWithShape="1">
          <a:blip r:embed="rId3">
            <a:lum/>
          </a:blip>
          <a:srcRect/>
          <a:stretch>
            <a:fillRect b="-17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262238E-4627-4041-8885-C64BDD8D7FFF}" type="datetime1">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grpSp>
        <p:nvGrpSpPr>
          <p:cNvPr id="16" name="Group 15">
            <a:extLst>
              <a:ext uri="{FF2B5EF4-FFF2-40B4-BE49-F238E27FC236}">
                <a16:creationId xmlns:a16="http://schemas.microsoft.com/office/drawing/2014/main" id="{00A2A2CC-905B-4785-8767-151ECA38BF5F}"/>
              </a:ext>
              <a:ext uri="{C183D7F6-B498-43B3-948B-1728B52AA6E4}">
                <adec:decorative xmlns:adec="http://schemas.microsoft.com/office/drawing/2017/decorative" val="1"/>
              </a:ext>
            </a:extLst>
          </p:cNvPr>
          <p:cNvGrpSpPr/>
          <p:nvPr userDrawn="1"/>
        </p:nvGrpSpPr>
        <p:grpSpPr>
          <a:xfrm>
            <a:off x="0" y="5770605"/>
            <a:ext cx="12192000" cy="1087395"/>
            <a:chOff x="-42162" y="3124200"/>
            <a:chExt cx="12461248" cy="1277984"/>
          </a:xfrm>
        </p:grpSpPr>
        <p:pic>
          <p:nvPicPr>
            <p:cNvPr id="14" name="Picture 13" descr="A close up of a sign&#10;&#10;Description automatically generated">
              <a:extLst>
                <a:ext uri="{FF2B5EF4-FFF2-40B4-BE49-F238E27FC236}">
                  <a16:creationId xmlns:a16="http://schemas.microsoft.com/office/drawing/2014/main" id="{96C19582-A415-49F9-BE8F-DC5A5E0DEDA8}"/>
                </a:ext>
              </a:extLst>
            </p:cNvPr>
            <p:cNvPicPr>
              <a:picLocks noChangeAspect="1"/>
            </p:cNvPicPr>
            <p:nvPr userDrawn="1"/>
          </p:nvPicPr>
          <p:blipFill rotWithShape="1">
            <a:blip r:embed="rId4"/>
            <a:srcRect l="3277"/>
            <a:stretch/>
          </p:blipFill>
          <p:spPr>
            <a:xfrm>
              <a:off x="-42162" y="3124200"/>
              <a:ext cx="8652762" cy="1277984"/>
            </a:xfrm>
            <a:prstGeom prst="rect">
              <a:avLst/>
            </a:prstGeom>
          </p:spPr>
        </p:pic>
        <p:pic>
          <p:nvPicPr>
            <p:cNvPr id="15" name="Picture 14" descr="A close up of a sign&#10;&#10;Description automatically generated">
              <a:extLst>
                <a:ext uri="{FF2B5EF4-FFF2-40B4-BE49-F238E27FC236}">
                  <a16:creationId xmlns:a16="http://schemas.microsoft.com/office/drawing/2014/main" id="{AAF2A969-205F-4CC6-B8AA-5699BF05E892}"/>
                </a:ext>
              </a:extLst>
            </p:cNvPr>
            <p:cNvPicPr>
              <a:picLocks noChangeAspect="1"/>
            </p:cNvPicPr>
            <p:nvPr userDrawn="1"/>
          </p:nvPicPr>
          <p:blipFill rotWithShape="1">
            <a:blip r:embed="rId4"/>
            <a:srcRect l="24215" r="2731"/>
            <a:stretch/>
          </p:blipFill>
          <p:spPr>
            <a:xfrm>
              <a:off x="5883727" y="3124200"/>
              <a:ext cx="6535359" cy="1277984"/>
            </a:xfrm>
            <a:prstGeom prst="rect">
              <a:avLst/>
            </a:prstGeom>
          </p:spPr>
        </p:pic>
      </p:grpSp>
      <p:sp>
        <p:nvSpPr>
          <p:cNvPr id="20" name="Subtitle 2">
            <a:extLst>
              <a:ext uri="{FF2B5EF4-FFF2-40B4-BE49-F238E27FC236}">
                <a16:creationId xmlns:a16="http://schemas.microsoft.com/office/drawing/2014/main" id="{A6803897-DF8A-4985-B8A1-E00D2D9EBF8F}"/>
              </a:ext>
            </a:extLst>
          </p:cNvPr>
          <p:cNvSpPr>
            <a:spLocks noGrp="1"/>
          </p:cNvSpPr>
          <p:nvPr>
            <p:ph type="subTitle" idx="1"/>
          </p:nvPr>
        </p:nvSpPr>
        <p:spPr>
          <a:xfrm>
            <a:off x="1524000" y="2281382"/>
            <a:ext cx="9144000" cy="2382982"/>
          </a:xfrm>
        </p:spPr>
        <p:txBody>
          <a:bodyPr>
            <a:normAutofit/>
          </a:bodyPr>
          <a:lstStyle>
            <a:lvl1pPr marL="0" indent="0" algn="ctr">
              <a:buNone/>
              <a:defRPr sz="3600" b="1">
                <a:latin typeface="Franklin Gothic Demi" charset="0"/>
                <a:ea typeface="Franklin Gothic Demi" charset="0"/>
                <a:cs typeface="Franklin Gothic Dem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p>
        </p:txBody>
      </p:sp>
    </p:spTree>
    <p:extLst>
      <p:ext uri="{BB962C8B-B14F-4D97-AF65-F5344CB8AC3E}">
        <p14:creationId xmlns:p14="http://schemas.microsoft.com/office/powerpoint/2010/main" val="51831055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3">
            <a:lum/>
            <a:extLst>
              <a:ext uri="{28A0092B-C50C-407E-A947-70E740481C1C}">
                <a14:useLocalDpi xmlns:a14="http://schemas.microsoft.com/office/drawing/2010/main" val="0"/>
              </a:ext>
            </a:extLst>
          </a:blip>
          <a:srcRect/>
          <a:stretch>
            <a:fillRect b="-17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895B2C0-BD5B-4821-9C3C-DF7C515E0724}" type="datetime1">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grpSp>
        <p:nvGrpSpPr>
          <p:cNvPr id="16" name="Group 15">
            <a:extLst>
              <a:ext uri="{FF2B5EF4-FFF2-40B4-BE49-F238E27FC236}">
                <a16:creationId xmlns:a16="http://schemas.microsoft.com/office/drawing/2014/main" id="{00A2A2CC-905B-4785-8767-151ECA38BF5F}"/>
              </a:ext>
              <a:ext uri="{C183D7F6-B498-43B3-948B-1728B52AA6E4}">
                <adec:decorative xmlns:adec="http://schemas.microsoft.com/office/drawing/2017/decorative" val="1"/>
              </a:ext>
            </a:extLst>
          </p:cNvPr>
          <p:cNvGrpSpPr/>
          <p:nvPr userDrawn="1"/>
        </p:nvGrpSpPr>
        <p:grpSpPr>
          <a:xfrm>
            <a:off x="0" y="5770605"/>
            <a:ext cx="12192000" cy="1087395"/>
            <a:chOff x="-42162" y="3124200"/>
            <a:chExt cx="12461248" cy="1277984"/>
          </a:xfrm>
        </p:grpSpPr>
        <p:pic>
          <p:nvPicPr>
            <p:cNvPr id="14" name="Picture 13" descr="A close up of a sign&#10;&#10;Description automatically generated">
              <a:extLst>
                <a:ext uri="{FF2B5EF4-FFF2-40B4-BE49-F238E27FC236}">
                  <a16:creationId xmlns:a16="http://schemas.microsoft.com/office/drawing/2014/main" id="{96C19582-A415-49F9-BE8F-DC5A5E0DEDA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277"/>
            <a:stretch/>
          </p:blipFill>
          <p:spPr>
            <a:xfrm>
              <a:off x="-42162" y="3124200"/>
              <a:ext cx="8652762" cy="1277984"/>
            </a:xfrm>
            <a:prstGeom prst="rect">
              <a:avLst/>
            </a:prstGeom>
          </p:spPr>
        </p:pic>
        <p:pic>
          <p:nvPicPr>
            <p:cNvPr id="15" name="Picture 14" descr="A close up of a sign&#10;&#10;Description automatically generated">
              <a:extLst>
                <a:ext uri="{FF2B5EF4-FFF2-40B4-BE49-F238E27FC236}">
                  <a16:creationId xmlns:a16="http://schemas.microsoft.com/office/drawing/2014/main" id="{AAF2A969-205F-4CC6-B8AA-5699BF05E89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5883727" y="3124200"/>
              <a:ext cx="6535359" cy="1277984"/>
            </a:xfrm>
            <a:prstGeom prst="rect">
              <a:avLst/>
            </a:prstGeom>
          </p:spPr>
        </p:pic>
      </p:grpSp>
      <p:sp>
        <p:nvSpPr>
          <p:cNvPr id="20" name="Subtitle 2">
            <a:extLst>
              <a:ext uri="{FF2B5EF4-FFF2-40B4-BE49-F238E27FC236}">
                <a16:creationId xmlns:a16="http://schemas.microsoft.com/office/drawing/2014/main" id="{A6803897-DF8A-4985-B8A1-E00D2D9EBF8F}"/>
              </a:ext>
            </a:extLst>
          </p:cNvPr>
          <p:cNvSpPr>
            <a:spLocks noGrp="1"/>
          </p:cNvSpPr>
          <p:nvPr>
            <p:ph type="subTitle" idx="1"/>
          </p:nvPr>
        </p:nvSpPr>
        <p:spPr>
          <a:xfrm>
            <a:off x="1524000" y="2281382"/>
            <a:ext cx="9144000" cy="2382982"/>
          </a:xfrm>
        </p:spPr>
        <p:txBody>
          <a:bodyPr>
            <a:normAutofit/>
          </a:bodyPr>
          <a:lstStyle>
            <a:lvl1pPr marL="0" indent="0" algn="ctr">
              <a:buNone/>
              <a:defRPr sz="3600" b="1">
                <a:latin typeface="Franklin Gothic Demi" charset="0"/>
                <a:ea typeface="Franklin Gothic Demi" charset="0"/>
                <a:cs typeface="Franklin Gothic Dem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p>
        </p:txBody>
      </p:sp>
    </p:spTree>
    <p:extLst>
      <p:ext uri="{BB962C8B-B14F-4D97-AF65-F5344CB8AC3E}">
        <p14:creationId xmlns:p14="http://schemas.microsoft.com/office/powerpoint/2010/main" val="99929808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mp; Content w color bullets">
    <p:bg>
      <p:bgPr>
        <a:blipFill dpi="0" rotWithShape="1">
          <a:blip r:embed="rId3">
            <a:lum/>
            <a:extLst>
              <a:ext uri="{28A0092B-C50C-407E-A947-70E740481C1C}">
                <a14:useLocalDpi xmlns:a14="http://schemas.microsoft.com/office/drawing/2010/main" val="0"/>
              </a:ext>
            </a:extLst>
          </a:blip>
          <a:srcRect/>
          <a:stretch>
            <a:fillRect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87395"/>
          </a:xfrm>
        </p:spPr>
        <p:txBody>
          <a:bodyPr/>
          <a:lstStyle>
            <a:lvl1pPr>
              <a:defRPr b="0" cap="none" spc="0">
                <a:ln w="0"/>
                <a:solidFill>
                  <a:schemeClr val="bg1"/>
                </a:solidFill>
                <a:effectLst>
                  <a:outerShdw blurRad="38100" dist="19050" dir="2700000" algn="tl" rotWithShape="0">
                    <a:schemeClr val="dk1">
                      <a:alpha val="40000"/>
                    </a:schemeClr>
                  </a:outerShdw>
                </a:effectLst>
                <a:latin typeface="Franklin Gothic Heavy" charset="0"/>
                <a:ea typeface="Franklin Gothic Heavy" charset="0"/>
                <a:cs typeface="Franklin Gothic Heavy" charset="0"/>
              </a:defRPr>
            </a:lvl1pPr>
          </a:lstStyle>
          <a:p>
            <a:r>
              <a:rPr lang="en-US"/>
              <a:t>Click to edit Master title style</a:t>
            </a:r>
            <a:endParaRPr lang="en-US" dirty="0"/>
          </a:p>
        </p:txBody>
      </p:sp>
      <p:sp>
        <p:nvSpPr>
          <p:cNvPr id="3" name="Content Placeholder 2"/>
          <p:cNvSpPr>
            <a:spLocks noGrp="1"/>
          </p:cNvSpPr>
          <p:nvPr>
            <p:ph idx="1"/>
          </p:nvPr>
        </p:nvSpPr>
        <p:spPr>
          <a:xfrm>
            <a:off x="838200" y="1556951"/>
            <a:ext cx="10515600" cy="4620012"/>
          </a:xfrm>
        </p:spPr>
        <p:txBody>
          <a:bodyPr/>
          <a:lstStyle>
            <a:lvl1pPr>
              <a:defRPr>
                <a:latin typeface="Franklin Gothic Book" charset="0"/>
                <a:ea typeface="Franklin Gothic Book" charset="0"/>
                <a:cs typeface="Franklin Gothic Book" charset="0"/>
              </a:defRPr>
            </a:lvl1pPr>
            <a:lvl2pPr>
              <a:defRPr>
                <a:solidFill>
                  <a:schemeClr val="accent1"/>
                </a:solidFill>
                <a:latin typeface="Franklin Gothic Book" charset="0"/>
                <a:ea typeface="Franklin Gothic Book" charset="0"/>
                <a:cs typeface="Franklin Gothic Book" charset="0"/>
              </a:defRPr>
            </a:lvl2pPr>
            <a:lvl3pPr>
              <a:defRPr>
                <a:solidFill>
                  <a:schemeClr val="tx1">
                    <a:lumMod val="95000"/>
                    <a:lumOff val="5000"/>
                  </a:schemeClr>
                </a:solidFill>
                <a:latin typeface="Franklin Gothic Book" charset="0"/>
                <a:ea typeface="Franklin Gothic Book" charset="0"/>
                <a:cs typeface="Franklin Gothic Book" charset="0"/>
              </a:defRPr>
            </a:lvl3pPr>
            <a:lvl4pPr>
              <a:defRPr>
                <a:solidFill>
                  <a:schemeClr val="accent3"/>
                </a:solidFill>
                <a:latin typeface="Franklin Gothic Book" charset="0"/>
                <a:ea typeface="Franklin Gothic Book" charset="0"/>
                <a:cs typeface="Franklin Gothic Book" charset="0"/>
              </a:defRPr>
            </a:lvl4pPr>
            <a:lvl5pPr>
              <a:defRPr>
                <a:solidFill>
                  <a:schemeClr val="accent4"/>
                </a:solidFill>
                <a:latin typeface="Franklin Gothic Book" charset="0"/>
                <a:ea typeface="Franklin Gothic Book" charset="0"/>
                <a:cs typeface="Franklin Gothic Book"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0632557-DB56-4A51-96CC-A55A6F35D99E}" type="datetime1">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20845322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3"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350667"/>
            <a:ext cx="10515600" cy="2852737"/>
          </a:xfrm>
        </p:spPr>
        <p:txBody>
          <a:bodyPr anchor="b"/>
          <a:lstStyle>
            <a:lvl1pPr>
              <a:defRPr sz="6000">
                <a:solidFill>
                  <a:schemeClr val="tx1"/>
                </a:solidFill>
                <a:effectLst/>
                <a:latin typeface="Franklin Gothic Demi" charset="0"/>
                <a:ea typeface="Franklin Gothic Demi" charset="0"/>
                <a:cs typeface="Franklin Gothic Demi"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3230392"/>
            <a:ext cx="10515600" cy="1500187"/>
          </a:xfrm>
        </p:spPr>
        <p:txBody>
          <a:bodyPr/>
          <a:lstStyle>
            <a:lvl1pPr marL="0" indent="0">
              <a:buNone/>
              <a:defRPr sz="2400">
                <a:solidFill>
                  <a:schemeClr val="tx1">
                    <a:tint val="75000"/>
                  </a:schemeClr>
                </a:solidFill>
                <a:latin typeface="Franklin Gothic Demi Cond" charset="0"/>
                <a:ea typeface="Franklin Gothic Demi Cond" charset="0"/>
                <a:cs typeface="Franklin Gothic Demi Cond"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4CD067-6F71-4F8B-A2FC-AA6F237B5615}" type="datetime1">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247582770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screen">
            <a:lum/>
            <a:extLst>
              <a:ext uri="{28A0092B-C50C-407E-A947-70E740481C1C}">
                <a14:useLocalDpi xmlns:a14="http://schemas.microsoft.com/office/drawing/2010/main" val="0"/>
              </a:ext>
            </a:extLst>
          </a:blip>
          <a:srcRect/>
          <a:stretch>
            <a:fillRect t="-2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386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3">
            <a:lum/>
            <a:extLst>
              <a:ext uri="{28A0092B-C50C-407E-A947-70E740481C1C}">
                <a14:useLocalDpi xmlns:a14="http://schemas.microsoft.com/office/drawing/2010/main" val="0"/>
              </a:ext>
            </a:extLst>
          </a:blip>
          <a:srcRect/>
          <a:stretch>
            <a:fillRect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02289"/>
          </a:xfrm>
        </p:spPr>
        <p:txBody>
          <a:bodyPr/>
          <a:lstStyle>
            <a:lvl1pPr>
              <a:defRPr>
                <a:solidFill>
                  <a:schemeClr val="bg1"/>
                </a:solidFill>
                <a:latin typeface="Franklin Gothic Heavy" charset="0"/>
                <a:ea typeface="Franklin Gothic Heavy" charset="0"/>
                <a:cs typeface="Franklin Gothic Heavy"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484334"/>
            <a:ext cx="5181600" cy="4692629"/>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484334"/>
            <a:ext cx="5181600" cy="46926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AF9D92-D492-4661-8C41-FADD9F78354B}" type="datetime1">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159250401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1102289"/>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48701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310922"/>
            <a:ext cx="5157787" cy="38769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48701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310922"/>
            <a:ext cx="5183188" cy="38769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927942-C1F1-4017-A3C5-FF0A0D9A9E32}" type="datetime1">
              <a:rPr lang="en-US" smtClean="0"/>
              <a:t>5/14/2019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3726902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6476BA-2ACF-4497-8659-497A3B946A1D}" type="datetime1">
              <a:rPr lang="en-US" smtClean="0"/>
              <a:t>5/14/2019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8AF66D-A13B-6F44-B082-D7F3693F012B}" type="slidenum">
              <a:rPr lang="en-US" smtClean="0"/>
              <a:t>‹#›</a:t>
            </a:fld>
            <a:endParaRPr lang="en-US"/>
          </a:p>
        </p:txBody>
      </p:sp>
    </p:spTree>
    <p:extLst>
      <p:ext uri="{BB962C8B-B14F-4D97-AF65-F5344CB8AC3E}">
        <p14:creationId xmlns:p14="http://schemas.microsoft.com/office/powerpoint/2010/main" val="3873489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extLst>
              <a:ext uri="{28A0092B-C50C-407E-A947-70E740481C1C}">
                <a14:useLocalDpi xmlns:a14="http://schemas.microsoft.com/office/drawing/2010/main" val="0"/>
              </a:ext>
            </a:extLst>
          </a:blip>
          <a:srcRect/>
          <a:stretch>
            <a:fillRect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4543" y="1"/>
            <a:ext cx="10929257" cy="108976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484334"/>
            <a:ext cx="10515600" cy="469262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Book" charset="0"/>
                <a:ea typeface="Franklin Gothic Book" charset="0"/>
                <a:cs typeface="Franklin Gothic Book" charset="0"/>
              </a:defRPr>
            </a:lvl1pPr>
          </a:lstStyle>
          <a:p>
            <a:fld id="{8FF77A37-A616-4C89-8ECA-B5818BC16BE4}" type="datetime1">
              <a:rPr lang="en-US" smtClean="0"/>
              <a:t>5/14/2019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Book" charset="0"/>
                <a:ea typeface="Franklin Gothic Book" charset="0"/>
                <a:cs typeface="Franklin Gothic Book"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Franklin Gothic Book" charset="0"/>
                <a:ea typeface="Franklin Gothic Book" charset="0"/>
                <a:cs typeface="Franklin Gothic Book" charset="0"/>
              </a:defRPr>
            </a:lvl1pPr>
          </a:lstStyle>
          <a:p>
            <a:fld id="{418AF66D-A13B-6F44-B082-D7F3693F012B}" type="slidenum">
              <a:rPr lang="en-US" smtClean="0"/>
              <a:pPr/>
              <a:t>‹#›</a:t>
            </a:fld>
            <a:endParaRPr lang="en-US" dirty="0"/>
          </a:p>
        </p:txBody>
      </p:sp>
    </p:spTree>
    <p:extLst>
      <p:ext uri="{BB962C8B-B14F-4D97-AF65-F5344CB8AC3E}">
        <p14:creationId xmlns:p14="http://schemas.microsoft.com/office/powerpoint/2010/main" val="201135031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806" r:id="rId3"/>
    <p:sldLayoutId id="2147483805" r:id="rId4"/>
    <p:sldLayoutId id="2147483763" r:id="rId5"/>
    <p:sldLayoutId id="214748380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804" r:id="rId15"/>
    <p:sldLayoutId id="2147483808" r:id="rId16"/>
    <p:sldLayoutId id="2147483809" r:id="rId17"/>
  </p:sldLayoutIdLst>
  <p:hf hdr="0" ftr="0"/>
  <p:txStyles>
    <p:titleStyle>
      <a:lvl1pPr algn="l" defTabSz="914400" rtl="0" eaLnBrk="1" latinLnBrk="0" hangingPunct="1">
        <a:lnSpc>
          <a:spcPct val="90000"/>
        </a:lnSpc>
        <a:spcBef>
          <a:spcPct val="0"/>
        </a:spcBef>
        <a:buNone/>
        <a:defRPr sz="4400" kern="1200">
          <a:solidFill>
            <a:schemeClr val="bg1"/>
          </a:solidFill>
          <a:effectLst>
            <a:outerShdw blurRad="50800" dist="38100" dir="2700000" algn="tl" rotWithShape="0">
              <a:prstClr val="black">
                <a:alpha val="40000"/>
              </a:prstClr>
            </a:outerShdw>
          </a:effectLst>
          <a:latin typeface="Franklin Gothic Heavy" charset="0"/>
          <a:ea typeface="Franklin Gothic Heavy" charset="0"/>
          <a:cs typeface="Franklin Gothic Heavy"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Franklin Gothic Demi Cond" charset="0"/>
          <a:ea typeface="Franklin Gothic Demi Cond" charset="0"/>
          <a:cs typeface="Franklin Gothic Demi Cond"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Franklin Gothic Book" charset="0"/>
          <a:ea typeface="Franklin Gothic Book"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Franklin Gothic Book" charset="0"/>
          <a:ea typeface="Franklin Gothic Book"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
            <a:ext cx="10515600" cy="108976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484334"/>
            <a:ext cx="10515600" cy="469262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Book" charset="0"/>
                <a:ea typeface="Franklin Gothic Book" charset="0"/>
                <a:cs typeface="Franklin Gothic Book" charset="0"/>
              </a:defRPr>
            </a:lvl1pPr>
          </a:lstStyle>
          <a:p>
            <a:fld id="{B0308A64-CCE4-45CB-8FF4-9C2D1E69E452}" type="datetime1">
              <a:rPr lang="en-US" smtClean="0"/>
              <a:t>5/14/2019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Book" charset="0"/>
                <a:ea typeface="Franklin Gothic Book" charset="0"/>
                <a:cs typeface="Franklin Gothic Book"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Franklin Gothic Book" charset="0"/>
                <a:ea typeface="Franklin Gothic Book" charset="0"/>
                <a:cs typeface="Franklin Gothic Book" charset="0"/>
              </a:defRPr>
            </a:lvl1pPr>
          </a:lstStyle>
          <a:p>
            <a:fld id="{418AF66D-A13B-6F44-B082-D7F3693F012B}" type="slidenum">
              <a:rPr lang="en-US" smtClean="0"/>
              <a:pPr/>
              <a:t>‹#›</a:t>
            </a:fld>
            <a:endParaRPr lang="en-US" dirty="0"/>
          </a:p>
        </p:txBody>
      </p:sp>
    </p:spTree>
    <p:extLst>
      <p:ext uri="{BB962C8B-B14F-4D97-AF65-F5344CB8AC3E}">
        <p14:creationId xmlns:p14="http://schemas.microsoft.com/office/powerpoint/2010/main" val="281450451"/>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hf hdr="0" ftr="0"/>
  <p:txStyles>
    <p:titleStyle>
      <a:lvl1pPr algn="l" defTabSz="914400" rtl="0" eaLnBrk="1" latinLnBrk="0" hangingPunct="1">
        <a:lnSpc>
          <a:spcPct val="90000"/>
        </a:lnSpc>
        <a:spcBef>
          <a:spcPct val="0"/>
        </a:spcBef>
        <a:buNone/>
        <a:defRPr sz="4400" kern="1200">
          <a:solidFill>
            <a:schemeClr val="bg1"/>
          </a:solidFill>
          <a:effectLst>
            <a:outerShdw blurRad="50800" dist="38100" dir="2700000" algn="tl" rotWithShape="0">
              <a:prstClr val="black">
                <a:alpha val="40000"/>
              </a:prstClr>
            </a:outerShdw>
          </a:effectLst>
          <a:latin typeface="Franklin Gothic Heavy" charset="0"/>
          <a:ea typeface="Franklin Gothic Heavy" charset="0"/>
          <a:cs typeface="Franklin Gothic Heavy"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Franklin Gothic Demi Cond" charset="0"/>
          <a:ea typeface="Franklin Gothic Demi Cond" charset="0"/>
          <a:cs typeface="Franklin Gothic Demi Cond"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Franklin Gothic Book" charset="0"/>
          <a:ea typeface="Franklin Gothic Book"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Franklin Gothic Book" charset="0"/>
          <a:ea typeface="Franklin Gothic Book"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openxmlformats.org/officeDocument/2006/relationships/hyperlink" Target="http://dir.texas.gov/View-About-DIR/Information-Security/Landing.aspx" TargetMode="External"/><Relationship Id="rId3" Type="http://schemas.openxmlformats.org/officeDocument/2006/relationships/hyperlink" Target="http://dir.texas.gov/View-Contracts-And-Services/Pages/Content.aspx?id=42" TargetMode="External"/><Relationship Id="rId7" Type="http://schemas.openxmlformats.org/officeDocument/2006/relationships/hyperlink" Target="http://dir.texas.gov/View-Resources/Pages/Content.aspx?id=36" TargetMode="External"/><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hyperlink" Target="https://dir.texas.gov/View-Resources/Pages/Content.aspx?id=16" TargetMode="External"/><Relationship Id="rId5" Type="http://schemas.openxmlformats.org/officeDocument/2006/relationships/hyperlink" Target="https://dir.texas.gov/View-Resources/Pages/Content.aspx?id=50" TargetMode="External"/><Relationship Id="rId4" Type="http://schemas.openxmlformats.org/officeDocument/2006/relationships/hyperlink" Target="https://dir.texas.gov/View-Contracts-And-Services/Pages/Content.aspx?id=41" TargetMode="External"/><Relationship Id="rId9" Type="http://schemas.openxmlformats.org/officeDocument/2006/relationships/image" Target="../media/image100.jpg"/></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6.xml"/><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jpg"/><Relationship Id="rId7" Type="http://schemas.openxmlformats.org/officeDocument/2006/relationships/image" Target="../media/image108.jpg"/><Relationship Id="rId2" Type="http://schemas.openxmlformats.org/officeDocument/2006/relationships/notesSlide" Target="../notesSlides/notesSlide107.xml"/><Relationship Id="rId1" Type="http://schemas.openxmlformats.org/officeDocument/2006/relationships/slideLayout" Target="../slideLayouts/slideLayout16.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jpg"/></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8.xml"/><Relationship Id="rId1" Type="http://schemas.openxmlformats.org/officeDocument/2006/relationships/slideLayout" Target="../slideLayouts/slideLayout16.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16.xml"/><Relationship Id="rId5" Type="http://schemas.openxmlformats.org/officeDocument/2006/relationships/image" Target="../media/image115.png"/><Relationship Id="rId4" Type="http://schemas.openxmlformats.org/officeDocument/2006/relationships/image" Target="../media/image114.svg"/></Relationships>
</file>

<file path=ppt/slides/_rels/slide11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1.xml"/><Relationship Id="rId1" Type="http://schemas.openxmlformats.org/officeDocument/2006/relationships/slideLayout" Target="../slideLayouts/slideLayout16.xml"/><Relationship Id="rId5" Type="http://schemas.openxmlformats.org/officeDocument/2006/relationships/hyperlink" Target="https://creativecommons.org/licenses/by/3.0/" TargetMode="External"/><Relationship Id="rId4" Type="http://schemas.openxmlformats.org/officeDocument/2006/relationships/hyperlink" Target="http://fabiusmaximus.com/2011/05/07/27429/"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2.xml"/><Relationship Id="rId1" Type="http://schemas.openxmlformats.org/officeDocument/2006/relationships/slideLayout" Target="../slideLayouts/slideLayout16.xml"/><Relationship Id="rId4" Type="http://schemas.openxmlformats.org/officeDocument/2006/relationships/hyperlink" Target="http://www.ruthtrumpold.id.au/destech/?page_id=516"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3.xml"/><Relationship Id="rId1" Type="http://schemas.openxmlformats.org/officeDocument/2006/relationships/slideLayout" Target="../slideLayouts/slideLayout16.xml"/><Relationship Id="rId4" Type="http://schemas.openxmlformats.org/officeDocument/2006/relationships/hyperlink" Target="https://www.freeimageslive.co.uk/free_stock_image/manage-well-jpg"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4.xml"/><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5.xml"/><Relationship Id="rId1" Type="http://schemas.openxmlformats.org/officeDocument/2006/relationships/slideLayout" Target="../slideLayouts/slideLayout16.xml"/><Relationship Id="rId4" Type="http://schemas.openxmlformats.org/officeDocument/2006/relationships/hyperlink" Target="https://rafangel.wordpress.com/" TargetMode="Externa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7.xml"/><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18.xml"/><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dirsharedservices.service-now.com/dir"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hyperlink" Target="https://dir.texas.gov/View-Information-For-Vendors/Current-Contracting-Initiatives/Landing.aspx" TargetMode="External"/><Relationship Id="rId2" Type="http://schemas.openxmlformats.org/officeDocument/2006/relationships/notesSlide" Target="../notesSlides/notesSlide120.xml"/><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hyperlink" Target="http://www.mrscienceshow.com/2010/06/bring-us-your-burning-science-questions.html" TargetMode="External"/></Relationships>
</file>

<file path=ppt/slides/_rels/slide123.xml.rels><?xml version="1.0" encoding="UTF-8" standalone="yes"?>
<Relationships xmlns="http://schemas.openxmlformats.org/package/2006/relationships"><Relationship Id="rId8" Type="http://schemas.openxmlformats.org/officeDocument/2006/relationships/hyperlink" Target="mailto:colleen.berkley@dir.texas.gov" TargetMode="External"/><Relationship Id="rId3" Type="http://schemas.openxmlformats.org/officeDocument/2006/relationships/hyperlink" Target="http://threebucketsofsweat.blogspot.com/2011_08_01_archive.html" TargetMode="External"/><Relationship Id="rId7" Type="http://schemas.openxmlformats.org/officeDocument/2006/relationships/hyperlink" Target="mailto:tom.hay@dir.texas.gov" TargetMode="External"/><Relationship Id="rId2" Type="http://schemas.openxmlformats.org/officeDocument/2006/relationships/notesSlide" Target="../notesSlides/notesSlide123.xml"/><Relationship Id="rId1" Type="http://schemas.openxmlformats.org/officeDocument/2006/relationships/slideLayout" Target="../slideLayouts/slideLayout19.xml"/><Relationship Id="rId6" Type="http://schemas.openxmlformats.org/officeDocument/2006/relationships/hyperlink" Target="mailto:hershel.becker@dir.texas.gov" TargetMode="External"/><Relationship Id="rId5" Type="http://schemas.openxmlformats.org/officeDocument/2006/relationships/hyperlink" Target="mailto:Skip.bartek@dir.texas.gov" TargetMode="External"/><Relationship Id="rId4" Type="http://schemas.openxmlformats.org/officeDocument/2006/relationships/hyperlink" Target="https://creativecommons.org/licenses/by-nc-nd/3.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hyperlink" Target="https://data.texas.go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hyperlink" Target="http://dir.texas.gov/View-About-DIR/Telecom/Pages/Content.aspx?id=10" TargetMode="External"/><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34.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hyperlink" Target="http://dir.texas.gov/View-About-DIR/Telecom/Pages/Content.aspx?id=11" TargetMode="External"/><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hyperlink" Target="mailto:Tom.Hay@DIR.Texas.go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3.xml.rels><?xml version="1.0" encoding="UTF-8" standalone="yes"?>
<Relationships xmlns="http://schemas.openxmlformats.org/package/2006/relationships"><Relationship Id="rId3" Type="http://schemas.openxmlformats.org/officeDocument/2006/relationships/hyperlink" Target="mailto:Hershel.Becker@DIR.Texas.gov"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dir.texas.gov/" TargetMode="External"/><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hyperlink" Target="file:///C:/Users/kelly.parker/Desktop/2542%20Web%20Page/DIR-TSO-2542,%20Contract%20Detail_aspx.htm" TargetMode="External"/><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mailto:Lynn.Hodde@DIR.Texas.gov"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4.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64.gif&amp;ehk=RUtcj4CJ"/><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5.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martyd.wikispaces.com/3branche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1.xml"/><Relationship Id="rId4" Type="http://schemas.openxmlformats.org/officeDocument/2006/relationships/image" Target="../media/image66.sv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19.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9.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0.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21.xml"/><Relationship Id="rId4" Type="http://schemas.openxmlformats.org/officeDocument/2006/relationships/image" Target="../media/image71.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amp;ehk=EhBL"/><Relationship Id="rId2" Type="http://schemas.openxmlformats.org/officeDocument/2006/relationships/notesSlide" Target="../notesSlides/notesSlide63.xml"/><Relationship Id="rId1" Type="http://schemas.openxmlformats.org/officeDocument/2006/relationships/slideLayout" Target="../slideLayouts/slideLayout19.xml"/><Relationship Id="rId4" Type="http://schemas.openxmlformats.org/officeDocument/2006/relationships/hyperlink" Target="http://www.ah-ha-moments.net/2017/04/start-stop-continue-feedback-model.htm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19.xml"/><Relationship Id="rId6" Type="http://schemas.openxmlformats.org/officeDocument/2006/relationships/hyperlink" Target="mailto:dir.hub@dir.texas.gov" TargetMode="External"/><Relationship Id="rId5" Type="http://schemas.openxmlformats.org/officeDocument/2006/relationships/hyperlink" Target="mailto:Theresa.Williamson@dir.texas.gov" TargetMode="External"/><Relationship Id="rId4" Type="http://schemas.openxmlformats.org/officeDocument/2006/relationships/hyperlink" Target="mailto:Lynn.Sanchez@dir.texas.gov"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hyperlink" Target="mailto:Colleen.Berkley@DIR.Texas.gov"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publicdomainpictures.net/view-image.php?image=31710&amp;picture=preguntas-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hyperlink" Target="https://pixabay.com/en/question-question-mark-response-1015308/"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iobyrne.com/use-google-sites-for-educators-to-build-your-own-digital-learning-hub"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theconversation.com/jpmorgan-hack-signals-banks-and-retailers-can-do-more-to-keep-our-data-safe-32659"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hyperlink" Target="mailto:Tom.Hay@DIR.Texas.go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6.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86.emf"/><Relationship Id="rId7" Type="http://schemas.openxmlformats.org/officeDocument/2006/relationships/diagramColors" Target="../diagrams/colors7.xml"/><Relationship Id="rId2" Type="http://schemas.openxmlformats.org/officeDocument/2006/relationships/notesSlide" Target="../notesSlides/notesSlide87.xml"/><Relationship Id="rId1" Type="http://schemas.openxmlformats.org/officeDocument/2006/relationships/slideLayout" Target="../slideLayouts/slideLayout1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8.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720" y="702211"/>
            <a:ext cx="11338560" cy="1996440"/>
          </a:xfrm>
        </p:spPr>
        <p:txBody>
          <a:bodyPr>
            <a:noAutofit/>
          </a:bodyPr>
          <a:lstStyle/>
          <a:p>
            <a:r>
              <a:rPr lang="en-US" sz="7000" dirty="0">
                <a:solidFill>
                  <a:srgbClr val="2F5496"/>
                </a:solidFill>
              </a:rPr>
              <a:t>Navigating DIR Services and Solutions</a:t>
            </a:r>
            <a:endParaRPr lang="en-US" sz="7200" dirty="0">
              <a:solidFill>
                <a:schemeClr val="tx1">
                  <a:lumMod val="75000"/>
                  <a:lumOff val="25000"/>
                </a:schemeClr>
              </a:solidFill>
              <a:latin typeface="Franklin Gothic Medium" panose="020B0603020102020204" pitchFamily="34" charset="0"/>
            </a:endParaRPr>
          </a:p>
        </p:txBody>
      </p:sp>
      <p:sp>
        <p:nvSpPr>
          <p:cNvPr id="3" name="Rectangle 2">
            <a:extLst>
              <a:ext uri="{FF2B5EF4-FFF2-40B4-BE49-F238E27FC236}">
                <a16:creationId xmlns:a16="http://schemas.microsoft.com/office/drawing/2014/main" id="{7622D32F-9ECD-472D-A213-B3418BA02521}"/>
              </a:ext>
            </a:extLst>
          </p:cNvPr>
          <p:cNvSpPr/>
          <p:nvPr/>
        </p:nvSpPr>
        <p:spPr>
          <a:xfrm>
            <a:off x="3854824" y="2796988"/>
            <a:ext cx="4267200" cy="869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April 12, 2019</a:t>
            </a:r>
          </a:p>
        </p:txBody>
      </p:sp>
      <p:sp>
        <p:nvSpPr>
          <p:cNvPr id="5" name="Rectangle 4">
            <a:extLst>
              <a:ext uri="{FF2B5EF4-FFF2-40B4-BE49-F238E27FC236}">
                <a16:creationId xmlns:a16="http://schemas.microsoft.com/office/drawing/2014/main" id="{721FE2D1-48A5-49C3-94A4-5A4B05A0F6F2}"/>
              </a:ext>
            </a:extLst>
          </p:cNvPr>
          <p:cNvSpPr/>
          <p:nvPr/>
        </p:nvSpPr>
        <p:spPr>
          <a:xfrm>
            <a:off x="5340054" y="3657301"/>
            <a:ext cx="1511889" cy="369332"/>
          </a:xfrm>
          <a:prstGeom prst="rect">
            <a:avLst/>
          </a:prstGeom>
        </p:spPr>
        <p:txBody>
          <a:bodyPr wrap="none">
            <a:spAutoFit/>
          </a:bodyPr>
          <a:lstStyle/>
          <a:p>
            <a:r>
              <a:rPr lang="en-US" b="1" i="1" dirty="0">
                <a:solidFill>
                  <a:srgbClr val="808080"/>
                </a:solidFill>
                <a:latin typeface="Franklin Gothic Book" panose="020B0503020102020204" pitchFamily="34" charset="0"/>
                <a:ea typeface="Calibri" panose="020F0502020204030204" pitchFamily="34" charset="0"/>
                <a:cs typeface="Times New Roman" panose="02020603050405020304" pitchFamily="18" charset="0"/>
              </a:rPr>
              <a:t>Sponsored by</a:t>
            </a:r>
            <a:endParaRPr lang="en-US" dirty="0"/>
          </a:p>
        </p:txBody>
      </p:sp>
      <p:pic>
        <p:nvPicPr>
          <p:cNvPr id="4" name="Picture 3" descr="TASSCC stands for Texas Association of State Systems for Computing and Communications">
            <a:extLst>
              <a:ext uri="{FF2B5EF4-FFF2-40B4-BE49-F238E27FC236}">
                <a16:creationId xmlns:a16="http://schemas.microsoft.com/office/drawing/2014/main" id="{218B1834-DB9F-459A-9718-B7D82FBF0313}"/>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080634" y="4061012"/>
            <a:ext cx="2030730" cy="5822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8480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6B7C-4B42-43BD-9602-EF6D2E64670C}"/>
              </a:ext>
            </a:extLst>
          </p:cNvPr>
          <p:cNvSpPr>
            <a:spLocks noGrp="1"/>
          </p:cNvSpPr>
          <p:nvPr>
            <p:ph type="title"/>
          </p:nvPr>
        </p:nvSpPr>
        <p:spPr/>
        <p:txBody>
          <a:bodyPr/>
          <a:lstStyle/>
          <a:p>
            <a:r>
              <a:rPr lang="en-US" dirty="0"/>
              <a:t>Shared Technology Services Goals</a:t>
            </a:r>
          </a:p>
        </p:txBody>
      </p:sp>
      <p:sp>
        <p:nvSpPr>
          <p:cNvPr id="6" name="TextBox 5">
            <a:extLst>
              <a:ext uri="{FF2B5EF4-FFF2-40B4-BE49-F238E27FC236}">
                <a16:creationId xmlns:a16="http://schemas.microsoft.com/office/drawing/2014/main" id="{3B5565AE-572E-4E57-89E4-7F9BFAEB4852}"/>
              </a:ext>
            </a:extLst>
          </p:cNvPr>
          <p:cNvSpPr txBox="1"/>
          <p:nvPr/>
        </p:nvSpPr>
        <p:spPr>
          <a:xfrm>
            <a:off x="538976" y="1537962"/>
            <a:ext cx="11185664" cy="2400657"/>
          </a:xfrm>
          <a:prstGeom prst="rect">
            <a:avLst/>
          </a:prstGeom>
          <a:noFill/>
        </p:spPr>
        <p:txBody>
          <a:bodyPr wrap="square" rtlCol="0">
            <a:spAutoFit/>
          </a:bodyPr>
          <a:lstStyle/>
          <a:p>
            <a:pPr marL="285750" indent="-285750">
              <a:buFont typeface="Arial" panose="020B0604020202020204" pitchFamily="34" charset="0"/>
              <a:buChar char="•"/>
            </a:pPr>
            <a:r>
              <a:rPr lang="en-US" sz="3000" dirty="0"/>
              <a:t>Enable agencies to modernize their IT</a:t>
            </a:r>
          </a:p>
          <a:p>
            <a:pPr marL="285750" indent="-285750">
              <a:buFont typeface="Arial" panose="020B0604020202020204" pitchFamily="34" charset="0"/>
              <a:buChar char="•"/>
            </a:pPr>
            <a:r>
              <a:rPr lang="en-US" sz="3000" dirty="0"/>
              <a:t>Develop and deploy new services and solutions</a:t>
            </a:r>
          </a:p>
          <a:p>
            <a:pPr marL="285750" indent="-285750">
              <a:buFont typeface="Arial" panose="020B0604020202020204" pitchFamily="34" charset="0"/>
              <a:buChar char="•"/>
            </a:pPr>
            <a:r>
              <a:rPr lang="en-US" sz="3000" dirty="0"/>
              <a:t>Extend the reach of the shared technology services program based on business needs and values to all eligible customers</a:t>
            </a:r>
          </a:p>
          <a:p>
            <a:pPr marL="285750" indent="-285750">
              <a:buFont typeface="Arial" panose="020B0604020202020204" pitchFamily="34" charset="0"/>
              <a:buChar char="•"/>
            </a:pPr>
            <a:r>
              <a:rPr lang="en-US" sz="3000" dirty="0"/>
              <a:t>Optimize and integrate delivery of IT services </a:t>
            </a:r>
          </a:p>
        </p:txBody>
      </p:sp>
      <p:pic>
        <p:nvPicPr>
          <p:cNvPr id="15" name="Picture 14" descr="Image of DIR Shared Technology Services, represents customer service">
            <a:extLst>
              <a:ext uri="{FF2B5EF4-FFF2-40B4-BE49-F238E27FC236}">
                <a16:creationId xmlns:a16="http://schemas.microsoft.com/office/drawing/2014/main" id="{2EB6680C-B7AA-4385-BC73-C1CF7DCC757C}"/>
              </a:ext>
            </a:extLst>
          </p:cNvPr>
          <p:cNvPicPr>
            <a:picLocks noChangeAspect="1"/>
          </p:cNvPicPr>
          <p:nvPr/>
        </p:nvPicPr>
        <p:blipFill>
          <a:blip r:embed="rId3"/>
          <a:stretch>
            <a:fillRect/>
          </a:stretch>
        </p:blipFill>
        <p:spPr>
          <a:xfrm>
            <a:off x="2576970" y="4592682"/>
            <a:ext cx="1242060" cy="1220724"/>
          </a:xfrm>
          <a:prstGeom prst="rect">
            <a:avLst/>
          </a:prstGeom>
        </p:spPr>
      </p:pic>
      <p:sp>
        <p:nvSpPr>
          <p:cNvPr id="7" name="Arrow: Right 6">
            <a:extLst>
              <a:ext uri="{FF2B5EF4-FFF2-40B4-BE49-F238E27FC236}">
                <a16:creationId xmlns:a16="http://schemas.microsoft.com/office/drawing/2014/main" id="{02051491-0818-418B-8CFA-2C56B0261DEC}"/>
              </a:ext>
            </a:extLst>
          </p:cNvPr>
          <p:cNvSpPr/>
          <p:nvPr/>
        </p:nvSpPr>
        <p:spPr>
          <a:xfrm>
            <a:off x="3902123" y="4859141"/>
            <a:ext cx="1577340" cy="548640"/>
          </a:xfrm>
          <a:prstGeom prst="rightArrow">
            <a:avLst/>
          </a:prstGeom>
          <a:noFill/>
          <a:ln w="9525" cap="flat" cmpd="sng" algn="ctr">
            <a:solidFill>
              <a:schemeClr val="accent5">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600" dirty="0">
                <a:solidFill>
                  <a:schemeClr val="accent1">
                    <a:lumMod val="50000"/>
                  </a:schemeClr>
                </a:solidFill>
              </a:rPr>
              <a:t>Relevance To</a:t>
            </a:r>
            <a:r>
              <a:rPr lang="en-US" sz="1350" dirty="0">
                <a:solidFill>
                  <a:schemeClr val="accent1">
                    <a:lumMod val="50000"/>
                  </a:schemeClr>
                </a:solidFill>
              </a:rPr>
              <a:t>:</a:t>
            </a:r>
          </a:p>
        </p:txBody>
      </p:sp>
      <p:grpSp>
        <p:nvGrpSpPr>
          <p:cNvPr id="8" name="Group 7">
            <a:extLst>
              <a:ext uri="{FF2B5EF4-FFF2-40B4-BE49-F238E27FC236}">
                <a16:creationId xmlns:a16="http://schemas.microsoft.com/office/drawing/2014/main" id="{F8883040-226F-4191-BE62-34A8559CBE4F}"/>
              </a:ext>
              <a:ext uri="{C183D7F6-B498-43B3-948B-1728B52AA6E4}">
                <adec:decorative xmlns:adec="http://schemas.microsoft.com/office/drawing/2017/decorative" val="1"/>
              </a:ext>
            </a:extLst>
          </p:cNvPr>
          <p:cNvGrpSpPr/>
          <p:nvPr/>
        </p:nvGrpSpPr>
        <p:grpSpPr>
          <a:xfrm>
            <a:off x="5280763" y="4577283"/>
            <a:ext cx="1471621" cy="1250047"/>
            <a:chOff x="3752773" y="3352800"/>
            <a:chExt cx="1065357" cy="904951"/>
          </a:xfrm>
        </p:grpSpPr>
        <p:pic>
          <p:nvPicPr>
            <p:cNvPr id="9" name="Picture 8" descr="Image of State Capitol, which represents our customers. ">
              <a:extLst>
                <a:ext uri="{FF2B5EF4-FFF2-40B4-BE49-F238E27FC236}">
                  <a16:creationId xmlns:a16="http://schemas.microsoft.com/office/drawing/2014/main" id="{B2D5D99C-C43A-4402-899C-79161BFFD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8597" y="3352800"/>
              <a:ext cx="733708" cy="690549"/>
            </a:xfrm>
            <a:prstGeom prst="rect">
              <a:avLst/>
            </a:prstGeom>
          </p:spPr>
        </p:pic>
        <p:sp>
          <p:nvSpPr>
            <p:cNvPr id="10" name="TextBox 9">
              <a:extLst>
                <a:ext uri="{FF2B5EF4-FFF2-40B4-BE49-F238E27FC236}">
                  <a16:creationId xmlns:a16="http://schemas.microsoft.com/office/drawing/2014/main" id="{42F4654E-A024-4B07-97AE-866115E83CD2}"/>
                </a:ext>
              </a:extLst>
            </p:cNvPr>
            <p:cNvSpPr txBox="1"/>
            <p:nvPr/>
          </p:nvSpPr>
          <p:spPr>
            <a:xfrm>
              <a:off x="3752773" y="4048310"/>
              <a:ext cx="1065357" cy="209441"/>
            </a:xfrm>
            <a:prstGeom prst="rect">
              <a:avLst/>
            </a:prstGeom>
            <a:noFill/>
          </p:spPr>
          <p:txBody>
            <a:bodyPr wrap="none" rtlCol="0">
              <a:spAutoFit/>
            </a:bodyPr>
            <a:lstStyle/>
            <a:p>
              <a:pPr algn="ctr">
                <a:lnSpc>
                  <a:spcPct val="80000"/>
                </a:lnSpc>
                <a:buClr>
                  <a:schemeClr val="accent6"/>
                </a:buClr>
              </a:pPr>
              <a:r>
                <a:rPr lang="en-US" sz="1600" b="1" dirty="0">
                  <a:solidFill>
                    <a:schemeClr val="accent5">
                      <a:lumMod val="75000"/>
                    </a:schemeClr>
                  </a:solidFill>
                  <a:latin typeface="Franklin Gothic Book" panose="020B0503020102020204" pitchFamily="34" charset="0"/>
                </a:rPr>
                <a:t>Our Customers</a:t>
              </a:r>
            </a:p>
          </p:txBody>
        </p:sp>
      </p:grpSp>
      <p:sp>
        <p:nvSpPr>
          <p:cNvPr id="11" name="Arrow: Right 10">
            <a:extLst>
              <a:ext uri="{FF2B5EF4-FFF2-40B4-BE49-F238E27FC236}">
                <a16:creationId xmlns:a16="http://schemas.microsoft.com/office/drawing/2014/main" id="{87DB9794-B741-4EB7-B6CC-14787EC8A351}"/>
              </a:ext>
            </a:extLst>
          </p:cNvPr>
          <p:cNvSpPr/>
          <p:nvPr/>
        </p:nvSpPr>
        <p:spPr>
          <a:xfrm>
            <a:off x="6541439" y="4825341"/>
            <a:ext cx="1577340" cy="548640"/>
          </a:xfrm>
          <a:prstGeom prst="rightArrow">
            <a:avLst/>
          </a:prstGeom>
          <a:noFill/>
          <a:ln w="9525" cap="flat" cmpd="sng" algn="ctr">
            <a:solidFill>
              <a:schemeClr val="accent5">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600" dirty="0">
                <a:solidFill>
                  <a:schemeClr val="accent1">
                    <a:lumMod val="50000"/>
                  </a:schemeClr>
                </a:solidFill>
              </a:rPr>
              <a:t>Benefits To</a:t>
            </a:r>
            <a:r>
              <a:rPr lang="en-US" sz="1350" dirty="0">
                <a:solidFill>
                  <a:schemeClr val="accent1">
                    <a:lumMod val="50000"/>
                  </a:schemeClr>
                </a:solidFill>
              </a:rPr>
              <a:t>:</a:t>
            </a:r>
          </a:p>
        </p:txBody>
      </p:sp>
      <p:pic>
        <p:nvPicPr>
          <p:cNvPr id="12" name="Picture 11" descr="Image of State of Texas, represents agility">
            <a:extLst>
              <a:ext uri="{FF2B5EF4-FFF2-40B4-BE49-F238E27FC236}">
                <a16:creationId xmlns:a16="http://schemas.microsoft.com/office/drawing/2014/main" id="{D1D86F28-0998-4561-B047-3020D4FCB8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115" y="4592553"/>
            <a:ext cx="1248395" cy="1177057"/>
          </a:xfrm>
          <a:prstGeom prst="rect">
            <a:avLst/>
          </a:prstGeom>
        </p:spPr>
      </p:pic>
      <p:sp>
        <p:nvSpPr>
          <p:cNvPr id="13" name="Rectangle: Rounded Corners 12">
            <a:extLst>
              <a:ext uri="{FF2B5EF4-FFF2-40B4-BE49-F238E27FC236}">
                <a16:creationId xmlns:a16="http://schemas.microsoft.com/office/drawing/2014/main" id="{6360C6AF-A1EA-4A09-B8C9-CD2705CC727D}"/>
              </a:ext>
              <a:ext uri="{C183D7F6-B498-43B3-948B-1728B52AA6E4}">
                <adec:decorative xmlns:adec="http://schemas.microsoft.com/office/drawing/2017/decorative" val="1"/>
              </a:ext>
            </a:extLst>
          </p:cNvPr>
          <p:cNvSpPr/>
          <p:nvPr/>
        </p:nvSpPr>
        <p:spPr>
          <a:xfrm>
            <a:off x="2278150" y="5943872"/>
            <a:ext cx="7532017" cy="448013"/>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9A7A3BEA-1F4B-4931-8C46-FC6F776C2532}"/>
              </a:ext>
            </a:extLst>
          </p:cNvPr>
          <p:cNvSpPr/>
          <p:nvPr/>
        </p:nvSpPr>
        <p:spPr>
          <a:xfrm>
            <a:off x="1816238" y="5970153"/>
            <a:ext cx="8097627" cy="369332"/>
          </a:xfrm>
          <a:prstGeom prst="rect">
            <a:avLst/>
          </a:prstGeom>
        </p:spPr>
        <p:txBody>
          <a:bodyPr wrap="square">
            <a:spAutoFit/>
          </a:bodyPr>
          <a:lstStyle/>
          <a:p>
            <a:pPr algn="ctr"/>
            <a:r>
              <a:rPr lang="en-US" b="1" dirty="0">
                <a:solidFill>
                  <a:schemeClr val="accent1">
                    <a:lumMod val="50000"/>
                  </a:schemeClr>
                </a:solidFill>
                <a:latin typeface="Franklin Gothic Medium" panose="020B0603020102020204" pitchFamily="34" charset="0"/>
              </a:rPr>
              <a:t>Customer Service           	     Efficiency		         Agility </a:t>
            </a:r>
          </a:p>
        </p:txBody>
      </p:sp>
      <p:sp>
        <p:nvSpPr>
          <p:cNvPr id="4" name="Date Placeholder 3">
            <a:extLst>
              <a:ext uri="{FF2B5EF4-FFF2-40B4-BE49-F238E27FC236}">
                <a16:creationId xmlns:a16="http://schemas.microsoft.com/office/drawing/2014/main" id="{D9ECA474-0985-46C9-BE4D-E14DC6263106}"/>
              </a:ext>
            </a:extLst>
          </p:cNvPr>
          <p:cNvSpPr>
            <a:spLocks noGrp="1"/>
          </p:cNvSpPr>
          <p:nvPr>
            <p:ph type="dt" sz="half" idx="10"/>
          </p:nvPr>
        </p:nvSpPr>
        <p:spPr/>
        <p:txBody>
          <a:bodyPr/>
          <a:lstStyle/>
          <a:p>
            <a:fld id="{613D3469-BB77-487A-8868-A6CFCE0941FF}" type="datetime1">
              <a:rPr lang="en-US" smtClean="0"/>
              <a:t>5/14/2019</a:t>
            </a:fld>
            <a:endParaRPr lang="en-US"/>
          </a:p>
        </p:txBody>
      </p:sp>
      <p:sp>
        <p:nvSpPr>
          <p:cNvPr id="3" name="Slide Number Placeholder 2">
            <a:extLst>
              <a:ext uri="{FF2B5EF4-FFF2-40B4-BE49-F238E27FC236}">
                <a16:creationId xmlns:a16="http://schemas.microsoft.com/office/drawing/2014/main" id="{9CF0A62B-90AB-4449-B843-748539C9F2DA}"/>
              </a:ext>
            </a:extLst>
          </p:cNvPr>
          <p:cNvSpPr>
            <a:spLocks noGrp="1"/>
          </p:cNvSpPr>
          <p:nvPr>
            <p:ph type="sldNum" sz="quarter" idx="12"/>
          </p:nvPr>
        </p:nvSpPr>
        <p:spPr/>
        <p:txBody>
          <a:bodyPr/>
          <a:lstStyle/>
          <a:p>
            <a:fld id="{418AF66D-A13B-6F44-B082-D7F3693F012B}" type="slidenum">
              <a:rPr lang="en-US" smtClean="0"/>
              <a:t>10</a:t>
            </a:fld>
            <a:endParaRPr lang="en-US" dirty="0"/>
          </a:p>
        </p:txBody>
      </p:sp>
    </p:spTree>
    <p:extLst>
      <p:ext uri="{BB962C8B-B14F-4D97-AF65-F5344CB8AC3E}">
        <p14:creationId xmlns:p14="http://schemas.microsoft.com/office/powerpoint/2010/main" val="1014991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EEFB8-1FCB-4539-B8E9-D2DFFD138E49}"/>
              </a:ext>
            </a:extLst>
          </p:cNvPr>
          <p:cNvSpPr>
            <a:spLocks noGrp="1"/>
          </p:cNvSpPr>
          <p:nvPr>
            <p:ph type="title"/>
          </p:nvPr>
        </p:nvSpPr>
        <p:spPr/>
        <p:txBody>
          <a:bodyPr/>
          <a:lstStyle/>
          <a:p>
            <a:r>
              <a:rPr lang="en-US" dirty="0"/>
              <a:t>DIR Templates</a:t>
            </a:r>
          </a:p>
        </p:txBody>
      </p:sp>
      <p:sp>
        <p:nvSpPr>
          <p:cNvPr id="6" name="Slide Number Placeholder 5">
            <a:extLst>
              <a:ext uri="{FF2B5EF4-FFF2-40B4-BE49-F238E27FC236}">
                <a16:creationId xmlns:a16="http://schemas.microsoft.com/office/drawing/2014/main" id="{16B3FE90-3661-427E-BB8E-DC8D9120F624}"/>
              </a:ext>
            </a:extLst>
          </p:cNvPr>
          <p:cNvSpPr>
            <a:spLocks noGrp="1"/>
          </p:cNvSpPr>
          <p:nvPr>
            <p:ph type="sldNum" sz="quarter" idx="12"/>
          </p:nvPr>
        </p:nvSpPr>
        <p:spPr/>
        <p:txBody>
          <a:bodyPr/>
          <a:lstStyle/>
          <a:p>
            <a:fld id="{418AF66D-A13B-6F44-B082-D7F3693F012B}" type="slidenum">
              <a:rPr lang="en-US" smtClean="0"/>
              <a:t>100</a:t>
            </a:fld>
            <a:endParaRPr lang="en-US"/>
          </a:p>
        </p:txBody>
      </p:sp>
      <p:sp>
        <p:nvSpPr>
          <p:cNvPr id="3" name="Rectangle 1">
            <a:extLst>
              <a:ext uri="{FF2B5EF4-FFF2-40B4-BE49-F238E27FC236}">
                <a16:creationId xmlns:a16="http://schemas.microsoft.com/office/drawing/2014/main" id="{304333DD-5B77-446E-BD2A-0CC15E8ACE6E}"/>
              </a:ext>
            </a:extLst>
          </p:cNvPr>
          <p:cNvSpPr>
            <a:spLocks noChangeArrowheads="1"/>
          </p:cNvSpPr>
          <p:nvPr/>
        </p:nvSpPr>
        <p:spPr bwMode="auto">
          <a:xfrm>
            <a:off x="2966720" y="4775200"/>
            <a:ext cx="6648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399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a:ln>
                  <a:noFill/>
                </a:ln>
                <a:solidFill>
                  <a:srgbClr val="595959"/>
                </a:solidFill>
                <a:effectLst/>
                <a:latin typeface="Calibri" panose="020F0502020204030204" pitchFamily="34" charset="0"/>
                <a:cs typeface="Calibri" panose="020F0502020204030204" pitchFamily="34" charset="0"/>
              </a:rPr>
              <a:t>Screen clipping taken: 3/18/2018 10:59 PM</a:t>
            </a:r>
            <a:endPar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p>
        </p:txBody>
      </p:sp>
      <p:pic>
        <p:nvPicPr>
          <p:cNvPr id="13" name="Picture 12">
            <a:extLst>
              <a:ext uri="{FF2B5EF4-FFF2-40B4-BE49-F238E27FC236}">
                <a16:creationId xmlns:a16="http://schemas.microsoft.com/office/drawing/2014/main" id="{683878C3-E7A0-40A5-8091-DEE1A6B9C89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31489"/>
            <a:ext cx="12191999" cy="1609295"/>
          </a:xfrm>
          <a:prstGeom prst="rect">
            <a:avLst/>
          </a:prstGeom>
        </p:spPr>
      </p:pic>
      <p:pic>
        <p:nvPicPr>
          <p:cNvPr id="5" name="Picture 4" descr="Image of DIR Template">
            <a:extLst>
              <a:ext uri="{FF2B5EF4-FFF2-40B4-BE49-F238E27FC236}">
                <a16:creationId xmlns:a16="http://schemas.microsoft.com/office/drawing/2014/main" id="{272FCA3B-2AEB-45A0-969F-31C835696C6E}"/>
              </a:ext>
            </a:extLst>
          </p:cNvPr>
          <p:cNvPicPr>
            <a:picLocks noChangeAspect="1"/>
          </p:cNvPicPr>
          <p:nvPr/>
        </p:nvPicPr>
        <p:blipFill>
          <a:blip r:embed="rId4"/>
          <a:stretch>
            <a:fillRect/>
          </a:stretch>
        </p:blipFill>
        <p:spPr>
          <a:xfrm>
            <a:off x="2760663" y="1156041"/>
            <a:ext cx="5905817" cy="5380079"/>
          </a:xfrm>
          <a:prstGeom prst="rect">
            <a:avLst/>
          </a:prstGeom>
          <a:ln w="28575">
            <a:solidFill>
              <a:srgbClr val="030E77"/>
            </a:solidFill>
          </a:ln>
        </p:spPr>
      </p:pic>
      <p:sp>
        <p:nvSpPr>
          <p:cNvPr id="4" name="Date Placeholder 3">
            <a:extLst>
              <a:ext uri="{FF2B5EF4-FFF2-40B4-BE49-F238E27FC236}">
                <a16:creationId xmlns:a16="http://schemas.microsoft.com/office/drawing/2014/main" id="{F1777E9B-0B50-4F21-9EB4-26AA35B83F18}"/>
              </a:ext>
            </a:extLst>
          </p:cNvPr>
          <p:cNvSpPr>
            <a:spLocks noGrp="1"/>
          </p:cNvSpPr>
          <p:nvPr>
            <p:ph type="dt" sz="half" idx="10"/>
          </p:nvPr>
        </p:nvSpPr>
        <p:spPr/>
        <p:txBody>
          <a:bodyPr/>
          <a:lstStyle/>
          <a:p>
            <a:fld id="{1F557385-B9CB-44D6-9945-CA8819D4189E}" type="datetime1">
              <a:rPr lang="en-US" smtClean="0"/>
              <a:t>5/14/2019</a:t>
            </a:fld>
            <a:endParaRPr lang="en-US"/>
          </a:p>
        </p:txBody>
      </p:sp>
    </p:spTree>
    <p:extLst>
      <p:ext uri="{BB962C8B-B14F-4D97-AF65-F5344CB8AC3E}">
        <p14:creationId xmlns:p14="http://schemas.microsoft.com/office/powerpoint/2010/main" val="19276469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57B660-F43B-484C-A069-6F6441982778}"/>
              </a:ext>
              <a:ext uri="{C183D7F6-B498-43B3-948B-1728B52AA6E4}">
                <adec:decorative xmlns:adec="http://schemas.microsoft.com/office/drawing/2017/decorative" val="1"/>
              </a:ext>
            </a:extLst>
          </p:cNvPr>
          <p:cNvSpPr/>
          <p:nvPr/>
        </p:nvSpPr>
        <p:spPr>
          <a:xfrm>
            <a:off x="914400" y="1484333"/>
            <a:ext cx="10515600" cy="4692629"/>
          </a:xfrm>
          <a:prstGeom prst="rect">
            <a:avLst/>
          </a:prstGeom>
          <a:solidFill>
            <a:srgbClr val="90B0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3B1D1D-E02F-428D-8D2A-8DA983F6567C}"/>
              </a:ext>
            </a:extLst>
          </p:cNvPr>
          <p:cNvSpPr>
            <a:spLocks noGrp="1"/>
          </p:cNvSpPr>
          <p:nvPr>
            <p:ph type="title"/>
          </p:nvPr>
        </p:nvSpPr>
        <p:spPr/>
        <p:txBody>
          <a:bodyPr/>
          <a:lstStyle/>
          <a:p>
            <a:r>
              <a:rPr lang="en-US" dirty="0"/>
              <a:t>Table of Contents</a:t>
            </a:r>
          </a:p>
        </p:txBody>
      </p:sp>
      <p:sp>
        <p:nvSpPr>
          <p:cNvPr id="5" name="Rectangle 1">
            <a:extLst>
              <a:ext uri="{FF2B5EF4-FFF2-40B4-BE49-F238E27FC236}">
                <a16:creationId xmlns:a16="http://schemas.microsoft.com/office/drawing/2014/main" id="{9D159F47-A73A-4FC9-97FE-269CFC9E817A}"/>
              </a:ext>
            </a:extLst>
          </p:cNvPr>
          <p:cNvSpPr>
            <a:spLocks noGrp="1" noChangeArrowheads="1"/>
          </p:cNvSpPr>
          <p:nvPr>
            <p:ph sz="half" idx="1"/>
          </p:nvPr>
        </p:nvSpPr>
        <p:spPr bwMode="auto">
          <a:xfrm>
            <a:off x="1184189" y="1663721"/>
            <a:ext cx="5181600" cy="469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19100" algn="l"/>
                <a:tab pos="5937250" algn="r"/>
              </a:tabLst>
              <a:defRPr>
                <a:solidFill>
                  <a:schemeClr val="tx1"/>
                </a:solidFill>
                <a:latin typeface="Arial" panose="020B0604020202020204" pitchFamily="34" charset="0"/>
              </a:defRPr>
            </a:lvl1pPr>
            <a:lvl2pPr eaLnBrk="0" fontAlgn="base" hangingPunct="0">
              <a:spcBef>
                <a:spcPct val="0"/>
              </a:spcBef>
              <a:spcAft>
                <a:spcPct val="0"/>
              </a:spcAft>
              <a:tabLst>
                <a:tab pos="419100" algn="l"/>
                <a:tab pos="5937250" algn="r"/>
              </a:tabLst>
              <a:defRPr>
                <a:solidFill>
                  <a:schemeClr val="tx1"/>
                </a:solidFill>
                <a:latin typeface="Arial" panose="020B0604020202020204" pitchFamily="34" charset="0"/>
              </a:defRPr>
            </a:lvl2pPr>
            <a:lvl3pPr eaLnBrk="0" fontAlgn="base" hangingPunct="0">
              <a:spcBef>
                <a:spcPct val="0"/>
              </a:spcBef>
              <a:spcAft>
                <a:spcPct val="0"/>
              </a:spcAft>
              <a:tabLst>
                <a:tab pos="419100" algn="l"/>
                <a:tab pos="5937250" algn="r"/>
              </a:tabLst>
              <a:defRPr>
                <a:solidFill>
                  <a:schemeClr val="tx1"/>
                </a:solidFill>
                <a:latin typeface="Arial" panose="020B0604020202020204" pitchFamily="34" charset="0"/>
              </a:defRPr>
            </a:lvl3pPr>
            <a:lvl4pPr eaLnBrk="0" fontAlgn="base" hangingPunct="0">
              <a:spcBef>
                <a:spcPct val="0"/>
              </a:spcBef>
              <a:spcAft>
                <a:spcPct val="0"/>
              </a:spcAft>
              <a:tabLst>
                <a:tab pos="419100" algn="l"/>
                <a:tab pos="5937250" algn="r"/>
              </a:tabLst>
              <a:defRPr>
                <a:solidFill>
                  <a:schemeClr val="tx1"/>
                </a:solidFill>
                <a:latin typeface="Arial" panose="020B0604020202020204" pitchFamily="34" charset="0"/>
              </a:defRPr>
            </a:lvl4pPr>
            <a:lvl5pPr eaLnBrk="0" fontAlgn="base" hangingPunct="0">
              <a:spcBef>
                <a:spcPct val="0"/>
              </a:spcBef>
              <a:spcAft>
                <a:spcPct val="0"/>
              </a:spcAft>
              <a:tabLst>
                <a:tab pos="419100" algn="l"/>
                <a:tab pos="5937250" algn="r"/>
              </a:tabLst>
              <a:defRPr>
                <a:solidFill>
                  <a:schemeClr val="tx1"/>
                </a:solidFill>
                <a:latin typeface="Arial" panose="020B0604020202020204" pitchFamily="34" charset="0"/>
              </a:defRPr>
            </a:lvl5pPr>
            <a:lvl6pPr eaLnBrk="0" fontAlgn="base" hangingPunct="0">
              <a:spcBef>
                <a:spcPct val="0"/>
              </a:spcBef>
              <a:spcAft>
                <a:spcPct val="0"/>
              </a:spcAft>
              <a:tabLst>
                <a:tab pos="419100" algn="l"/>
                <a:tab pos="5937250" algn="r"/>
              </a:tabLst>
              <a:defRPr>
                <a:solidFill>
                  <a:schemeClr val="tx1"/>
                </a:solidFill>
                <a:latin typeface="Arial" panose="020B0604020202020204" pitchFamily="34" charset="0"/>
              </a:defRPr>
            </a:lvl6pPr>
            <a:lvl7pPr eaLnBrk="0" fontAlgn="base" hangingPunct="0">
              <a:spcBef>
                <a:spcPct val="0"/>
              </a:spcBef>
              <a:spcAft>
                <a:spcPct val="0"/>
              </a:spcAft>
              <a:tabLst>
                <a:tab pos="419100" algn="l"/>
                <a:tab pos="5937250" algn="r"/>
              </a:tabLst>
              <a:defRPr>
                <a:solidFill>
                  <a:schemeClr val="tx1"/>
                </a:solidFill>
                <a:latin typeface="Arial" panose="020B0604020202020204" pitchFamily="34" charset="0"/>
              </a:defRPr>
            </a:lvl7pPr>
            <a:lvl8pPr eaLnBrk="0" fontAlgn="base" hangingPunct="0">
              <a:spcBef>
                <a:spcPct val="0"/>
              </a:spcBef>
              <a:spcAft>
                <a:spcPct val="0"/>
              </a:spcAft>
              <a:tabLst>
                <a:tab pos="419100" algn="l"/>
                <a:tab pos="5937250" algn="r"/>
              </a:tabLst>
              <a:defRPr>
                <a:solidFill>
                  <a:schemeClr val="tx1"/>
                </a:solidFill>
                <a:latin typeface="Arial" panose="020B0604020202020204" pitchFamily="34" charset="0"/>
              </a:defRPr>
            </a:lvl8pPr>
            <a:lvl9pPr eaLnBrk="0" fontAlgn="base" hangingPunct="0">
              <a:spcBef>
                <a:spcPct val="0"/>
              </a:spcBef>
              <a:spcAft>
                <a:spcPct val="0"/>
              </a:spcAft>
              <a:tabLst>
                <a:tab pos="419100" algn="l"/>
                <a:tab pos="593725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19100" algn="l"/>
                <a:tab pos="5937250" algn="r"/>
              </a:tabLst>
            </a:pPr>
            <a:r>
              <a:rPr kumimoji="0" lang="en-US" altLang="en-US" sz="2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1.Introduction</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937250" algn="r"/>
              </a:tabLst>
            </a:pPr>
            <a:r>
              <a:rPr kumimoji="0" lang="en-US" altLang="en-US" sz="2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2.Background</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937250" algn="r"/>
              </a:tabLst>
            </a:pPr>
            <a:r>
              <a:rPr kumimoji="0" lang="en-US" altLang="en-US" sz="2200" b="0" i="0" u="none" strike="noStrike" cap="none" normalizeH="0" baseline="0" dirty="0">
                <a:ln>
                  <a:noFill/>
                </a:ln>
                <a:solidFill>
                  <a:schemeClr val="tx1"/>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3.Scope</a:t>
            </a:r>
            <a:endParaRPr kumimoji="0" lang="en-US" altLang="en-US" sz="2200" b="0" i="0" u="none" strike="noStrike" cap="none" normalizeH="0" baseline="0" dirty="0">
              <a:ln>
                <a:noFill/>
              </a:ln>
              <a:solidFill>
                <a:schemeClr val="tx1"/>
              </a:solidFill>
              <a:effectLst/>
              <a:highlight>
                <a:srgbClr val="FFFF00"/>
              </a:highlight>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937250" algn="r"/>
              </a:tabLst>
            </a:pPr>
            <a:r>
              <a:rPr kumimoji="0" lang="en-US" altLang="en-US" sz="2200" b="0" i="0" u="none" strike="noStrike" cap="none" normalizeH="0" baseline="0" dirty="0">
                <a:ln>
                  <a:noFill/>
                </a:ln>
                <a:solidFill>
                  <a:schemeClr val="tx1"/>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4.Deliverables</a:t>
            </a:r>
            <a:endParaRPr kumimoji="0" lang="en-US" altLang="en-US" sz="2200" b="0" i="0" u="none" strike="noStrike" cap="none" normalizeH="0" baseline="0" dirty="0">
              <a:ln>
                <a:noFill/>
              </a:ln>
              <a:solidFill>
                <a:schemeClr val="tx1"/>
              </a:solidFill>
              <a:effectLst/>
              <a:highlight>
                <a:srgbClr val="FFFF00"/>
              </a:highlight>
            </a:endParaRPr>
          </a:p>
          <a:p>
            <a:pPr marL="0" indent="0">
              <a:lnSpc>
                <a:spcPct val="100000"/>
              </a:lnSpc>
              <a:buNone/>
            </a:pPr>
            <a:r>
              <a:rPr lang="en-US" altLang="en-US" sz="2200" dirty="0">
                <a:latin typeface="Calibri" panose="020F0502020204030204" pitchFamily="34" charset="0"/>
                <a:ea typeface="Times New Roman" panose="02020603050405020304" pitchFamily="18" charset="0"/>
                <a:cs typeface="Calibri" panose="020F0502020204030204" pitchFamily="34" charset="0"/>
              </a:rPr>
              <a:t>   </a:t>
            </a:r>
            <a:r>
              <a:rPr kumimoji="0" lang="en-US" altLang="en-US" sz="2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4.1.Sample Content</a:t>
            </a:r>
            <a:endParaRPr kumimoji="0" lang="en-US" altLang="en-US" sz="2200" b="0" i="0" u="none" strike="noStrike" cap="none" normalizeH="0" baseline="0" dirty="0">
              <a:ln>
                <a:noFill/>
              </a:ln>
              <a:solidFill>
                <a:schemeClr val="tx1"/>
              </a:solidFill>
              <a:effectLst/>
            </a:endParaRPr>
          </a:p>
          <a:p>
            <a:pPr marL="0" indent="0">
              <a:lnSpc>
                <a:spcPct val="100000"/>
              </a:lnSpc>
              <a:buNone/>
            </a:pPr>
            <a:r>
              <a:rPr kumimoji="0" lang="en-US" altLang="en-US" sz="2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4.2.Sample Delivery Schedule</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937250" algn="r"/>
              </a:tabLst>
            </a:pPr>
            <a:r>
              <a:rPr kumimoji="0" lang="en-US" altLang="en-US" sz="2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5.Reports and Meetings</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937250" algn="r"/>
              </a:tabLst>
            </a:pPr>
            <a:r>
              <a:rPr kumimoji="0" lang="en-US" altLang="en-US" sz="2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6.Service Level Agreement</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937250" algn="r"/>
              </a:tabLst>
            </a:pPr>
            <a:r>
              <a:rPr kumimoji="0" lang="en-US" altLang="en-US" sz="2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7.Period of Performance</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937250" algn="r"/>
              </a:tabLst>
            </a:pPr>
            <a:r>
              <a:rPr kumimoji="0" lang="en-US" altLang="en-US" sz="2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8.Invoices</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937250" algn="r"/>
              </a:tabLst>
            </a:pPr>
            <a:r>
              <a:rPr kumimoji="0" lang="en-US" altLang="en-US" sz="2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9.Agency/Vendor-Furnished Equipment and Work Space</a:t>
            </a:r>
            <a:endParaRPr kumimoji="0" lang="en-US" altLang="en-US" sz="2200" b="0" i="0" u="none" strike="noStrike" cap="none" normalizeH="0" baseline="0" dirty="0">
              <a:ln>
                <a:noFill/>
              </a:ln>
              <a:solidFill>
                <a:schemeClr val="tx1"/>
              </a:solidFill>
              <a:effectLst/>
            </a:endParaRPr>
          </a:p>
          <a:p>
            <a:pPr marL="0" indent="0">
              <a:lnSpc>
                <a:spcPct val="100000"/>
              </a:lnSpc>
              <a:buNone/>
            </a:pPr>
            <a:r>
              <a:rPr lang="en-US" altLang="en-US" sz="2200" dirty="0">
                <a:latin typeface="Calibri" panose="020F0502020204030204" pitchFamily="34" charset="0"/>
                <a:ea typeface="Times New Roman" panose="02020603050405020304" pitchFamily="18" charset="0"/>
                <a:cs typeface="Calibri" panose="020F0502020204030204" pitchFamily="34" charset="0"/>
              </a:rPr>
              <a:t>10.Additional Agency Terms and Conditions</a:t>
            </a:r>
            <a:endParaRPr lang="en-US" altLang="en-US" sz="2200" dirty="0"/>
          </a:p>
          <a:p>
            <a:pPr marL="0" marR="0" lvl="0" indent="0" algn="l" defTabSz="914400" rtl="0" eaLnBrk="0" fontAlgn="base" latinLnBrk="0" hangingPunct="0">
              <a:lnSpc>
                <a:spcPct val="100000"/>
              </a:lnSpc>
              <a:spcBef>
                <a:spcPct val="0"/>
              </a:spcBef>
              <a:spcAft>
                <a:spcPct val="0"/>
              </a:spcAft>
              <a:buClrTx/>
              <a:buSzTx/>
              <a:buFontTx/>
              <a:buNone/>
              <a:tabLst>
                <a:tab pos="419100" algn="l"/>
                <a:tab pos="5937250" algn="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Content Placeholder 2">
            <a:extLst>
              <a:ext uri="{FF2B5EF4-FFF2-40B4-BE49-F238E27FC236}">
                <a16:creationId xmlns:a16="http://schemas.microsoft.com/office/drawing/2014/main" id="{144C67B1-E4C8-4934-A6FA-79430AB4D22E}"/>
              </a:ext>
              <a:ext uri="{C183D7F6-B498-43B3-948B-1728B52AA6E4}">
                <adec:decorative xmlns:adec="http://schemas.microsoft.com/office/drawing/2017/decorative" val="1"/>
              </a:ext>
            </a:extLst>
          </p:cNvPr>
          <p:cNvSpPr>
            <a:spLocks noGrp="1"/>
          </p:cNvSpPr>
          <p:nvPr>
            <p:ph sz="half" idx="2"/>
          </p:nvPr>
        </p:nvSpPr>
        <p:spPr>
          <a:xfrm>
            <a:off x="6728257" y="1663721"/>
            <a:ext cx="4701744" cy="4513242"/>
          </a:xfrm>
        </p:spPr>
        <p:txBody>
          <a:bodyPr>
            <a:normAutofit/>
          </a:bodyPr>
          <a:lstStyle/>
          <a:p>
            <a:pPr marL="0" lvl="0" indent="0" eaLnBrk="0" fontAlgn="base" hangingPunct="0">
              <a:lnSpc>
                <a:spcPct val="100000"/>
              </a:lnSpc>
              <a:spcBef>
                <a:spcPct val="0"/>
              </a:spcBef>
              <a:spcAft>
                <a:spcPct val="0"/>
              </a:spcAft>
              <a:buNone/>
              <a:tabLst>
                <a:tab pos="419100" algn="l"/>
                <a:tab pos="5937250" algn="r"/>
              </a:tabLst>
            </a:pPr>
            <a:r>
              <a:rPr lang="en-US" altLang="en-US" sz="2200" dirty="0">
                <a:latin typeface="Calibri" panose="020F0502020204030204" pitchFamily="34" charset="0"/>
                <a:ea typeface="Times New Roman" panose="02020603050405020304" pitchFamily="18" charset="0"/>
                <a:cs typeface="Calibri" panose="020F0502020204030204" pitchFamily="34" charset="0"/>
              </a:rPr>
              <a:t>11.Vendor Response</a:t>
            </a:r>
            <a:endParaRPr lang="en-US" altLang="en-US" sz="2200" dirty="0"/>
          </a:p>
          <a:p>
            <a:pPr marL="0" lvl="0" indent="0" eaLnBrk="0" fontAlgn="base" hangingPunct="0">
              <a:lnSpc>
                <a:spcPct val="100000"/>
              </a:lnSpc>
              <a:spcBef>
                <a:spcPct val="0"/>
              </a:spcBef>
              <a:spcAft>
                <a:spcPct val="0"/>
              </a:spcAft>
              <a:buNone/>
              <a:tabLst>
                <a:tab pos="419100" algn="l"/>
                <a:tab pos="5937250" algn="r"/>
              </a:tabLst>
            </a:pPr>
            <a:r>
              <a:rPr lang="en-US" altLang="en-US" sz="2200" dirty="0">
                <a:latin typeface="Calibri" panose="020F0502020204030204" pitchFamily="34" charset="0"/>
                <a:ea typeface="Times New Roman" panose="02020603050405020304" pitchFamily="18" charset="0"/>
                <a:cs typeface="Calibri" panose="020F0502020204030204" pitchFamily="34" charset="0"/>
              </a:rPr>
              <a:t>   11.1.Staff Capabilities</a:t>
            </a:r>
            <a:endParaRPr lang="en-US" altLang="en-US" sz="2200" dirty="0"/>
          </a:p>
          <a:p>
            <a:pPr marL="0" lvl="0" indent="0" eaLnBrk="0" fontAlgn="base" hangingPunct="0">
              <a:lnSpc>
                <a:spcPct val="100000"/>
              </a:lnSpc>
              <a:spcBef>
                <a:spcPct val="0"/>
              </a:spcBef>
              <a:spcAft>
                <a:spcPct val="0"/>
              </a:spcAft>
              <a:buNone/>
              <a:tabLst>
                <a:tab pos="419100" algn="l"/>
                <a:tab pos="5937250" algn="r"/>
              </a:tabLst>
            </a:pPr>
            <a:r>
              <a:rPr lang="en-US" altLang="en-US" sz="2200" dirty="0">
                <a:latin typeface="Calibri" panose="020F0502020204030204" pitchFamily="34" charset="0"/>
                <a:ea typeface="Times New Roman" panose="02020603050405020304" pitchFamily="18" charset="0"/>
                <a:cs typeface="Calibri" panose="020F0502020204030204" pitchFamily="34" charset="0"/>
              </a:rPr>
              <a:t>   11.2.Service Capabilities</a:t>
            </a:r>
            <a:endParaRPr lang="en-US" altLang="en-US" sz="2200" dirty="0"/>
          </a:p>
          <a:p>
            <a:pPr marL="0" lvl="0" indent="0" eaLnBrk="0" fontAlgn="base" hangingPunct="0">
              <a:lnSpc>
                <a:spcPct val="100000"/>
              </a:lnSpc>
              <a:spcBef>
                <a:spcPct val="0"/>
              </a:spcBef>
              <a:spcAft>
                <a:spcPct val="0"/>
              </a:spcAft>
              <a:buNone/>
              <a:tabLst>
                <a:tab pos="419100" algn="l"/>
                <a:tab pos="5937250" algn="r"/>
              </a:tabLst>
            </a:pPr>
            <a:r>
              <a:rPr lang="en-US" altLang="en-US" sz="2200" dirty="0">
                <a:highlight>
                  <a:srgbClr val="FFFF00"/>
                </a:highlight>
                <a:latin typeface="Calibri" panose="020F0502020204030204" pitchFamily="34" charset="0"/>
                <a:ea typeface="Times New Roman" panose="02020603050405020304" pitchFamily="18" charset="0"/>
                <a:cs typeface="Calibri" panose="020F0502020204030204" pitchFamily="34" charset="0"/>
              </a:rPr>
              <a:t>   11.3.Project Work Plan</a:t>
            </a:r>
            <a:endParaRPr lang="en-US" altLang="en-US" sz="2200" dirty="0">
              <a:highlight>
                <a:srgbClr val="FFFF00"/>
              </a:highlight>
            </a:endParaRPr>
          </a:p>
          <a:p>
            <a:pPr marL="0" lvl="0" indent="0" eaLnBrk="0" fontAlgn="base" hangingPunct="0">
              <a:lnSpc>
                <a:spcPct val="100000"/>
              </a:lnSpc>
              <a:spcBef>
                <a:spcPct val="0"/>
              </a:spcBef>
              <a:spcAft>
                <a:spcPct val="0"/>
              </a:spcAft>
              <a:buNone/>
              <a:tabLst>
                <a:tab pos="419100" algn="l"/>
                <a:tab pos="5937250" algn="r"/>
              </a:tabLst>
            </a:pPr>
            <a:r>
              <a:rPr lang="en-US" altLang="en-US" sz="2200" dirty="0">
                <a:latin typeface="Calibri" panose="020F0502020204030204" pitchFamily="34" charset="0"/>
                <a:ea typeface="Times New Roman" panose="02020603050405020304" pitchFamily="18" charset="0"/>
                <a:cs typeface="Calibri" panose="020F0502020204030204" pitchFamily="34" charset="0"/>
              </a:rPr>
              <a:t>   11.4.Additional Considerations</a:t>
            </a:r>
            <a:endParaRPr lang="en-US" altLang="en-US" sz="2200" dirty="0"/>
          </a:p>
          <a:p>
            <a:pPr marL="0" lvl="0" indent="0" eaLnBrk="0" fontAlgn="base" hangingPunct="0">
              <a:lnSpc>
                <a:spcPct val="100000"/>
              </a:lnSpc>
              <a:spcBef>
                <a:spcPct val="0"/>
              </a:spcBef>
              <a:spcAft>
                <a:spcPct val="0"/>
              </a:spcAft>
              <a:buNone/>
              <a:tabLst>
                <a:tab pos="419100" algn="l"/>
                <a:tab pos="5937250" algn="r"/>
              </a:tabLst>
            </a:pPr>
            <a:r>
              <a:rPr lang="en-US" altLang="en-US" sz="2200" dirty="0">
                <a:highlight>
                  <a:srgbClr val="FFFF00"/>
                </a:highlight>
                <a:latin typeface="Calibri" panose="020F0502020204030204" pitchFamily="34" charset="0"/>
                <a:ea typeface="Times New Roman" panose="02020603050405020304" pitchFamily="18" charset="0"/>
                <a:cs typeface="Calibri" panose="020F0502020204030204" pitchFamily="34" charset="0"/>
              </a:rPr>
              <a:t>   11.5.Pricing</a:t>
            </a:r>
            <a:endParaRPr lang="en-US" altLang="en-US" sz="2200" dirty="0">
              <a:highlight>
                <a:srgbClr val="FFFF00"/>
              </a:highlight>
            </a:endParaRPr>
          </a:p>
          <a:p>
            <a:pPr marL="0" lvl="0" indent="0" eaLnBrk="0" fontAlgn="base" hangingPunct="0">
              <a:lnSpc>
                <a:spcPct val="100000"/>
              </a:lnSpc>
              <a:spcBef>
                <a:spcPct val="0"/>
              </a:spcBef>
              <a:spcAft>
                <a:spcPct val="0"/>
              </a:spcAft>
              <a:buNone/>
              <a:tabLst>
                <a:tab pos="419100" algn="l"/>
                <a:tab pos="5937250" algn="r"/>
              </a:tabLst>
            </a:pPr>
            <a:r>
              <a:rPr lang="en-US" altLang="en-US" sz="2200" dirty="0">
                <a:latin typeface="Calibri" panose="020F0502020204030204" pitchFamily="34" charset="0"/>
                <a:ea typeface="Times New Roman" panose="02020603050405020304" pitchFamily="18" charset="0"/>
                <a:cs typeface="Calibri" panose="020F0502020204030204" pitchFamily="34" charset="0"/>
              </a:rPr>
              <a:t>12.Schedule of Events and Response Guidelines:</a:t>
            </a:r>
            <a:endParaRPr lang="en-US" altLang="en-US" sz="2200" dirty="0"/>
          </a:p>
          <a:p>
            <a:pPr marL="0" lvl="0" indent="0" eaLnBrk="0" fontAlgn="base" hangingPunct="0">
              <a:lnSpc>
                <a:spcPct val="100000"/>
              </a:lnSpc>
              <a:spcBef>
                <a:spcPct val="0"/>
              </a:spcBef>
              <a:spcAft>
                <a:spcPct val="0"/>
              </a:spcAft>
              <a:buNone/>
              <a:tabLst>
                <a:tab pos="419100" algn="l"/>
                <a:tab pos="5937250" algn="r"/>
              </a:tabLst>
            </a:pPr>
            <a:r>
              <a:rPr lang="en-US" altLang="en-US" sz="2200" dirty="0">
                <a:latin typeface="Calibri" panose="020F0502020204030204" pitchFamily="34" charset="0"/>
                <a:ea typeface="Times New Roman" panose="02020603050405020304" pitchFamily="18" charset="0"/>
                <a:cs typeface="Calibri" panose="020F0502020204030204" pitchFamily="34" charset="0"/>
              </a:rPr>
              <a:t>   12.1.Question and Answers:</a:t>
            </a:r>
            <a:endParaRPr lang="en-US" altLang="en-US" sz="2200" dirty="0"/>
          </a:p>
          <a:p>
            <a:pPr marL="0" lvl="0" indent="0" eaLnBrk="0" fontAlgn="base" hangingPunct="0">
              <a:lnSpc>
                <a:spcPct val="100000"/>
              </a:lnSpc>
              <a:spcBef>
                <a:spcPct val="0"/>
              </a:spcBef>
              <a:spcAft>
                <a:spcPct val="0"/>
              </a:spcAft>
              <a:buNone/>
              <a:tabLst>
                <a:tab pos="419100" algn="l"/>
                <a:tab pos="5937250" algn="r"/>
              </a:tabLst>
            </a:pPr>
            <a:r>
              <a:rPr lang="en-US" altLang="en-US" sz="2200" dirty="0">
                <a:latin typeface="Calibri" panose="020F0502020204030204" pitchFamily="34" charset="0"/>
                <a:ea typeface="Times New Roman" panose="02020603050405020304" pitchFamily="18" charset="0"/>
                <a:cs typeface="Calibri" panose="020F0502020204030204" pitchFamily="34" charset="0"/>
              </a:rPr>
              <a:t>   12.2.Point of Contact:</a:t>
            </a:r>
            <a:endParaRPr lang="en-US" altLang="en-US" sz="2200" dirty="0"/>
          </a:p>
          <a:p>
            <a:pPr marL="0" lvl="0" indent="0" eaLnBrk="0" fontAlgn="base" hangingPunct="0">
              <a:lnSpc>
                <a:spcPct val="100000"/>
              </a:lnSpc>
              <a:spcBef>
                <a:spcPct val="0"/>
              </a:spcBef>
              <a:spcAft>
                <a:spcPct val="0"/>
              </a:spcAft>
              <a:buNone/>
              <a:tabLst>
                <a:tab pos="419100" algn="l"/>
                <a:tab pos="5937250" algn="r"/>
              </a:tabLst>
            </a:pPr>
            <a:r>
              <a:rPr lang="en-US" altLang="en-US" sz="2200" dirty="0">
                <a:latin typeface="Calibri" panose="020F0502020204030204" pitchFamily="34" charset="0"/>
                <a:ea typeface="Times New Roman" panose="02020603050405020304" pitchFamily="18" charset="0"/>
                <a:cs typeface="Calibri" panose="020F0502020204030204" pitchFamily="34" charset="0"/>
              </a:rPr>
              <a:t>13.Response Evaluation Criteria</a:t>
            </a:r>
            <a:endParaRPr lang="en-US" altLang="en-US" sz="2200" dirty="0"/>
          </a:p>
          <a:p>
            <a:pPr marL="0" lvl="0" indent="0" eaLnBrk="0" fontAlgn="base" hangingPunct="0">
              <a:lnSpc>
                <a:spcPct val="100000"/>
              </a:lnSpc>
              <a:spcBef>
                <a:spcPct val="0"/>
              </a:spcBef>
              <a:spcAft>
                <a:spcPct val="0"/>
              </a:spcAft>
              <a:buNone/>
              <a:tabLst>
                <a:tab pos="419100" algn="l"/>
                <a:tab pos="5937250" algn="r"/>
              </a:tabLst>
            </a:pPr>
            <a:r>
              <a:rPr lang="en-US" altLang="en-US" sz="2200" dirty="0">
                <a:latin typeface="Calibri" panose="020F0502020204030204" pitchFamily="34" charset="0"/>
                <a:ea typeface="Times New Roman" panose="02020603050405020304" pitchFamily="18" charset="0"/>
                <a:cs typeface="Calibri" panose="020F0502020204030204" pitchFamily="34" charset="0"/>
              </a:rPr>
              <a:t>14.Response Submission Requirements</a:t>
            </a:r>
            <a:endParaRPr lang="en-US" altLang="en-US" sz="2200" dirty="0"/>
          </a:p>
          <a:p>
            <a:endParaRPr lang="en-US" dirty="0"/>
          </a:p>
        </p:txBody>
      </p:sp>
      <p:sp>
        <p:nvSpPr>
          <p:cNvPr id="4" name="Slide Number Placeholder 3">
            <a:extLst>
              <a:ext uri="{FF2B5EF4-FFF2-40B4-BE49-F238E27FC236}">
                <a16:creationId xmlns:a16="http://schemas.microsoft.com/office/drawing/2014/main" id="{5207593E-9B9E-42D1-8328-23E8064D4C7D}"/>
              </a:ext>
            </a:extLst>
          </p:cNvPr>
          <p:cNvSpPr>
            <a:spLocks noGrp="1"/>
          </p:cNvSpPr>
          <p:nvPr>
            <p:ph type="sldNum" sz="quarter" idx="12"/>
          </p:nvPr>
        </p:nvSpPr>
        <p:spPr/>
        <p:txBody>
          <a:bodyPr/>
          <a:lstStyle/>
          <a:p>
            <a:fld id="{418AF66D-A13B-6F44-B082-D7F3693F012B}" type="slidenum">
              <a:rPr lang="en-US" smtClean="0"/>
              <a:t>101</a:t>
            </a:fld>
            <a:endParaRPr lang="en-US"/>
          </a:p>
        </p:txBody>
      </p:sp>
      <p:sp>
        <p:nvSpPr>
          <p:cNvPr id="6" name="Date Placeholder 5">
            <a:extLst>
              <a:ext uri="{FF2B5EF4-FFF2-40B4-BE49-F238E27FC236}">
                <a16:creationId xmlns:a16="http://schemas.microsoft.com/office/drawing/2014/main" id="{EAF04EE4-99B4-4D2C-83B8-A105287530B5}"/>
              </a:ext>
            </a:extLst>
          </p:cNvPr>
          <p:cNvSpPr>
            <a:spLocks noGrp="1"/>
          </p:cNvSpPr>
          <p:nvPr>
            <p:ph type="dt" sz="half" idx="10"/>
          </p:nvPr>
        </p:nvSpPr>
        <p:spPr/>
        <p:txBody>
          <a:bodyPr/>
          <a:lstStyle/>
          <a:p>
            <a:fld id="{9A75D23B-058F-4DF0-87A9-4347575875B4}" type="datetime1">
              <a:rPr lang="en-US" smtClean="0"/>
              <a:t>5/14/2019</a:t>
            </a:fld>
            <a:endParaRPr lang="en-US"/>
          </a:p>
        </p:txBody>
      </p:sp>
    </p:spTree>
    <p:extLst>
      <p:ext uri="{BB962C8B-B14F-4D97-AF65-F5344CB8AC3E}">
        <p14:creationId xmlns:p14="http://schemas.microsoft.com/office/powerpoint/2010/main" val="40625945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D213F-846B-4799-927A-34C9D79BE9CE}"/>
              </a:ext>
            </a:extLst>
          </p:cNvPr>
          <p:cNvSpPr>
            <a:spLocks noGrp="1"/>
          </p:cNvSpPr>
          <p:nvPr>
            <p:ph type="title"/>
          </p:nvPr>
        </p:nvSpPr>
        <p:spPr/>
        <p:txBody>
          <a:bodyPr>
            <a:normAutofit/>
          </a:bodyPr>
          <a:lstStyle/>
          <a:p>
            <a:r>
              <a:rPr lang="en-US" dirty="0"/>
              <a:t>The Agile SOW: Considerations</a:t>
            </a:r>
          </a:p>
        </p:txBody>
      </p:sp>
      <p:sp>
        <p:nvSpPr>
          <p:cNvPr id="3" name="Content Placeholder 2">
            <a:extLst>
              <a:ext uri="{FF2B5EF4-FFF2-40B4-BE49-F238E27FC236}">
                <a16:creationId xmlns:a16="http://schemas.microsoft.com/office/drawing/2014/main" id="{437C319A-12C3-4B48-AF07-A92210183E3C}"/>
              </a:ext>
            </a:extLst>
          </p:cNvPr>
          <p:cNvSpPr>
            <a:spLocks noGrp="1"/>
          </p:cNvSpPr>
          <p:nvPr>
            <p:ph sz="half" idx="1"/>
          </p:nvPr>
        </p:nvSpPr>
        <p:spPr>
          <a:xfrm>
            <a:off x="468489" y="1546780"/>
            <a:ext cx="8537726" cy="4716233"/>
          </a:xfrm>
        </p:spPr>
        <p:txBody>
          <a:bodyPr>
            <a:normAutofit/>
          </a:bodyPr>
          <a:lstStyle/>
          <a:p>
            <a:r>
              <a:rPr lang="en-US" b="0" dirty="0">
                <a:latin typeface="+mn-lt"/>
              </a:rPr>
              <a:t>Consider a performance based statement of work</a:t>
            </a:r>
          </a:p>
          <a:p>
            <a:r>
              <a:rPr lang="en-US" b="0" dirty="0">
                <a:latin typeface="+mn-lt"/>
              </a:rPr>
              <a:t>Include features of the finished product. (User stories)</a:t>
            </a:r>
          </a:p>
          <a:p>
            <a:r>
              <a:rPr lang="en-US" b="0" dirty="0">
                <a:latin typeface="+mn-lt"/>
              </a:rPr>
              <a:t>Request Vendor Release Plan based on the features and user stories provided in the SOW</a:t>
            </a:r>
          </a:p>
          <a:p>
            <a:r>
              <a:rPr lang="en-US" b="0" dirty="0">
                <a:latin typeface="+mn-lt"/>
              </a:rPr>
              <a:t>Deliverables may equal completion of groups of sprints</a:t>
            </a:r>
          </a:p>
          <a:p>
            <a:r>
              <a:rPr lang="en-US" b="0" dirty="0">
                <a:latin typeface="+mn-lt"/>
              </a:rPr>
              <a:t>Payment schedule is still tied to the “deliverable”</a:t>
            </a:r>
          </a:p>
          <a:p>
            <a:r>
              <a:rPr lang="en-US" b="0" dirty="0">
                <a:latin typeface="+mn-lt"/>
              </a:rPr>
              <a:t>Define Sprint 0 as creation of a prototype or gathering of requirements (user stories)</a:t>
            </a:r>
          </a:p>
          <a:p>
            <a:r>
              <a:rPr lang="en-US" b="0" dirty="0">
                <a:latin typeface="+mn-lt"/>
              </a:rPr>
              <a:t>Multiple awards may be considered</a:t>
            </a:r>
          </a:p>
        </p:txBody>
      </p:sp>
      <p:sp>
        <p:nvSpPr>
          <p:cNvPr id="4" name="Slide Number Placeholder 3">
            <a:extLst>
              <a:ext uri="{FF2B5EF4-FFF2-40B4-BE49-F238E27FC236}">
                <a16:creationId xmlns:a16="http://schemas.microsoft.com/office/drawing/2014/main" id="{239E4E1C-BF1C-4E2C-BD96-CC6D436770EC}"/>
              </a:ext>
            </a:extLst>
          </p:cNvPr>
          <p:cNvSpPr>
            <a:spLocks noGrp="1"/>
          </p:cNvSpPr>
          <p:nvPr>
            <p:ph type="sldNum" sz="quarter" idx="12"/>
          </p:nvPr>
        </p:nvSpPr>
        <p:spPr/>
        <p:txBody>
          <a:bodyPr/>
          <a:lstStyle/>
          <a:p>
            <a:fld id="{EF2A6C78-3886-4662-B38C-2345B291A78E}" type="slidenum">
              <a:rPr lang="en-US" smtClean="0"/>
              <a:t>102</a:t>
            </a:fld>
            <a:endParaRPr lang="en-US"/>
          </a:p>
        </p:txBody>
      </p:sp>
      <p:pic>
        <p:nvPicPr>
          <p:cNvPr id="6" name="Picture 5">
            <a:extLst>
              <a:ext uri="{FF2B5EF4-FFF2-40B4-BE49-F238E27FC236}">
                <a16:creationId xmlns:a16="http://schemas.microsoft.com/office/drawing/2014/main" id="{27824862-CC7C-461F-8837-5E5CD21DE54B}"/>
              </a:ext>
              <a:ext uri="{C183D7F6-B498-43B3-948B-1728B52AA6E4}">
                <adec:decorative xmlns:adec="http://schemas.microsoft.com/office/drawing/2017/decorative" val="1"/>
              </a:ext>
            </a:extLst>
          </p:cNvPr>
          <p:cNvPicPr>
            <a:picLocks noChangeAspect="1"/>
          </p:cNvPicPr>
          <p:nvPr/>
        </p:nvPicPr>
        <p:blipFill rotWithShape="1">
          <a:blip r:embed="rId3"/>
          <a:srcRect l="28491" r="9332"/>
          <a:stretch/>
        </p:blipFill>
        <p:spPr>
          <a:xfrm>
            <a:off x="9131474" y="2022399"/>
            <a:ext cx="2956143" cy="3163799"/>
          </a:xfrm>
          <a:prstGeom prst="rect">
            <a:avLst/>
          </a:prstGeom>
        </p:spPr>
      </p:pic>
      <p:sp>
        <p:nvSpPr>
          <p:cNvPr id="5" name="Date Placeholder 4">
            <a:extLst>
              <a:ext uri="{FF2B5EF4-FFF2-40B4-BE49-F238E27FC236}">
                <a16:creationId xmlns:a16="http://schemas.microsoft.com/office/drawing/2014/main" id="{4D2CE203-B3ED-4DBA-B3CE-11E48F03CDE3}"/>
              </a:ext>
            </a:extLst>
          </p:cNvPr>
          <p:cNvSpPr>
            <a:spLocks noGrp="1"/>
          </p:cNvSpPr>
          <p:nvPr>
            <p:ph type="dt" sz="half" idx="10"/>
          </p:nvPr>
        </p:nvSpPr>
        <p:spPr/>
        <p:txBody>
          <a:bodyPr/>
          <a:lstStyle/>
          <a:p>
            <a:fld id="{624ED227-C767-4779-BC89-9BA93904E52B}" type="datetime1">
              <a:rPr lang="en-US" smtClean="0"/>
              <a:t>5/14/2019</a:t>
            </a:fld>
            <a:endParaRPr lang="en-US"/>
          </a:p>
        </p:txBody>
      </p:sp>
    </p:spTree>
    <p:extLst>
      <p:ext uri="{BB962C8B-B14F-4D97-AF65-F5344CB8AC3E}">
        <p14:creationId xmlns:p14="http://schemas.microsoft.com/office/powerpoint/2010/main" val="42574724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067575-70DE-4BD2-8661-BE9423B6F1AB}"/>
              </a:ext>
            </a:extLst>
          </p:cNvPr>
          <p:cNvSpPr>
            <a:spLocks noGrp="1"/>
          </p:cNvSpPr>
          <p:nvPr>
            <p:ph type="title"/>
          </p:nvPr>
        </p:nvSpPr>
        <p:spPr/>
        <p:txBody>
          <a:bodyPr/>
          <a:lstStyle/>
          <a:p>
            <a:r>
              <a:rPr lang="en-US" dirty="0"/>
              <a:t>Useful links</a:t>
            </a:r>
          </a:p>
        </p:txBody>
      </p:sp>
      <p:sp>
        <p:nvSpPr>
          <p:cNvPr id="7" name="Content Placeholder 6">
            <a:extLst>
              <a:ext uri="{FF2B5EF4-FFF2-40B4-BE49-F238E27FC236}">
                <a16:creationId xmlns:a16="http://schemas.microsoft.com/office/drawing/2014/main" id="{2926D96C-E829-47FD-8DEF-992DB670C05D}"/>
              </a:ext>
            </a:extLst>
          </p:cNvPr>
          <p:cNvSpPr>
            <a:spLocks noGrp="1"/>
          </p:cNvSpPr>
          <p:nvPr>
            <p:ph sz="half" idx="1"/>
          </p:nvPr>
        </p:nvSpPr>
        <p:spPr>
          <a:xfrm>
            <a:off x="542925" y="1301771"/>
            <a:ext cx="11106150" cy="5237141"/>
          </a:xfrm>
        </p:spPr>
        <p:txBody>
          <a:bodyPr>
            <a:normAutofit fontScale="85000" lnSpcReduction="20000"/>
          </a:bodyPr>
          <a:lstStyle/>
          <a:p>
            <a:pPr marL="0" indent="0">
              <a:buNone/>
            </a:pPr>
            <a:r>
              <a:rPr lang="en-US" dirty="0"/>
              <a:t>SOW page</a:t>
            </a:r>
          </a:p>
          <a:p>
            <a:pPr marL="0" indent="0">
              <a:spcAft>
                <a:spcPts val="600"/>
              </a:spcAft>
              <a:buNone/>
            </a:pPr>
            <a:r>
              <a:rPr lang="en-US" dirty="0">
                <a:hlinkClick r:id="rId3"/>
              </a:rPr>
              <a:t>https://dir.texas.gov/View-Contracts-And-Services/Pages/Content.aspx?id=42</a:t>
            </a:r>
            <a:r>
              <a:rPr lang="en-US" dirty="0"/>
              <a:t> </a:t>
            </a:r>
          </a:p>
          <a:p>
            <a:pPr marL="0" indent="0">
              <a:buNone/>
            </a:pPr>
            <a:r>
              <a:rPr lang="en-US" dirty="0"/>
              <a:t>DBITS page</a:t>
            </a:r>
          </a:p>
          <a:p>
            <a:pPr marL="0" indent="0">
              <a:spcAft>
                <a:spcPts val="600"/>
              </a:spcAft>
              <a:buNone/>
            </a:pPr>
            <a:r>
              <a:rPr lang="en-US" dirty="0">
                <a:hlinkClick r:id="rId4"/>
              </a:rPr>
              <a:t>https://dir.texas.gov/View-Contracts-And-Services/Pages/Content.aspx?id=41</a:t>
            </a:r>
            <a:r>
              <a:rPr lang="en-US" dirty="0"/>
              <a:t> </a:t>
            </a:r>
          </a:p>
          <a:p>
            <a:pPr marL="0" indent="0" fontAlgn="base">
              <a:buNone/>
            </a:pPr>
            <a:r>
              <a:rPr lang="en-US" dirty="0"/>
              <a:t>Legacy Modernization Strategy:​</a:t>
            </a:r>
          </a:p>
          <a:p>
            <a:pPr marL="0" indent="0" fontAlgn="base">
              <a:spcAft>
                <a:spcPts val="600"/>
              </a:spcAft>
              <a:buNone/>
            </a:pPr>
            <a:r>
              <a:rPr lang="en-US" u="sng" dirty="0">
                <a:hlinkClick r:id="rId5"/>
              </a:rPr>
              <a:t>https://dir.texas.gov/View-Resources/Pages/Content.aspx?id=50</a:t>
            </a:r>
            <a:r>
              <a:rPr lang="en-US" dirty="0"/>
              <a:t> ​</a:t>
            </a:r>
          </a:p>
          <a:p>
            <a:pPr marL="0" indent="0" fontAlgn="base">
              <a:buNone/>
            </a:pPr>
            <a:r>
              <a:rPr lang="en-US" dirty="0"/>
              <a:t>QAT:</a:t>
            </a:r>
          </a:p>
          <a:p>
            <a:pPr marL="0" indent="0" fontAlgn="base">
              <a:spcAft>
                <a:spcPts val="600"/>
              </a:spcAft>
              <a:buNone/>
            </a:pPr>
            <a:r>
              <a:rPr lang="en-US" dirty="0">
                <a:hlinkClick r:id="rId6"/>
              </a:rPr>
              <a:t>https://dir.texas.gov/View-Resources/Pages/Content.aspx?id=16</a:t>
            </a:r>
            <a:r>
              <a:rPr lang="en-US" dirty="0"/>
              <a:t> </a:t>
            </a:r>
          </a:p>
          <a:p>
            <a:pPr marL="0" indent="0" fontAlgn="base">
              <a:buNone/>
            </a:pPr>
            <a:r>
              <a:rPr lang="en-US" dirty="0"/>
              <a:t>​EIR Accessibility:</a:t>
            </a:r>
          </a:p>
          <a:p>
            <a:pPr marL="0" indent="0" fontAlgn="base">
              <a:spcAft>
                <a:spcPts val="600"/>
              </a:spcAft>
              <a:buNone/>
            </a:pPr>
            <a:r>
              <a:rPr lang="en-US" dirty="0">
                <a:hlinkClick r:id="rId7"/>
              </a:rPr>
              <a:t>https://dir.texas.gov/View-Resources/Pages/Content.aspx?id=36</a:t>
            </a:r>
            <a:r>
              <a:rPr lang="en-US" dirty="0"/>
              <a:t> </a:t>
            </a:r>
          </a:p>
          <a:p>
            <a:pPr marL="0" indent="0" fontAlgn="base">
              <a:buNone/>
            </a:pPr>
            <a:r>
              <a:rPr lang="en-US" dirty="0"/>
              <a:t>Security:</a:t>
            </a:r>
          </a:p>
          <a:p>
            <a:pPr marL="0" indent="0">
              <a:spcAft>
                <a:spcPts val="600"/>
              </a:spcAft>
              <a:buNone/>
            </a:pPr>
            <a:r>
              <a:rPr lang="en-US" dirty="0">
                <a:hlinkClick r:id="rId8"/>
              </a:rPr>
              <a:t>https://dir.texas.gov/View-About-DIR/Information-Security/Landing.aspx</a:t>
            </a:r>
            <a:r>
              <a:rPr lang="en-US" dirty="0"/>
              <a:t> </a:t>
            </a:r>
          </a:p>
          <a:p>
            <a:pPr marL="0" indent="0">
              <a:buNone/>
            </a:pPr>
            <a:endParaRPr lang="en-US" dirty="0"/>
          </a:p>
          <a:p>
            <a:endParaRPr lang="en-US" dirty="0"/>
          </a:p>
        </p:txBody>
      </p:sp>
      <p:sp>
        <p:nvSpPr>
          <p:cNvPr id="2" name="Slide Number Placeholder 1">
            <a:extLst>
              <a:ext uri="{FF2B5EF4-FFF2-40B4-BE49-F238E27FC236}">
                <a16:creationId xmlns:a16="http://schemas.microsoft.com/office/drawing/2014/main" id="{3A10248B-2EEB-42E6-9275-83F7161F4D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AF66D-A13B-6F44-B082-D7F3693F012B}" type="slidenum">
              <a:rPr kumimoji="0" lang="en-US" sz="1200" b="0" i="0" u="none" strike="noStrike" kern="1200" cap="none" spc="0" normalizeH="0" baseline="0" noProof="0" smtClean="0">
                <a:ln>
                  <a:noFill/>
                </a:ln>
                <a:solidFill>
                  <a:prstClr val="black">
                    <a:tint val="75000"/>
                  </a:prstClr>
                </a:solidFill>
                <a:effectLst/>
                <a:uLnTx/>
                <a:uFillTx/>
                <a:latin typeface="Franklin Gothic Book" charset="0"/>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tint val="75000"/>
                </a:prstClr>
              </a:solidFill>
              <a:effectLst/>
              <a:uLnTx/>
              <a:uFillTx/>
              <a:latin typeface="Franklin Gothic Book" charset="0"/>
            </a:endParaRPr>
          </a:p>
        </p:txBody>
      </p:sp>
      <p:pic>
        <p:nvPicPr>
          <p:cNvPr id="4" name="Picture 3">
            <a:extLst>
              <a:ext uri="{FF2B5EF4-FFF2-40B4-BE49-F238E27FC236}">
                <a16:creationId xmlns:a16="http://schemas.microsoft.com/office/drawing/2014/main" id="{C268FCF8-71BE-41CE-89BA-3328EC18295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075634" y="3429000"/>
            <a:ext cx="2661123" cy="1504950"/>
          </a:xfrm>
          <a:prstGeom prst="rect">
            <a:avLst/>
          </a:prstGeom>
        </p:spPr>
      </p:pic>
      <p:sp>
        <p:nvSpPr>
          <p:cNvPr id="3" name="Date Placeholder 2">
            <a:extLst>
              <a:ext uri="{FF2B5EF4-FFF2-40B4-BE49-F238E27FC236}">
                <a16:creationId xmlns:a16="http://schemas.microsoft.com/office/drawing/2014/main" id="{1A88CDCB-BE9F-41A1-8048-5AB005B9CDC1}"/>
              </a:ext>
            </a:extLst>
          </p:cNvPr>
          <p:cNvSpPr>
            <a:spLocks noGrp="1"/>
          </p:cNvSpPr>
          <p:nvPr>
            <p:ph type="dt" sz="half" idx="10"/>
          </p:nvPr>
        </p:nvSpPr>
        <p:spPr/>
        <p:txBody>
          <a:bodyPr/>
          <a:lstStyle/>
          <a:p>
            <a:fld id="{08D158E7-2DB0-447E-8211-A3C128CF9DB9}" type="datetime1">
              <a:rPr lang="en-US" smtClean="0"/>
              <a:t>5/14/2019</a:t>
            </a:fld>
            <a:endParaRPr lang="en-US"/>
          </a:p>
        </p:txBody>
      </p:sp>
    </p:spTree>
    <p:extLst>
      <p:ext uri="{BB962C8B-B14F-4D97-AF65-F5344CB8AC3E}">
        <p14:creationId xmlns:p14="http://schemas.microsoft.com/office/powerpoint/2010/main" val="24389822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DF7B90-74C1-45CA-B76B-426B27773A9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12258" y="3662687"/>
            <a:ext cx="6334059" cy="2982287"/>
          </a:xfrm>
          <a:prstGeom prst="rect">
            <a:avLst/>
          </a:prstGeom>
        </p:spPr>
      </p:pic>
      <p:sp>
        <p:nvSpPr>
          <p:cNvPr id="2" name="Title 1">
            <a:extLst>
              <a:ext uri="{FF2B5EF4-FFF2-40B4-BE49-F238E27FC236}">
                <a16:creationId xmlns:a16="http://schemas.microsoft.com/office/drawing/2014/main" id="{38BBDAEA-0EAA-4D54-BF54-015D6DD3B36B}"/>
              </a:ext>
            </a:extLst>
          </p:cNvPr>
          <p:cNvSpPr>
            <a:spLocks noGrp="1"/>
          </p:cNvSpPr>
          <p:nvPr>
            <p:ph type="title"/>
          </p:nvPr>
        </p:nvSpPr>
        <p:spPr/>
        <p:txBody>
          <a:bodyPr/>
          <a:lstStyle/>
          <a:p>
            <a:r>
              <a:rPr lang="en-US" dirty="0"/>
              <a:t>SOW for Hardware Rollout</a:t>
            </a:r>
          </a:p>
        </p:txBody>
      </p:sp>
      <p:sp>
        <p:nvSpPr>
          <p:cNvPr id="3" name="Content Placeholder 2">
            <a:extLst>
              <a:ext uri="{FF2B5EF4-FFF2-40B4-BE49-F238E27FC236}">
                <a16:creationId xmlns:a16="http://schemas.microsoft.com/office/drawing/2014/main" id="{9E17B60A-C714-48B5-A666-D9B763D883AE}"/>
              </a:ext>
            </a:extLst>
          </p:cNvPr>
          <p:cNvSpPr>
            <a:spLocks noGrp="1"/>
          </p:cNvSpPr>
          <p:nvPr>
            <p:ph idx="1"/>
          </p:nvPr>
        </p:nvSpPr>
        <p:spPr/>
        <p:txBody>
          <a:bodyPr/>
          <a:lstStyle/>
          <a:p>
            <a:r>
              <a:rPr lang="en-US" dirty="0"/>
              <a:t>Think about:</a:t>
            </a:r>
          </a:p>
          <a:p>
            <a:pPr lvl="1"/>
            <a:r>
              <a:rPr lang="en-US" dirty="0"/>
              <a:t>IT resource availability</a:t>
            </a:r>
          </a:p>
          <a:p>
            <a:pPr lvl="1"/>
            <a:r>
              <a:rPr lang="en-US" dirty="0"/>
              <a:t>Trash responsibilities</a:t>
            </a:r>
          </a:p>
          <a:p>
            <a:pPr lvl="1"/>
            <a:r>
              <a:rPr lang="en-US" dirty="0"/>
              <a:t>Staging areas</a:t>
            </a:r>
          </a:p>
          <a:p>
            <a:pPr lvl="1"/>
            <a:r>
              <a:rPr lang="en-US" dirty="0"/>
              <a:t>Hours of operations (during business hours of after hours)</a:t>
            </a:r>
          </a:p>
          <a:p>
            <a:pPr lvl="1"/>
            <a:r>
              <a:rPr lang="en-US" dirty="0"/>
              <a:t>Phased rollout vs. big bang</a:t>
            </a:r>
          </a:p>
          <a:p>
            <a:pPr lvl="1"/>
            <a:r>
              <a:rPr lang="en-US" dirty="0"/>
              <a:t>Security concerns</a:t>
            </a:r>
          </a:p>
          <a:p>
            <a:pPr lvl="1"/>
            <a:r>
              <a:rPr lang="en-US" dirty="0"/>
              <a:t>Negotiation needs</a:t>
            </a:r>
          </a:p>
          <a:p>
            <a:pPr lvl="1"/>
            <a:r>
              <a:rPr lang="en-US" dirty="0"/>
              <a:t>Data Transfer</a:t>
            </a:r>
          </a:p>
          <a:p>
            <a:pPr lvl="1"/>
            <a:r>
              <a:rPr lang="en-US" dirty="0"/>
              <a:t>Data destruction</a:t>
            </a:r>
          </a:p>
          <a:p>
            <a:pPr lvl="1"/>
            <a:r>
              <a:rPr lang="en-US" dirty="0"/>
              <a:t>Buy-back program</a:t>
            </a:r>
          </a:p>
        </p:txBody>
      </p:sp>
      <p:sp>
        <p:nvSpPr>
          <p:cNvPr id="4" name="Date Placeholder 3">
            <a:extLst>
              <a:ext uri="{FF2B5EF4-FFF2-40B4-BE49-F238E27FC236}">
                <a16:creationId xmlns:a16="http://schemas.microsoft.com/office/drawing/2014/main" id="{A421C736-89EB-41DF-88AC-3989FCD5253A}"/>
              </a:ext>
            </a:extLst>
          </p:cNvPr>
          <p:cNvSpPr>
            <a:spLocks noGrp="1"/>
          </p:cNvSpPr>
          <p:nvPr>
            <p:ph type="dt" sz="half" idx="10"/>
          </p:nvPr>
        </p:nvSpPr>
        <p:spPr/>
        <p:txBody>
          <a:bodyPr/>
          <a:lstStyle/>
          <a:p>
            <a:fld id="{2B370058-B1FE-4C40-AFFA-D66FE235DDC0}" type="datetime1">
              <a:rPr lang="en-US" smtClean="0"/>
              <a:t>5/14/2019</a:t>
            </a:fld>
            <a:endParaRPr lang="en-US"/>
          </a:p>
        </p:txBody>
      </p:sp>
      <p:sp>
        <p:nvSpPr>
          <p:cNvPr id="5" name="Slide Number Placeholder 4">
            <a:extLst>
              <a:ext uri="{FF2B5EF4-FFF2-40B4-BE49-F238E27FC236}">
                <a16:creationId xmlns:a16="http://schemas.microsoft.com/office/drawing/2014/main" id="{3FD8D409-EB24-4C6B-8DDB-EDBA67E49416}"/>
              </a:ext>
            </a:extLst>
          </p:cNvPr>
          <p:cNvSpPr>
            <a:spLocks noGrp="1"/>
          </p:cNvSpPr>
          <p:nvPr>
            <p:ph type="sldNum" sz="quarter" idx="12"/>
          </p:nvPr>
        </p:nvSpPr>
        <p:spPr/>
        <p:txBody>
          <a:bodyPr/>
          <a:lstStyle/>
          <a:p>
            <a:fld id="{418AF66D-A13B-6F44-B082-D7F3693F012B}" type="slidenum">
              <a:rPr lang="en-US" smtClean="0"/>
              <a:t>104</a:t>
            </a:fld>
            <a:endParaRPr lang="en-US"/>
          </a:p>
        </p:txBody>
      </p:sp>
    </p:spTree>
    <p:extLst>
      <p:ext uri="{BB962C8B-B14F-4D97-AF65-F5344CB8AC3E}">
        <p14:creationId xmlns:p14="http://schemas.microsoft.com/office/powerpoint/2010/main" val="2190780341"/>
      </p:ext>
    </p:extLst>
  </p:cSld>
  <p:clrMapOvr>
    <a:masterClrMapping/>
  </p:clrMapOvr>
  <p:transition spd="slow">
    <p:wip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B2B8CC-71BF-405D-A3A0-201256A99F31}"/>
              </a:ext>
            </a:extLst>
          </p:cNvPr>
          <p:cNvSpPr>
            <a:spLocks noGrp="1"/>
          </p:cNvSpPr>
          <p:nvPr>
            <p:ph type="title"/>
          </p:nvPr>
        </p:nvSpPr>
        <p:spPr>
          <a:xfrm>
            <a:off x="838200" y="2339236"/>
            <a:ext cx="10929257" cy="1089764"/>
          </a:xfrm>
        </p:spPr>
        <p:txBody>
          <a:bodyPr>
            <a:normAutofit fontScale="90000"/>
          </a:bodyPr>
          <a:lstStyle/>
          <a:p>
            <a:pPr algn="ctr"/>
            <a:r>
              <a:rPr lang="en-US" sz="6000" dirty="0">
                <a:solidFill>
                  <a:srgbClr val="182A4B"/>
                </a:solidFill>
                <a:latin typeface="Franklin Gothic Heavy" panose="020B0903020102020204" pitchFamily="34" charset="0"/>
              </a:rPr>
              <a:t>IT Negotiations</a:t>
            </a:r>
            <a:br>
              <a:rPr lang="en-US" dirty="0">
                <a:solidFill>
                  <a:srgbClr val="182A4B"/>
                </a:solidFill>
                <a:latin typeface="Franklin Gothic Heavy" panose="020B0903020102020204" pitchFamily="34" charset="0"/>
              </a:rPr>
            </a:br>
            <a:endParaRPr lang="en-US" dirty="0"/>
          </a:p>
        </p:txBody>
      </p:sp>
      <p:sp>
        <p:nvSpPr>
          <p:cNvPr id="2" name="Date Placeholder 1">
            <a:extLst>
              <a:ext uri="{FF2B5EF4-FFF2-40B4-BE49-F238E27FC236}">
                <a16:creationId xmlns:a16="http://schemas.microsoft.com/office/drawing/2014/main" id="{52D56B1A-41BA-4E07-8555-AC34F9BADB01}"/>
              </a:ext>
            </a:extLst>
          </p:cNvPr>
          <p:cNvSpPr>
            <a:spLocks noGrp="1"/>
          </p:cNvSpPr>
          <p:nvPr>
            <p:ph type="dt" sz="half" idx="10"/>
          </p:nvPr>
        </p:nvSpPr>
        <p:spPr/>
        <p:txBody>
          <a:bodyPr/>
          <a:lstStyle/>
          <a:p>
            <a:fld id="{5895B2C0-BD5B-4821-9C3C-DF7C515E0724}" type="datetime1">
              <a:rPr lang="en-US" smtClean="0"/>
              <a:t>5/14/2019</a:t>
            </a:fld>
            <a:endParaRPr lang="en-US"/>
          </a:p>
        </p:txBody>
      </p:sp>
      <p:sp>
        <p:nvSpPr>
          <p:cNvPr id="3" name="Slide Number Placeholder 2">
            <a:extLst>
              <a:ext uri="{FF2B5EF4-FFF2-40B4-BE49-F238E27FC236}">
                <a16:creationId xmlns:a16="http://schemas.microsoft.com/office/drawing/2014/main" id="{110507EC-902E-46E4-B467-47453DC82821}"/>
              </a:ext>
            </a:extLst>
          </p:cNvPr>
          <p:cNvSpPr>
            <a:spLocks noGrp="1"/>
          </p:cNvSpPr>
          <p:nvPr>
            <p:ph type="sldNum" sz="quarter" idx="12"/>
          </p:nvPr>
        </p:nvSpPr>
        <p:spPr/>
        <p:txBody>
          <a:bodyPr/>
          <a:lstStyle/>
          <a:p>
            <a:fld id="{418AF66D-A13B-6F44-B082-D7F3693F012B}" type="slidenum">
              <a:rPr lang="en-US" smtClean="0"/>
              <a:t>105</a:t>
            </a:fld>
            <a:endParaRPr lang="en-US"/>
          </a:p>
        </p:txBody>
      </p:sp>
      <p:pic>
        <p:nvPicPr>
          <p:cNvPr id="6" name="Picture 5">
            <a:extLst>
              <a:ext uri="{FF2B5EF4-FFF2-40B4-BE49-F238E27FC236}">
                <a16:creationId xmlns:a16="http://schemas.microsoft.com/office/drawing/2014/main" id="{779204D4-09AA-4DF4-A3C1-7A422156E5A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12299" y="3284314"/>
            <a:ext cx="3167401" cy="2238297"/>
          </a:xfrm>
          <a:prstGeom prst="rect">
            <a:avLst/>
          </a:prstGeom>
        </p:spPr>
      </p:pic>
    </p:spTree>
    <p:extLst>
      <p:ext uri="{BB962C8B-B14F-4D97-AF65-F5344CB8AC3E}">
        <p14:creationId xmlns:p14="http://schemas.microsoft.com/office/powerpoint/2010/main" val="837081941"/>
      </p:ext>
    </p:extLst>
  </p:cSld>
  <p:clrMapOvr>
    <a:masterClrMapping/>
  </p:clrMapOvr>
  <p:transition spd="slow">
    <p:wip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359A6-6CA0-441C-A655-44E7DB1F93E0}"/>
              </a:ext>
            </a:extLst>
          </p:cNvPr>
          <p:cNvSpPr>
            <a:spLocks noGrp="1"/>
          </p:cNvSpPr>
          <p:nvPr>
            <p:ph type="title"/>
          </p:nvPr>
        </p:nvSpPr>
        <p:spPr/>
        <p:txBody>
          <a:bodyPr/>
          <a:lstStyle/>
          <a:p>
            <a:r>
              <a:rPr lang="en-US" dirty="0"/>
              <a:t>What are negotiations?</a:t>
            </a:r>
          </a:p>
        </p:txBody>
      </p:sp>
      <p:sp>
        <p:nvSpPr>
          <p:cNvPr id="3" name="Content Placeholder 2">
            <a:extLst>
              <a:ext uri="{FF2B5EF4-FFF2-40B4-BE49-F238E27FC236}">
                <a16:creationId xmlns:a16="http://schemas.microsoft.com/office/drawing/2014/main" id="{A5A4EE96-4E69-4324-AD51-1A8C6FFD6B22}"/>
              </a:ext>
            </a:extLst>
          </p:cNvPr>
          <p:cNvSpPr>
            <a:spLocks noGrp="1"/>
          </p:cNvSpPr>
          <p:nvPr>
            <p:ph idx="1"/>
          </p:nvPr>
        </p:nvSpPr>
        <p:spPr/>
        <p:txBody>
          <a:bodyPr/>
          <a:lstStyle/>
          <a:p>
            <a:pPr marL="463550" indent="-463550">
              <a:spcBef>
                <a:spcPts val="1200"/>
              </a:spcBef>
              <a:buFont typeface="Wingdings" panose="05000000000000000000" pitchFamily="2" charset="2"/>
              <a:buChar char="Ø"/>
            </a:pPr>
            <a:r>
              <a:rPr lang="en-US" dirty="0"/>
              <a:t>Negotiations are discussions between parties to reach an agreement on the services to be performed</a:t>
            </a:r>
          </a:p>
          <a:p>
            <a:pPr marL="463550" indent="-463550">
              <a:spcBef>
                <a:spcPts val="1200"/>
              </a:spcBef>
              <a:buFont typeface="Wingdings" panose="05000000000000000000" pitchFamily="2" charset="2"/>
              <a:buChar char="Ø"/>
            </a:pPr>
            <a:r>
              <a:rPr lang="en-US" dirty="0"/>
              <a:t>They occur after the competitive range has been established</a:t>
            </a:r>
          </a:p>
          <a:p>
            <a:pPr marL="463550" indent="-463550">
              <a:spcBef>
                <a:spcPts val="1200"/>
              </a:spcBef>
              <a:buFont typeface="Wingdings" panose="05000000000000000000" pitchFamily="2" charset="2"/>
              <a:buChar char="Ø"/>
            </a:pPr>
            <a:r>
              <a:rPr lang="en-US" dirty="0"/>
              <a:t>They are intended to allow offerors to revise their proposals in order for the state to achieve best value for its money</a:t>
            </a:r>
          </a:p>
        </p:txBody>
      </p:sp>
      <p:pic>
        <p:nvPicPr>
          <p:cNvPr id="5" name="Picture 1" descr="Machine generated alternative text:&#10;PROCESS QUESTIONER &#10;RESOLUTIONDßAG &#10;DECISION &#10;ZERO-SUMBATNACHECKLIST PROJECT SKILLS &#10;DEADLOCK &#10;SCENARIO TACTICS TOOLKIT &#10;DECISION INTEREST &#10;NEGOTIATION &#10;ZOPA DISCUSSION &#10;PROBLEM &#10;PREPARATION WIN-WIN NEGOTIATOR &#10;MEETING &#10;AGREEMENT PROPOSAL COUNTERPART BUSINESS &#10;OUTCOME ALTERNATIVE &#10;COMPENSATION COMMUNICATION &#10;CONFRONTATION ">
            <a:extLst>
              <a:ext uri="{FF2B5EF4-FFF2-40B4-BE49-F238E27FC236}">
                <a16:creationId xmlns:a16="http://schemas.microsoft.com/office/drawing/2014/main" id="{DE111F17-90F0-4299-ABB2-061CF3024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8788" y="4262982"/>
            <a:ext cx="4923312" cy="2305246"/>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0C505754-727B-45BE-9894-4024063278D1}"/>
              </a:ext>
            </a:extLst>
          </p:cNvPr>
          <p:cNvSpPr>
            <a:spLocks noGrp="1"/>
          </p:cNvSpPr>
          <p:nvPr>
            <p:ph type="dt" sz="half" idx="2"/>
          </p:nvPr>
        </p:nvSpPr>
        <p:spPr/>
        <p:txBody>
          <a:bodyPr/>
          <a:lstStyle/>
          <a:p>
            <a:fld id="{E24EDAC4-3416-495B-9AE7-9076DBA44D9D}" type="datetime1">
              <a:rPr lang="en-US" smtClean="0"/>
              <a:t>5/14/2019</a:t>
            </a:fld>
            <a:endParaRPr lang="en-US" dirty="0"/>
          </a:p>
        </p:txBody>
      </p:sp>
      <p:sp>
        <p:nvSpPr>
          <p:cNvPr id="6" name="Slide Number Placeholder 5">
            <a:extLst>
              <a:ext uri="{FF2B5EF4-FFF2-40B4-BE49-F238E27FC236}">
                <a16:creationId xmlns:a16="http://schemas.microsoft.com/office/drawing/2014/main" id="{0E980E98-96FB-4F8E-83D7-BEFD032EEB81}"/>
              </a:ext>
            </a:extLst>
          </p:cNvPr>
          <p:cNvSpPr>
            <a:spLocks noGrp="1"/>
          </p:cNvSpPr>
          <p:nvPr>
            <p:ph type="sldNum" sz="quarter" idx="4"/>
          </p:nvPr>
        </p:nvSpPr>
        <p:spPr>
          <a:xfrm>
            <a:off x="11094289" y="6385665"/>
            <a:ext cx="519021" cy="365125"/>
          </a:xfrm>
        </p:spPr>
        <p:txBody>
          <a:bodyPr/>
          <a:lstStyle/>
          <a:p>
            <a:fld id="{84EABBBB-E3DC-4519-9308-927FE08F4BCD}" type="slidenum">
              <a:rPr lang="en-US" smtClean="0"/>
              <a:pPr/>
              <a:t>106</a:t>
            </a:fld>
            <a:endParaRPr lang="en-US"/>
          </a:p>
        </p:txBody>
      </p:sp>
    </p:spTree>
    <p:extLst>
      <p:ext uri="{BB962C8B-B14F-4D97-AF65-F5344CB8AC3E}">
        <p14:creationId xmlns:p14="http://schemas.microsoft.com/office/powerpoint/2010/main" val="159448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75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024A-6FFD-4937-8BF7-1DC317FB659E}"/>
              </a:ext>
            </a:extLst>
          </p:cNvPr>
          <p:cNvSpPr>
            <a:spLocks noGrp="1"/>
          </p:cNvSpPr>
          <p:nvPr>
            <p:ph type="title"/>
          </p:nvPr>
        </p:nvSpPr>
        <p:spPr>
          <a:xfrm>
            <a:off x="838200" y="0"/>
            <a:ext cx="10515600" cy="1087395"/>
          </a:xfrm>
        </p:spPr>
        <p:txBody>
          <a:bodyPr/>
          <a:lstStyle/>
          <a:p>
            <a:r>
              <a:rPr lang="en-US" dirty="0"/>
              <a:t>What can be Negotiated?</a:t>
            </a:r>
          </a:p>
        </p:txBody>
      </p:sp>
      <p:sp>
        <p:nvSpPr>
          <p:cNvPr id="3" name="Content Placeholder 2">
            <a:extLst>
              <a:ext uri="{FF2B5EF4-FFF2-40B4-BE49-F238E27FC236}">
                <a16:creationId xmlns:a16="http://schemas.microsoft.com/office/drawing/2014/main" id="{58C85625-3216-460B-B7C6-783BCB2E05B8}"/>
              </a:ext>
            </a:extLst>
          </p:cNvPr>
          <p:cNvSpPr>
            <a:spLocks noGrp="1"/>
          </p:cNvSpPr>
          <p:nvPr>
            <p:ph idx="1"/>
          </p:nvPr>
        </p:nvSpPr>
        <p:spPr>
          <a:xfrm>
            <a:off x="3952230" y="1357718"/>
            <a:ext cx="4309199" cy="3652693"/>
          </a:xfrm>
          <a:solidFill>
            <a:srgbClr val="90B0D6"/>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a:normAutofit/>
          </a:bodyPr>
          <a:lstStyle/>
          <a:p>
            <a:pPr marL="0" indent="0">
              <a:lnSpc>
                <a:spcPct val="150000"/>
              </a:lnSpc>
              <a:buNone/>
            </a:pPr>
            <a:r>
              <a:rPr lang="en-US" dirty="0">
                <a:solidFill>
                  <a:schemeClr val="tx1"/>
                </a:solidFill>
              </a:rPr>
              <a:t>Anything in the contract. </a:t>
            </a:r>
          </a:p>
          <a:p>
            <a:pPr marL="0" indent="0">
              <a:lnSpc>
                <a:spcPct val="100000"/>
              </a:lnSpc>
              <a:buNone/>
            </a:pPr>
            <a:r>
              <a:rPr lang="en-US" dirty="0">
                <a:solidFill>
                  <a:schemeClr val="tx1"/>
                </a:solidFill>
              </a:rPr>
              <a:t>Focus on:</a:t>
            </a:r>
          </a:p>
          <a:p>
            <a:pPr lvl="1">
              <a:lnSpc>
                <a:spcPct val="100000"/>
              </a:lnSpc>
              <a:spcBef>
                <a:spcPts val="600"/>
              </a:spcBef>
            </a:pPr>
            <a:r>
              <a:rPr lang="en-US" dirty="0">
                <a:solidFill>
                  <a:srgbClr val="182A4B"/>
                </a:solidFill>
              </a:rPr>
              <a:t>Requirements;</a:t>
            </a:r>
          </a:p>
          <a:p>
            <a:pPr lvl="1">
              <a:lnSpc>
                <a:spcPct val="100000"/>
              </a:lnSpc>
              <a:spcBef>
                <a:spcPts val="600"/>
              </a:spcBef>
            </a:pPr>
            <a:r>
              <a:rPr lang="en-US" dirty="0">
                <a:solidFill>
                  <a:srgbClr val="182A4B"/>
                </a:solidFill>
              </a:rPr>
              <a:t>Schedule;</a:t>
            </a:r>
          </a:p>
          <a:p>
            <a:pPr lvl="1">
              <a:lnSpc>
                <a:spcPct val="100000"/>
              </a:lnSpc>
              <a:spcBef>
                <a:spcPts val="600"/>
              </a:spcBef>
            </a:pPr>
            <a:r>
              <a:rPr lang="en-US" dirty="0">
                <a:solidFill>
                  <a:srgbClr val="182A4B"/>
                </a:solidFill>
              </a:rPr>
              <a:t>Exceptions;</a:t>
            </a:r>
          </a:p>
          <a:p>
            <a:pPr lvl="1">
              <a:lnSpc>
                <a:spcPct val="100000"/>
              </a:lnSpc>
              <a:spcBef>
                <a:spcPts val="600"/>
              </a:spcBef>
            </a:pPr>
            <a:r>
              <a:rPr lang="en-US" dirty="0">
                <a:solidFill>
                  <a:srgbClr val="182A4B"/>
                </a:solidFill>
              </a:rPr>
              <a:t>Price; and</a:t>
            </a:r>
          </a:p>
          <a:p>
            <a:pPr lvl="1">
              <a:lnSpc>
                <a:spcPct val="100000"/>
              </a:lnSpc>
              <a:spcBef>
                <a:spcPts val="600"/>
              </a:spcBef>
            </a:pPr>
            <a:r>
              <a:rPr lang="en-US" dirty="0">
                <a:solidFill>
                  <a:srgbClr val="182A4B"/>
                </a:solidFill>
              </a:rPr>
              <a:t>Terms/Conditions.</a:t>
            </a:r>
          </a:p>
        </p:txBody>
      </p:sp>
      <p:pic>
        <p:nvPicPr>
          <p:cNvPr id="10" name="Picture 9">
            <a:extLst>
              <a:ext uri="{FF2B5EF4-FFF2-40B4-BE49-F238E27FC236}">
                <a16:creationId xmlns:a16="http://schemas.microsoft.com/office/drawing/2014/main" id="{E4954068-4324-4499-BABB-7C84B585F2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1857974"/>
            <a:ext cx="2343150" cy="1952625"/>
          </a:xfrm>
          <a:prstGeom prst="rect">
            <a:avLst/>
          </a:prstGeom>
        </p:spPr>
      </p:pic>
      <p:pic>
        <p:nvPicPr>
          <p:cNvPr id="12" name="Picture 11">
            <a:extLst>
              <a:ext uri="{FF2B5EF4-FFF2-40B4-BE49-F238E27FC236}">
                <a16:creationId xmlns:a16="http://schemas.microsoft.com/office/drawing/2014/main" id="{1366C7EC-EF13-4008-96AA-D2B8A46C31E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5672" y="4414432"/>
            <a:ext cx="2428875" cy="1885950"/>
          </a:xfrm>
          <a:prstGeom prst="rect">
            <a:avLst/>
          </a:prstGeom>
        </p:spPr>
      </p:pic>
      <p:pic>
        <p:nvPicPr>
          <p:cNvPr id="14" name="Picture 13">
            <a:extLst>
              <a:ext uri="{FF2B5EF4-FFF2-40B4-BE49-F238E27FC236}">
                <a16:creationId xmlns:a16="http://schemas.microsoft.com/office/drawing/2014/main" id="{8A7CF8BC-5743-41E2-9A3F-86F92402E05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70422" y="1857974"/>
            <a:ext cx="2524125" cy="1809750"/>
          </a:xfrm>
          <a:prstGeom prst="rect">
            <a:avLst/>
          </a:prstGeom>
        </p:spPr>
      </p:pic>
      <p:pic>
        <p:nvPicPr>
          <p:cNvPr id="16" name="Picture 15">
            <a:extLst>
              <a:ext uri="{FF2B5EF4-FFF2-40B4-BE49-F238E27FC236}">
                <a16:creationId xmlns:a16="http://schemas.microsoft.com/office/drawing/2014/main" id="{59C2C037-E7A4-4F23-944A-A4B455C7F4A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54602" y="4272755"/>
            <a:ext cx="2466975" cy="1847850"/>
          </a:xfrm>
          <a:prstGeom prst="rect">
            <a:avLst/>
          </a:prstGeom>
        </p:spPr>
      </p:pic>
      <p:pic>
        <p:nvPicPr>
          <p:cNvPr id="18" name="Picture 17">
            <a:extLst>
              <a:ext uri="{FF2B5EF4-FFF2-40B4-BE49-F238E27FC236}">
                <a16:creationId xmlns:a16="http://schemas.microsoft.com/office/drawing/2014/main" id="{6D4679C6-D184-41B5-ABFF-6BE7044E309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893606" y="5196680"/>
            <a:ext cx="2179320" cy="1408176"/>
          </a:xfrm>
          <a:prstGeom prst="rect">
            <a:avLst/>
          </a:prstGeom>
        </p:spPr>
      </p:pic>
      <p:sp>
        <p:nvSpPr>
          <p:cNvPr id="4" name="Date Placeholder 3">
            <a:extLst>
              <a:ext uri="{FF2B5EF4-FFF2-40B4-BE49-F238E27FC236}">
                <a16:creationId xmlns:a16="http://schemas.microsoft.com/office/drawing/2014/main" id="{2610AF0B-39C9-49F0-B84E-529B8C5BA6E8}"/>
              </a:ext>
            </a:extLst>
          </p:cNvPr>
          <p:cNvSpPr>
            <a:spLocks noGrp="1"/>
          </p:cNvSpPr>
          <p:nvPr>
            <p:ph type="dt" sz="half" idx="2"/>
          </p:nvPr>
        </p:nvSpPr>
        <p:spPr/>
        <p:txBody>
          <a:bodyPr/>
          <a:lstStyle/>
          <a:p>
            <a:fld id="{EF2BEC22-B1F3-4808-8540-AACFE9D23AD1}" type="datetime1">
              <a:rPr lang="en-US" smtClean="0"/>
              <a:t>5/14/2019</a:t>
            </a:fld>
            <a:endParaRPr lang="en-US" dirty="0"/>
          </a:p>
        </p:txBody>
      </p:sp>
      <p:sp>
        <p:nvSpPr>
          <p:cNvPr id="5" name="Slide Number Placeholder 4">
            <a:extLst>
              <a:ext uri="{FF2B5EF4-FFF2-40B4-BE49-F238E27FC236}">
                <a16:creationId xmlns:a16="http://schemas.microsoft.com/office/drawing/2014/main" id="{3728D291-0EE2-443F-A7E6-85BB50A9367E}"/>
              </a:ext>
            </a:extLst>
          </p:cNvPr>
          <p:cNvSpPr>
            <a:spLocks noGrp="1"/>
          </p:cNvSpPr>
          <p:nvPr>
            <p:ph type="sldNum" sz="quarter" idx="4"/>
          </p:nvPr>
        </p:nvSpPr>
        <p:spPr>
          <a:xfrm>
            <a:off x="11353800" y="6239731"/>
            <a:ext cx="519021" cy="365125"/>
          </a:xfrm>
        </p:spPr>
        <p:txBody>
          <a:bodyPr/>
          <a:lstStyle/>
          <a:p>
            <a:fld id="{84EABBBB-E3DC-4519-9308-927FE08F4BCD}" type="slidenum">
              <a:rPr lang="en-US" smtClean="0"/>
              <a:pPr/>
              <a:t>107</a:t>
            </a:fld>
            <a:endParaRPr lang="en-US" dirty="0"/>
          </a:p>
        </p:txBody>
      </p:sp>
    </p:spTree>
    <p:extLst>
      <p:ext uri="{BB962C8B-B14F-4D97-AF65-F5344CB8AC3E}">
        <p14:creationId xmlns:p14="http://schemas.microsoft.com/office/powerpoint/2010/main" val="220352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8157-96DF-499A-A095-DAB925CCDB6C}"/>
              </a:ext>
            </a:extLst>
          </p:cNvPr>
          <p:cNvSpPr>
            <a:spLocks noGrp="1"/>
          </p:cNvSpPr>
          <p:nvPr>
            <p:ph type="title"/>
          </p:nvPr>
        </p:nvSpPr>
        <p:spPr/>
        <p:txBody>
          <a:bodyPr/>
          <a:lstStyle/>
          <a:p>
            <a:r>
              <a:rPr lang="en-US" dirty="0"/>
              <a:t>Rules of Negotiations</a:t>
            </a:r>
          </a:p>
        </p:txBody>
      </p:sp>
      <p:sp>
        <p:nvSpPr>
          <p:cNvPr id="3" name="Content Placeholder 2">
            <a:extLst>
              <a:ext uri="{FF2B5EF4-FFF2-40B4-BE49-F238E27FC236}">
                <a16:creationId xmlns:a16="http://schemas.microsoft.com/office/drawing/2014/main" id="{216CF011-211C-48C1-8231-6EC878707A7F}"/>
              </a:ext>
            </a:extLst>
          </p:cNvPr>
          <p:cNvSpPr>
            <a:spLocks noGrp="1"/>
          </p:cNvSpPr>
          <p:nvPr>
            <p:ph idx="1"/>
          </p:nvPr>
        </p:nvSpPr>
        <p:spPr/>
        <p:txBody>
          <a:bodyPr>
            <a:normAutofit lnSpcReduction="10000"/>
          </a:bodyPr>
          <a:lstStyle/>
          <a:p>
            <a:pPr marL="0" indent="0">
              <a:buNone/>
            </a:pPr>
            <a:r>
              <a:rPr lang="en-US" dirty="0"/>
              <a:t>In negotiations, you can:</a:t>
            </a:r>
          </a:p>
          <a:p>
            <a:pPr lvl="1">
              <a:lnSpc>
                <a:spcPct val="150000"/>
              </a:lnSpc>
              <a:spcBef>
                <a:spcPts val="1200"/>
              </a:spcBef>
            </a:pPr>
            <a:r>
              <a:rPr lang="en-US" dirty="0"/>
              <a:t>Point out areas where the Response varies from the requirements</a:t>
            </a:r>
          </a:p>
          <a:p>
            <a:pPr lvl="1">
              <a:lnSpc>
                <a:spcPct val="150000"/>
              </a:lnSpc>
            </a:pPr>
            <a:r>
              <a:rPr lang="en-US" dirty="0"/>
              <a:t>Discuss potential tradeoffs</a:t>
            </a:r>
          </a:p>
          <a:p>
            <a:pPr lvl="1">
              <a:lnSpc>
                <a:spcPct val="150000"/>
              </a:lnSpc>
            </a:pPr>
            <a:r>
              <a:rPr lang="en-US" dirty="0"/>
              <a:t>Reach agreements (which are then documented in the contract)</a:t>
            </a:r>
          </a:p>
          <a:p>
            <a:pPr lvl="1">
              <a:lnSpc>
                <a:spcPct val="150000"/>
              </a:lnSpc>
            </a:pPr>
            <a:r>
              <a:rPr lang="en-US" dirty="0"/>
              <a:t>Persuade the offeror to improve pricing/performance in the offer revision</a:t>
            </a:r>
          </a:p>
          <a:p>
            <a:pPr marL="0" indent="0" algn="ctr">
              <a:buNone/>
            </a:pPr>
            <a:r>
              <a:rPr lang="en-US" sz="3600" b="1" dirty="0"/>
              <a:t>		</a:t>
            </a:r>
          </a:p>
          <a:p>
            <a:pPr marL="0" indent="0" algn="ctr">
              <a:buNone/>
            </a:pPr>
            <a:r>
              <a:rPr lang="en-US" sz="3600" b="1" dirty="0"/>
              <a:t>		NEVER</a:t>
            </a:r>
            <a:r>
              <a:rPr lang="en-US" sz="3600" b="1" dirty="0">
                <a:solidFill>
                  <a:srgbClr val="FF0000"/>
                </a:solidFill>
              </a:rPr>
              <a:t> </a:t>
            </a:r>
            <a:r>
              <a:rPr lang="en-US" dirty="0"/>
              <a:t>reveal information from another offer/proposal as a basis of comparison</a:t>
            </a:r>
          </a:p>
        </p:txBody>
      </p:sp>
      <p:pic>
        <p:nvPicPr>
          <p:cNvPr id="5" name="Graphic 4" descr="Signpost">
            <a:extLst>
              <a:ext uri="{FF2B5EF4-FFF2-40B4-BE49-F238E27FC236}">
                <a16:creationId xmlns:a16="http://schemas.microsoft.com/office/drawing/2014/main" id="{8A2DE39B-BEE6-460D-BEB1-290C3177F7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94651" y="1241014"/>
            <a:ext cx="2062264" cy="2805691"/>
          </a:xfrm>
          <a:prstGeom prst="rect">
            <a:avLst/>
          </a:prstGeom>
        </p:spPr>
      </p:pic>
      <p:pic>
        <p:nvPicPr>
          <p:cNvPr id="6" name="Graphic 5" descr="Raised Hand">
            <a:extLst>
              <a:ext uri="{FF2B5EF4-FFF2-40B4-BE49-F238E27FC236}">
                <a16:creationId xmlns:a16="http://schemas.microsoft.com/office/drawing/2014/main" id="{DD2F2BAB-3FCA-4330-AF4F-FA4DC9E8B0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0457" y="4331368"/>
            <a:ext cx="1866166" cy="1866166"/>
          </a:xfrm>
          <a:prstGeom prst="rect">
            <a:avLst/>
          </a:prstGeom>
        </p:spPr>
      </p:pic>
      <p:sp>
        <p:nvSpPr>
          <p:cNvPr id="4" name="Date Placeholder 3">
            <a:extLst>
              <a:ext uri="{FF2B5EF4-FFF2-40B4-BE49-F238E27FC236}">
                <a16:creationId xmlns:a16="http://schemas.microsoft.com/office/drawing/2014/main" id="{1CB85C29-22DC-4DB5-8E4B-67F0B9966065}"/>
              </a:ext>
            </a:extLst>
          </p:cNvPr>
          <p:cNvSpPr>
            <a:spLocks noGrp="1"/>
          </p:cNvSpPr>
          <p:nvPr>
            <p:ph type="dt" sz="half" idx="2"/>
          </p:nvPr>
        </p:nvSpPr>
        <p:spPr/>
        <p:txBody>
          <a:bodyPr/>
          <a:lstStyle/>
          <a:p>
            <a:fld id="{5A1E19C3-0E2F-46E6-AB13-9C75F91ABA3C}" type="datetime1">
              <a:rPr lang="en-US" smtClean="0"/>
              <a:t>5/14/2019</a:t>
            </a:fld>
            <a:endParaRPr lang="en-US" dirty="0"/>
          </a:p>
        </p:txBody>
      </p:sp>
      <p:sp>
        <p:nvSpPr>
          <p:cNvPr id="7" name="Slide Number Placeholder 6">
            <a:extLst>
              <a:ext uri="{FF2B5EF4-FFF2-40B4-BE49-F238E27FC236}">
                <a16:creationId xmlns:a16="http://schemas.microsoft.com/office/drawing/2014/main" id="{782981CA-7F87-45D7-9E8C-2A27729E888F}"/>
              </a:ext>
            </a:extLst>
          </p:cNvPr>
          <p:cNvSpPr>
            <a:spLocks noGrp="1"/>
          </p:cNvSpPr>
          <p:nvPr>
            <p:ph type="sldNum" sz="quarter" idx="4"/>
          </p:nvPr>
        </p:nvSpPr>
        <p:spPr>
          <a:xfrm>
            <a:off x="11289351" y="6268785"/>
            <a:ext cx="519021" cy="365125"/>
          </a:xfrm>
        </p:spPr>
        <p:txBody>
          <a:bodyPr/>
          <a:lstStyle/>
          <a:p>
            <a:fld id="{84EABBBB-E3DC-4519-9308-927FE08F4BCD}" type="slidenum">
              <a:rPr lang="en-US" smtClean="0"/>
              <a:pPr/>
              <a:t>108</a:t>
            </a:fld>
            <a:endParaRPr lang="en-US" dirty="0"/>
          </a:p>
        </p:txBody>
      </p:sp>
    </p:spTree>
    <p:extLst>
      <p:ext uri="{BB962C8B-B14F-4D97-AF65-F5344CB8AC3E}">
        <p14:creationId xmlns:p14="http://schemas.microsoft.com/office/powerpoint/2010/main" val="2346531370"/>
      </p:ext>
    </p:extLst>
  </p:cSld>
  <p:clrMapOvr>
    <a:masterClrMapping/>
  </p:clrMapOvr>
  <p:transition spd="slow">
    <p:wip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A6DC9-5938-4F0A-9913-7916CD0C6A32}"/>
              </a:ext>
            </a:extLst>
          </p:cNvPr>
          <p:cNvSpPr>
            <a:spLocks noGrp="1"/>
          </p:cNvSpPr>
          <p:nvPr>
            <p:ph type="title"/>
          </p:nvPr>
        </p:nvSpPr>
        <p:spPr/>
        <p:txBody>
          <a:bodyPr/>
          <a:lstStyle/>
          <a:p>
            <a:r>
              <a:rPr lang="en-US" dirty="0"/>
              <a:t>Top 10 “Rules” for Negotiations</a:t>
            </a:r>
          </a:p>
        </p:txBody>
      </p:sp>
      <p:sp>
        <p:nvSpPr>
          <p:cNvPr id="4" name="Scroll: Vertical 3">
            <a:extLst>
              <a:ext uri="{FF2B5EF4-FFF2-40B4-BE49-F238E27FC236}">
                <a16:creationId xmlns:a16="http://schemas.microsoft.com/office/drawing/2014/main" id="{14C09F2A-ECB3-437F-8785-20BC112F0703}"/>
              </a:ext>
            </a:extLst>
          </p:cNvPr>
          <p:cNvSpPr/>
          <p:nvPr/>
        </p:nvSpPr>
        <p:spPr>
          <a:xfrm>
            <a:off x="182880" y="1293771"/>
            <a:ext cx="11826240" cy="5163313"/>
          </a:xfrm>
          <a:prstGeom prst="verticalScroll">
            <a:avLst>
              <a:gd name="adj" fmla="val 11336"/>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682625" indent="-450850">
              <a:spcBef>
                <a:spcPts val="1200"/>
              </a:spcBef>
              <a:buFont typeface="+mj-lt"/>
              <a:buAutoNum type="arabicPeriod"/>
            </a:pPr>
            <a:endParaRPr lang="en-US" sz="2800" b="1" dirty="0">
              <a:latin typeface="Franklin Gothic Medium" panose="020B0603020102020204" pitchFamily="34" charset="0"/>
            </a:endParaRPr>
          </a:p>
          <a:p>
            <a:pPr marL="682625" indent="-450850">
              <a:spcBef>
                <a:spcPts val="1200"/>
              </a:spcBef>
              <a:buFont typeface="+mj-lt"/>
              <a:buAutoNum type="arabicPeriod"/>
            </a:pPr>
            <a:r>
              <a:rPr lang="en-US" sz="2800" b="1" dirty="0">
                <a:solidFill>
                  <a:schemeClr val="accent2">
                    <a:lumMod val="50000"/>
                  </a:schemeClr>
                </a:solidFill>
                <a:latin typeface="Franklin Gothic Medium" panose="020B0603020102020204" pitchFamily="34" charset="0"/>
              </a:rPr>
              <a:t>Be prepared!</a:t>
            </a:r>
          </a:p>
          <a:p>
            <a:pPr marL="682625" indent="-450850">
              <a:spcBef>
                <a:spcPts val="1200"/>
              </a:spcBef>
              <a:buFont typeface="+mj-lt"/>
              <a:buAutoNum type="arabicPeriod"/>
            </a:pPr>
            <a:r>
              <a:rPr lang="en-US" sz="2800" b="1" dirty="0">
                <a:solidFill>
                  <a:schemeClr val="accent2">
                    <a:lumMod val="50000"/>
                  </a:schemeClr>
                </a:solidFill>
                <a:latin typeface="Franklin Gothic Medium" panose="020B0603020102020204" pitchFamily="34" charset="0"/>
              </a:rPr>
              <a:t>Don’t negotiate against yourself;</a:t>
            </a:r>
          </a:p>
          <a:p>
            <a:pPr marL="682625" indent="-450850">
              <a:spcBef>
                <a:spcPts val="1200"/>
              </a:spcBef>
              <a:buFont typeface="+mj-lt"/>
              <a:buAutoNum type="arabicPeriod"/>
            </a:pPr>
            <a:r>
              <a:rPr lang="en-US" sz="2800" b="1" dirty="0">
                <a:solidFill>
                  <a:schemeClr val="accent2">
                    <a:lumMod val="50000"/>
                  </a:schemeClr>
                </a:solidFill>
                <a:latin typeface="Franklin Gothic Medium" panose="020B0603020102020204" pitchFamily="34" charset="0"/>
              </a:rPr>
              <a:t>Aim high;</a:t>
            </a:r>
          </a:p>
          <a:p>
            <a:pPr marL="682625" indent="-450850">
              <a:spcBef>
                <a:spcPts val="1200"/>
              </a:spcBef>
              <a:buFont typeface="+mj-lt"/>
              <a:buAutoNum type="arabicPeriod"/>
            </a:pPr>
            <a:r>
              <a:rPr lang="en-US" sz="2800" b="1" dirty="0">
                <a:solidFill>
                  <a:schemeClr val="accent2">
                    <a:lumMod val="50000"/>
                  </a:schemeClr>
                </a:solidFill>
                <a:latin typeface="Franklin Gothic Medium" panose="020B0603020102020204" pitchFamily="34" charset="0"/>
              </a:rPr>
              <a:t>Give yourself room to compromise;</a:t>
            </a:r>
          </a:p>
          <a:p>
            <a:pPr marL="682625" indent="-450850">
              <a:spcBef>
                <a:spcPts val="1200"/>
              </a:spcBef>
              <a:buFont typeface="+mj-lt"/>
              <a:buAutoNum type="arabicPeriod"/>
            </a:pPr>
            <a:r>
              <a:rPr lang="en-US" sz="2800" b="1" dirty="0">
                <a:solidFill>
                  <a:schemeClr val="accent2">
                    <a:lumMod val="50000"/>
                  </a:schemeClr>
                </a:solidFill>
                <a:latin typeface="Franklin Gothic Medium" panose="020B0603020102020204" pitchFamily="34" charset="0"/>
              </a:rPr>
              <a:t> Use concessions wisely;</a:t>
            </a:r>
          </a:p>
          <a:p>
            <a:pPr marL="682625" indent="-450850">
              <a:spcBef>
                <a:spcPts val="1200"/>
              </a:spcBef>
              <a:buFont typeface="+mj-lt"/>
              <a:buAutoNum type="arabicPeriod"/>
            </a:pPr>
            <a:endParaRPr lang="en-US" sz="2800" b="1" dirty="0">
              <a:solidFill>
                <a:schemeClr val="accent2">
                  <a:lumMod val="50000"/>
                </a:schemeClr>
              </a:solidFill>
              <a:latin typeface="Franklin Gothic Medium" panose="020B0603020102020204" pitchFamily="34" charset="0"/>
            </a:endParaRPr>
          </a:p>
          <a:p>
            <a:pPr marL="682625" indent="-450850">
              <a:spcBef>
                <a:spcPts val="1200"/>
              </a:spcBef>
              <a:buFont typeface="+mj-lt"/>
              <a:buAutoNum type="arabicPeriod"/>
            </a:pPr>
            <a:endParaRPr lang="en-US" sz="2800" b="1" dirty="0">
              <a:solidFill>
                <a:schemeClr val="accent2">
                  <a:lumMod val="50000"/>
                </a:schemeClr>
              </a:solidFill>
              <a:latin typeface="Franklin Gothic Medium" panose="020B0603020102020204" pitchFamily="34" charset="0"/>
            </a:endParaRPr>
          </a:p>
          <a:p>
            <a:pPr marL="682625" indent="-450850">
              <a:spcBef>
                <a:spcPts val="1200"/>
              </a:spcBef>
              <a:buFont typeface="+mj-lt"/>
              <a:buAutoNum type="arabicPeriod"/>
            </a:pPr>
            <a:endParaRPr lang="en-US" sz="2800" b="1" dirty="0">
              <a:solidFill>
                <a:schemeClr val="accent2">
                  <a:lumMod val="50000"/>
                </a:schemeClr>
              </a:solidFill>
              <a:latin typeface="Franklin Gothic Medium" panose="020B0603020102020204" pitchFamily="34" charset="0"/>
            </a:endParaRPr>
          </a:p>
          <a:p>
            <a:pPr marL="682625" indent="-450850">
              <a:spcBef>
                <a:spcPts val="1200"/>
              </a:spcBef>
              <a:buFont typeface="+mj-lt"/>
              <a:buAutoNum type="arabicPeriod"/>
            </a:pPr>
            <a:r>
              <a:rPr lang="en-US" sz="2800" b="1" dirty="0">
                <a:solidFill>
                  <a:schemeClr val="accent2">
                    <a:lumMod val="50000"/>
                  </a:schemeClr>
                </a:solidFill>
                <a:latin typeface="Franklin Gothic Medium" panose="020B0603020102020204" pitchFamily="34" charset="0"/>
              </a:rPr>
              <a:t>Be prepared for someone to walk away;</a:t>
            </a:r>
          </a:p>
          <a:p>
            <a:pPr marL="682625" indent="-450850">
              <a:spcBef>
                <a:spcPts val="1200"/>
              </a:spcBef>
              <a:buFont typeface="+mj-lt"/>
              <a:buAutoNum type="arabicPeriod"/>
            </a:pPr>
            <a:r>
              <a:rPr lang="en-US" sz="2800" b="1" dirty="0">
                <a:solidFill>
                  <a:schemeClr val="accent2">
                    <a:lumMod val="50000"/>
                  </a:schemeClr>
                </a:solidFill>
                <a:latin typeface="Franklin Gothic Medium" panose="020B0603020102020204" pitchFamily="34" charset="0"/>
              </a:rPr>
              <a:t>Apply pressure;</a:t>
            </a:r>
          </a:p>
          <a:p>
            <a:pPr marL="682625" indent="-450850">
              <a:spcBef>
                <a:spcPts val="1200"/>
              </a:spcBef>
              <a:buFont typeface="+mj-lt"/>
              <a:buAutoNum type="arabicPeriod"/>
            </a:pPr>
            <a:r>
              <a:rPr lang="en-US" sz="2800" b="1" dirty="0">
                <a:solidFill>
                  <a:schemeClr val="accent2">
                    <a:lumMod val="50000"/>
                  </a:schemeClr>
                </a:solidFill>
                <a:latin typeface="Franklin Gothic Medium" panose="020B0603020102020204" pitchFamily="34" charset="0"/>
              </a:rPr>
              <a:t>Words matter!</a:t>
            </a:r>
          </a:p>
          <a:p>
            <a:pPr marL="682625" indent="-450850">
              <a:spcBef>
                <a:spcPts val="1200"/>
              </a:spcBef>
              <a:buFont typeface="+mj-lt"/>
              <a:buAutoNum type="arabicPeriod"/>
            </a:pPr>
            <a:r>
              <a:rPr lang="en-US" sz="2800" b="1" dirty="0">
                <a:solidFill>
                  <a:schemeClr val="accent2">
                    <a:lumMod val="50000"/>
                  </a:schemeClr>
                </a:solidFill>
                <a:latin typeface="Franklin Gothic Medium" panose="020B0603020102020204" pitchFamily="34" charset="0"/>
              </a:rPr>
              <a:t>Non-verbal communication is important;</a:t>
            </a:r>
          </a:p>
          <a:p>
            <a:pPr marL="682625" indent="-450850">
              <a:spcBef>
                <a:spcPts val="1200"/>
              </a:spcBef>
              <a:buFont typeface="+mj-lt"/>
              <a:buAutoNum type="arabicPeriod"/>
            </a:pPr>
            <a:r>
              <a:rPr lang="en-US" sz="2800" b="1" dirty="0">
                <a:solidFill>
                  <a:schemeClr val="accent2">
                    <a:lumMod val="50000"/>
                  </a:schemeClr>
                </a:solidFill>
                <a:latin typeface="Franklin Gothic Medium" panose="020B0603020102020204" pitchFamily="34" charset="0"/>
              </a:rPr>
              <a:t> Write it down!</a:t>
            </a:r>
          </a:p>
          <a:p>
            <a:pPr marL="682625" indent="-450850">
              <a:spcBef>
                <a:spcPts val="1200"/>
              </a:spcBef>
              <a:buFont typeface="+mj-lt"/>
              <a:buAutoNum type="arabicPeriod"/>
            </a:pPr>
            <a:endParaRPr lang="en-US" sz="2800" b="1" dirty="0">
              <a:latin typeface="Franklin Gothic Medium" panose="020B0603020102020204" pitchFamily="34" charset="0"/>
            </a:endParaRPr>
          </a:p>
          <a:p>
            <a:pPr algn="ctr"/>
            <a:endParaRPr lang="en-US" dirty="0"/>
          </a:p>
        </p:txBody>
      </p:sp>
      <p:sp>
        <p:nvSpPr>
          <p:cNvPr id="3" name="Date Placeholder 2">
            <a:extLst>
              <a:ext uri="{FF2B5EF4-FFF2-40B4-BE49-F238E27FC236}">
                <a16:creationId xmlns:a16="http://schemas.microsoft.com/office/drawing/2014/main" id="{D62852DF-BF63-4655-B5F5-33E7F0025B35}"/>
              </a:ext>
            </a:extLst>
          </p:cNvPr>
          <p:cNvSpPr>
            <a:spLocks noGrp="1"/>
          </p:cNvSpPr>
          <p:nvPr>
            <p:ph type="dt" sz="half" idx="2"/>
          </p:nvPr>
        </p:nvSpPr>
        <p:spPr/>
        <p:txBody>
          <a:bodyPr/>
          <a:lstStyle/>
          <a:p>
            <a:fld id="{9FFBAF6D-9F70-4AE8-8762-43B0574CFC6B}" type="datetime1">
              <a:rPr lang="en-US" smtClean="0"/>
              <a:t>5/14/2019</a:t>
            </a:fld>
            <a:endParaRPr lang="en-US" dirty="0"/>
          </a:p>
        </p:txBody>
      </p:sp>
      <p:sp>
        <p:nvSpPr>
          <p:cNvPr id="5" name="Slide Number Placeholder 4">
            <a:extLst>
              <a:ext uri="{FF2B5EF4-FFF2-40B4-BE49-F238E27FC236}">
                <a16:creationId xmlns:a16="http://schemas.microsoft.com/office/drawing/2014/main" id="{0B33E4D7-8736-4F94-AA15-104A8FBD9756}"/>
              </a:ext>
            </a:extLst>
          </p:cNvPr>
          <p:cNvSpPr>
            <a:spLocks noGrp="1"/>
          </p:cNvSpPr>
          <p:nvPr>
            <p:ph type="sldNum" sz="quarter" idx="4"/>
          </p:nvPr>
        </p:nvSpPr>
        <p:spPr>
          <a:xfrm>
            <a:off x="11490099" y="6264959"/>
            <a:ext cx="519021" cy="365125"/>
          </a:xfrm>
        </p:spPr>
        <p:txBody>
          <a:bodyPr/>
          <a:lstStyle/>
          <a:p>
            <a:fld id="{84EABBBB-E3DC-4519-9308-927FE08F4BCD}" type="slidenum">
              <a:rPr lang="en-US" smtClean="0"/>
              <a:pPr/>
              <a:t>109</a:t>
            </a:fld>
            <a:endParaRPr lang="en-US" dirty="0"/>
          </a:p>
        </p:txBody>
      </p:sp>
    </p:spTree>
    <p:extLst>
      <p:ext uri="{BB962C8B-B14F-4D97-AF65-F5344CB8AC3E}">
        <p14:creationId xmlns:p14="http://schemas.microsoft.com/office/powerpoint/2010/main" val="2656207920"/>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96" y="28766"/>
            <a:ext cx="10515600" cy="1145283"/>
          </a:xfrm>
        </p:spPr>
        <p:txBody>
          <a:bodyPr/>
          <a:lstStyle/>
          <a:p>
            <a:r>
              <a:rPr lang="en-US" dirty="0"/>
              <a:t>Shared Technology Services Model</a:t>
            </a:r>
          </a:p>
        </p:txBody>
      </p:sp>
      <p:grpSp>
        <p:nvGrpSpPr>
          <p:cNvPr id="3" name="Group 2" descr="Shared Technology Services Model">
            <a:extLst>
              <a:ext uri="{FF2B5EF4-FFF2-40B4-BE49-F238E27FC236}">
                <a16:creationId xmlns:a16="http://schemas.microsoft.com/office/drawing/2014/main" id="{3BF83D08-70A5-46AA-974A-F430937A5F57}"/>
              </a:ext>
            </a:extLst>
          </p:cNvPr>
          <p:cNvGrpSpPr/>
          <p:nvPr/>
        </p:nvGrpSpPr>
        <p:grpSpPr>
          <a:xfrm>
            <a:off x="510540" y="1164617"/>
            <a:ext cx="7597140" cy="5128441"/>
            <a:chOff x="2438400" y="1506183"/>
            <a:chExt cx="7315200" cy="5217232"/>
          </a:xfrm>
        </p:grpSpPr>
        <p:sp>
          <p:nvSpPr>
            <p:cNvPr id="4" name="Rounded Rectangle 6">
              <a:extLst>
                <a:ext uri="{FF2B5EF4-FFF2-40B4-BE49-F238E27FC236}">
                  <a16:creationId xmlns:a16="http://schemas.microsoft.com/office/drawing/2014/main" id="{00AE8518-F5B7-4AFD-95AE-7F9942EF59CE}"/>
                </a:ext>
              </a:extLst>
            </p:cNvPr>
            <p:cNvSpPr/>
            <p:nvPr/>
          </p:nvSpPr>
          <p:spPr>
            <a:xfrm>
              <a:off x="2438400" y="1506183"/>
              <a:ext cx="7305895" cy="884139"/>
            </a:xfrm>
            <a:prstGeom prst="roundRect">
              <a:avLst/>
            </a:prstGeom>
            <a:solidFill>
              <a:srgbClr val="0070AD">
                <a:lumMod val="40000"/>
                <a:lumOff val="60000"/>
              </a:srgbClr>
            </a:solidFill>
            <a:ln w="12700" cap="flat" cmpd="sng" algn="ctr">
              <a:noFill/>
              <a:prstDash val="dash"/>
              <a:miter lim="800000"/>
            </a:ln>
            <a:effectLst/>
          </p:spPr>
          <p:txBody>
            <a:bodyPr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02920" rtl="0" eaLnBrk="1" fontAlgn="auto" latinLnBrk="0" hangingPunct="1">
                <a:lnSpc>
                  <a:spcPct val="100000"/>
                </a:lnSpc>
                <a:spcBef>
                  <a:spcPts val="0"/>
                </a:spcBef>
                <a:spcAft>
                  <a:spcPts val="0"/>
                </a:spcAft>
                <a:buClrTx/>
                <a:buSzTx/>
                <a:buFontTx/>
                <a:buNone/>
                <a:tabLst/>
                <a:defRPr/>
              </a:pPr>
              <a:endParaRPr kumimoji="0" lang="en-US" sz="1828" b="1" i="0" u="none" strike="noStrike" kern="0" cap="none" spc="0" normalizeH="0" baseline="0" noProof="0" dirty="0">
                <a:ln>
                  <a:noFill/>
                </a:ln>
                <a:solidFill>
                  <a:srgbClr val="998C85">
                    <a:lumMod val="50000"/>
                  </a:srgbClr>
                </a:solidFill>
                <a:effectLst/>
                <a:uLnTx/>
                <a:uFillTx/>
                <a:latin typeface="Calibri Light" panose="020F0302020204030204" pitchFamily="34" charset="0"/>
                <a:ea typeface=""/>
                <a:cs typeface="Calibri Light" panose="020F0302020204030204" pitchFamily="34" charset="0"/>
              </a:endParaRPr>
            </a:p>
          </p:txBody>
        </p:sp>
        <p:sp>
          <p:nvSpPr>
            <p:cNvPr id="5" name="Rounded Rectangle 6">
              <a:extLst>
                <a:ext uri="{FF2B5EF4-FFF2-40B4-BE49-F238E27FC236}">
                  <a16:creationId xmlns:a16="http://schemas.microsoft.com/office/drawing/2014/main" id="{EF76FF6A-D8B4-4F83-96B3-7FB9B5DC0761}"/>
                </a:ext>
              </a:extLst>
            </p:cNvPr>
            <p:cNvSpPr/>
            <p:nvPr/>
          </p:nvSpPr>
          <p:spPr>
            <a:xfrm>
              <a:off x="2447705" y="2431819"/>
              <a:ext cx="7305895" cy="1844970"/>
            </a:xfrm>
            <a:prstGeom prst="roundRect">
              <a:avLst>
                <a:gd name="adj" fmla="val 8247"/>
              </a:avLst>
            </a:prstGeom>
            <a:solidFill>
              <a:srgbClr val="70AD47">
                <a:lumMod val="40000"/>
                <a:lumOff val="60000"/>
              </a:srgbClr>
            </a:solidFill>
            <a:ln w="12700" cap="flat" cmpd="sng" algn="ctr">
              <a:noFill/>
              <a:prstDash val="dash"/>
              <a:miter lim="800000"/>
            </a:ln>
            <a:effectLst/>
          </p:spPr>
          <p:txBody>
            <a:bodyPr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endParaRPr lang="en-US" sz="1828" b="1" kern="0" dirty="0">
                <a:solidFill>
                  <a:srgbClr val="998C85">
                    <a:lumMod val="50000"/>
                  </a:srgbClr>
                </a:solidFill>
                <a:latin typeface="Calibri Light" panose="020F0302020204030204" pitchFamily="34" charset="0"/>
                <a:cs typeface="Calibri Light" panose="020F0302020204030204" pitchFamily="34" charset="0"/>
              </a:endParaRPr>
            </a:p>
          </p:txBody>
        </p:sp>
        <p:sp>
          <p:nvSpPr>
            <p:cNvPr id="11" name="Rounded Rectangle 12">
              <a:extLst>
                <a:ext uri="{FF2B5EF4-FFF2-40B4-BE49-F238E27FC236}">
                  <a16:creationId xmlns:a16="http://schemas.microsoft.com/office/drawing/2014/main" id="{F7ABBE0D-8547-4D18-A0B3-FCE78602F6B8}"/>
                </a:ext>
              </a:extLst>
            </p:cNvPr>
            <p:cNvSpPr/>
            <p:nvPr/>
          </p:nvSpPr>
          <p:spPr>
            <a:xfrm>
              <a:off x="2881766" y="2770295"/>
              <a:ext cx="6216544" cy="464234"/>
            </a:xfrm>
            <a:prstGeom prst="roundRect">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1625" b="1" kern="0" dirty="0">
                  <a:solidFill>
                    <a:prstClr val="white"/>
                  </a:solidFill>
                  <a:latin typeface="Calibri Light" panose="020F0302020204030204" pitchFamily="34" charset="0"/>
                  <a:cs typeface="Calibri Light" panose="020F0302020204030204" pitchFamily="34" charset="0"/>
                </a:rPr>
                <a:t>Retained IT Organization</a:t>
              </a:r>
            </a:p>
          </p:txBody>
        </p:sp>
        <p:sp>
          <p:nvSpPr>
            <p:cNvPr id="12" name="Rounded Rectangle 13">
              <a:extLst>
                <a:ext uri="{FF2B5EF4-FFF2-40B4-BE49-F238E27FC236}">
                  <a16:creationId xmlns:a16="http://schemas.microsoft.com/office/drawing/2014/main" id="{5B460ACC-DB33-4497-94A5-8A6728DF1FF8}"/>
                </a:ext>
              </a:extLst>
            </p:cNvPr>
            <p:cNvSpPr/>
            <p:nvPr/>
          </p:nvSpPr>
          <p:spPr>
            <a:xfrm>
              <a:off x="2438400" y="2497606"/>
              <a:ext cx="7305895" cy="1742821"/>
            </a:xfrm>
            <a:prstGeom prst="roundRect">
              <a:avLst>
                <a:gd name="adj" fmla="val 11847"/>
              </a:avLst>
            </a:prstGeom>
            <a:solidFill>
              <a:srgbClr val="70AD47"/>
            </a:solidFill>
            <a:ln w="12700" cap="flat" cmpd="sng" algn="ctr">
              <a:noFill/>
              <a:prstDash val="dash"/>
              <a:miter lim="800000"/>
            </a:ln>
            <a:effectLst/>
          </p:spPr>
          <p:txBody>
            <a:bodyPr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endParaRPr lang="en-US" sz="1828" b="1" kern="0" dirty="0">
                <a:solidFill>
                  <a:srgbClr val="998C85">
                    <a:lumMod val="50000"/>
                  </a:srgbClr>
                </a:solidFill>
                <a:latin typeface="Calibri Light" panose="020F0302020204030204" pitchFamily="34" charset="0"/>
                <a:cs typeface="Calibri Light" panose="020F0302020204030204" pitchFamily="34" charset="0"/>
              </a:endParaRPr>
            </a:p>
          </p:txBody>
        </p:sp>
        <p:sp>
          <p:nvSpPr>
            <p:cNvPr id="14" name="Rounded Rectangle 15">
              <a:extLst>
                <a:ext uri="{FF2B5EF4-FFF2-40B4-BE49-F238E27FC236}">
                  <a16:creationId xmlns:a16="http://schemas.microsoft.com/office/drawing/2014/main" id="{4B7F182F-EFBA-498C-8214-4F204A0E3C9D}"/>
                </a:ext>
              </a:extLst>
            </p:cNvPr>
            <p:cNvSpPr/>
            <p:nvPr/>
          </p:nvSpPr>
          <p:spPr>
            <a:xfrm>
              <a:off x="2595042" y="2585252"/>
              <a:ext cx="2148814" cy="762401"/>
            </a:xfrm>
            <a:prstGeom prst="roundRect">
              <a:avLst/>
            </a:prstGeom>
            <a:solidFill>
              <a:srgbClr val="70AD47">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kern="0" dirty="0">
                  <a:solidFill>
                    <a:prstClr val="white"/>
                  </a:solidFill>
                  <a:latin typeface="Calibri Light" panose="020F0302020204030204" pitchFamily="34" charset="0"/>
                  <a:cs typeface="Calibri Light" panose="020F0302020204030204" pitchFamily="34" charset="0"/>
                </a:rPr>
                <a:t>Marketplace</a:t>
              </a:r>
            </a:p>
          </p:txBody>
        </p:sp>
        <p:sp>
          <p:nvSpPr>
            <p:cNvPr id="15" name="Rounded Rectangle 16">
              <a:extLst>
                <a:ext uri="{FF2B5EF4-FFF2-40B4-BE49-F238E27FC236}">
                  <a16:creationId xmlns:a16="http://schemas.microsoft.com/office/drawing/2014/main" id="{1D628CF0-1C25-4DBD-ACCE-AE2EC9BA96D6}"/>
                </a:ext>
              </a:extLst>
            </p:cNvPr>
            <p:cNvSpPr/>
            <p:nvPr/>
          </p:nvSpPr>
          <p:spPr>
            <a:xfrm>
              <a:off x="2596238" y="3471338"/>
              <a:ext cx="7008829" cy="532279"/>
            </a:xfrm>
            <a:prstGeom prst="roundRect">
              <a:avLst/>
            </a:prstGeom>
            <a:solidFill>
              <a:srgbClr val="70AD47">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kern="0" dirty="0">
                  <a:solidFill>
                    <a:prstClr val="white"/>
                  </a:solidFill>
                  <a:latin typeface="Calibri Light" panose="020F0302020204030204" pitchFamily="34" charset="0"/>
                  <a:cs typeface="Calibri Light" panose="020F0302020204030204" pitchFamily="34" charset="0"/>
                </a:rPr>
                <a:t>Operations Mgmt</a:t>
              </a:r>
            </a:p>
          </p:txBody>
        </p:sp>
        <p:sp>
          <p:nvSpPr>
            <p:cNvPr id="16" name="Rounded Rectangle 123">
              <a:extLst>
                <a:ext uri="{FF2B5EF4-FFF2-40B4-BE49-F238E27FC236}">
                  <a16:creationId xmlns:a16="http://schemas.microsoft.com/office/drawing/2014/main" id="{7EACAF4E-462D-46B2-BAFC-BA11628D6F2B}"/>
                </a:ext>
              </a:extLst>
            </p:cNvPr>
            <p:cNvSpPr/>
            <p:nvPr/>
          </p:nvSpPr>
          <p:spPr>
            <a:xfrm>
              <a:off x="5017854" y="2600885"/>
              <a:ext cx="2148814" cy="762402"/>
            </a:xfrm>
            <a:prstGeom prst="roundRect">
              <a:avLst/>
            </a:prstGeom>
            <a:solidFill>
              <a:srgbClr val="70AD47">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kern="0" dirty="0">
                  <a:solidFill>
                    <a:prstClr val="white"/>
                  </a:solidFill>
                  <a:latin typeface="Calibri Light" panose="020F0302020204030204" pitchFamily="34" charset="0"/>
                  <a:cs typeface="Calibri Light" panose="020F0302020204030204" pitchFamily="34" charset="0"/>
                </a:rPr>
                <a:t>Service Management</a:t>
              </a:r>
            </a:p>
          </p:txBody>
        </p:sp>
        <p:grpSp>
          <p:nvGrpSpPr>
            <p:cNvPr id="17" name="Group 16">
              <a:extLst>
                <a:ext uri="{FF2B5EF4-FFF2-40B4-BE49-F238E27FC236}">
                  <a16:creationId xmlns:a16="http://schemas.microsoft.com/office/drawing/2014/main" id="{63D2DC99-86F1-4077-8194-A4EB7C012910}"/>
                </a:ext>
              </a:extLst>
            </p:cNvPr>
            <p:cNvGrpSpPr/>
            <p:nvPr/>
          </p:nvGrpSpPr>
          <p:grpSpPr>
            <a:xfrm>
              <a:off x="7440666" y="2546559"/>
              <a:ext cx="2148814" cy="983799"/>
              <a:chOff x="8962805" y="2233139"/>
              <a:chExt cx="1652090" cy="983799"/>
            </a:xfrm>
          </p:grpSpPr>
          <p:sp>
            <p:nvSpPr>
              <p:cNvPr id="18" name="Rounded Rectangle 17">
                <a:extLst>
                  <a:ext uri="{FF2B5EF4-FFF2-40B4-BE49-F238E27FC236}">
                    <a16:creationId xmlns:a16="http://schemas.microsoft.com/office/drawing/2014/main" id="{687386EA-A5BA-479C-A1AD-E363AD974FEE}"/>
                  </a:ext>
                </a:extLst>
              </p:cNvPr>
              <p:cNvSpPr/>
              <p:nvPr/>
            </p:nvSpPr>
            <p:spPr>
              <a:xfrm>
                <a:off x="8962805" y="2233139"/>
                <a:ext cx="1652090" cy="836736"/>
              </a:xfrm>
              <a:prstGeom prst="roundRect">
                <a:avLst/>
              </a:prstGeom>
              <a:solidFill>
                <a:srgbClr val="70AD47">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kern="0" dirty="0">
                    <a:solidFill>
                      <a:prstClr val="white"/>
                    </a:solidFill>
                    <a:latin typeface="Calibri Light" panose="020F0302020204030204" pitchFamily="34" charset="0"/>
                    <a:cs typeface="Calibri Light" panose="020F0302020204030204" pitchFamily="34" charset="0"/>
                  </a:rPr>
                  <a:t> </a:t>
                </a:r>
              </a:p>
            </p:txBody>
          </p:sp>
          <p:sp>
            <p:nvSpPr>
              <p:cNvPr id="19" name="Rectangle 18">
                <a:extLst>
                  <a:ext uri="{FF2B5EF4-FFF2-40B4-BE49-F238E27FC236}">
                    <a16:creationId xmlns:a16="http://schemas.microsoft.com/office/drawing/2014/main" id="{16D4B97F-4F85-424A-BFCD-BFE9CE2572FE}"/>
                  </a:ext>
                </a:extLst>
              </p:cNvPr>
              <p:cNvSpPr/>
              <p:nvPr/>
            </p:nvSpPr>
            <p:spPr>
              <a:xfrm>
                <a:off x="9005404" y="2246312"/>
                <a:ext cx="1566887" cy="97062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r>
                  <a:rPr lang="en-US" sz="2800" dirty="0">
                    <a:solidFill>
                      <a:prstClr val="white"/>
                    </a:solidFill>
                    <a:latin typeface="Calibri Light" panose="020F0302020204030204" pitchFamily="34" charset="0"/>
                    <a:cs typeface="Calibri Light" panose="020F0302020204030204" pitchFamily="34" charset="0"/>
                  </a:rPr>
                  <a:t>IT Business </a:t>
                </a:r>
              </a:p>
              <a:p>
                <a:pPr algn="ctr" defTabSz="502920"/>
                <a:r>
                  <a:rPr lang="en-US" sz="2800" dirty="0">
                    <a:solidFill>
                      <a:prstClr val="white"/>
                    </a:solidFill>
                    <a:latin typeface="Calibri Light" panose="020F0302020204030204" pitchFamily="34" charset="0"/>
                    <a:cs typeface="Calibri Light" panose="020F0302020204030204" pitchFamily="34" charset="0"/>
                  </a:rPr>
                  <a:t>Management</a:t>
                </a:r>
              </a:p>
            </p:txBody>
          </p:sp>
        </p:grpSp>
        <p:sp>
          <p:nvSpPr>
            <p:cNvPr id="21" name="Rounded Rectangle 35">
              <a:extLst>
                <a:ext uri="{FF2B5EF4-FFF2-40B4-BE49-F238E27FC236}">
                  <a16:creationId xmlns:a16="http://schemas.microsoft.com/office/drawing/2014/main" id="{F6CD2EA6-00F8-44C7-AC13-5DE9405F26E8}"/>
                </a:ext>
              </a:extLst>
            </p:cNvPr>
            <p:cNvSpPr/>
            <p:nvPr/>
          </p:nvSpPr>
          <p:spPr>
            <a:xfrm>
              <a:off x="3027897" y="1710707"/>
              <a:ext cx="6216544" cy="371641"/>
            </a:xfrm>
            <a:prstGeom prst="roundRect">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b="1" kern="0" dirty="0">
                  <a:solidFill>
                    <a:prstClr val="black"/>
                  </a:solidFill>
                  <a:latin typeface="Calibri Light" panose="020F0302020204030204" pitchFamily="34" charset="0"/>
                  <a:cs typeface="Calibri Light" panose="020F0302020204030204" pitchFamily="34" charset="0"/>
                </a:rPr>
                <a:t>Customers</a:t>
              </a:r>
            </a:p>
          </p:txBody>
        </p:sp>
        <p:sp>
          <p:nvSpPr>
            <p:cNvPr id="22" name="Rounded Rectangle 36">
              <a:extLst>
                <a:ext uri="{FF2B5EF4-FFF2-40B4-BE49-F238E27FC236}">
                  <a16:creationId xmlns:a16="http://schemas.microsoft.com/office/drawing/2014/main" id="{49C35316-5954-439D-8F23-F5D822B5F5D2}"/>
                </a:ext>
              </a:extLst>
            </p:cNvPr>
            <p:cNvSpPr/>
            <p:nvPr/>
          </p:nvSpPr>
          <p:spPr>
            <a:xfrm>
              <a:off x="2438400" y="4347711"/>
              <a:ext cx="7305895" cy="2295554"/>
            </a:xfrm>
            <a:prstGeom prst="roundRect">
              <a:avLst/>
            </a:prstGeom>
            <a:solidFill>
              <a:srgbClr val="FFFFFF">
                <a:lumMod val="50000"/>
              </a:srgbClr>
            </a:solidFill>
            <a:ln w="12700" cap="flat" cmpd="sng" algn="ctr">
              <a:noFill/>
              <a:prstDash val="dash"/>
              <a:miter lim="800000"/>
            </a:ln>
            <a:effectLst/>
          </p:spPr>
          <p:txBody>
            <a:bodyPr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02920" rtl="0" eaLnBrk="1" fontAlgn="auto" latinLnBrk="0" hangingPunct="1">
                <a:lnSpc>
                  <a:spcPct val="100000"/>
                </a:lnSpc>
                <a:spcBef>
                  <a:spcPts val="0"/>
                </a:spcBef>
                <a:spcAft>
                  <a:spcPts val="0"/>
                </a:spcAft>
                <a:buClrTx/>
                <a:buSzTx/>
                <a:buFontTx/>
                <a:buNone/>
                <a:tabLst/>
                <a:defRPr/>
              </a:pPr>
              <a:endParaRPr kumimoji="0" lang="en-US" sz="1828" b="1" i="0" u="none" strike="noStrike" kern="0" cap="none" spc="0" normalizeH="0" baseline="0" noProof="0" dirty="0">
                <a:ln>
                  <a:noFill/>
                </a:ln>
                <a:solidFill>
                  <a:srgbClr val="998C85">
                    <a:lumMod val="50000"/>
                  </a:srgbClr>
                </a:solidFill>
                <a:effectLst/>
                <a:uLnTx/>
                <a:uFillTx/>
                <a:latin typeface="Calibri Light" panose="020F0302020204030204" pitchFamily="34" charset="0"/>
                <a:ea typeface=""/>
                <a:cs typeface="Calibri Light" panose="020F0302020204030204" pitchFamily="34" charset="0"/>
              </a:endParaRPr>
            </a:p>
          </p:txBody>
        </p:sp>
        <p:sp>
          <p:nvSpPr>
            <p:cNvPr id="23" name="TextBox 72">
              <a:extLst>
                <a:ext uri="{FF2B5EF4-FFF2-40B4-BE49-F238E27FC236}">
                  <a16:creationId xmlns:a16="http://schemas.microsoft.com/office/drawing/2014/main" id="{6331B0BC-47E6-4510-A2F9-C7A20CDBA14F}"/>
                </a:ext>
              </a:extLst>
            </p:cNvPr>
            <p:cNvSpPr txBox="1"/>
            <p:nvPr/>
          </p:nvSpPr>
          <p:spPr>
            <a:xfrm>
              <a:off x="3494788" y="6191136"/>
              <a:ext cx="5254796" cy="53227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kern="0" dirty="0">
                  <a:solidFill>
                    <a:prstClr val="white"/>
                  </a:solidFill>
                  <a:latin typeface="Calibri Light" panose="020F0302020204030204" pitchFamily="34" charset="0"/>
                  <a:cs typeface="Calibri Light" panose="020F0302020204030204" pitchFamily="34" charset="0"/>
                </a:rPr>
                <a:t>DIR Shared Services</a:t>
              </a:r>
            </a:p>
          </p:txBody>
        </p:sp>
        <p:sp>
          <p:nvSpPr>
            <p:cNvPr id="24" name="Rounded Rectangle 18">
              <a:extLst>
                <a:ext uri="{FF2B5EF4-FFF2-40B4-BE49-F238E27FC236}">
                  <a16:creationId xmlns:a16="http://schemas.microsoft.com/office/drawing/2014/main" id="{310B781F-08B2-4BA5-9FE0-0F53BAC1DFD5}"/>
                </a:ext>
              </a:extLst>
            </p:cNvPr>
            <p:cNvSpPr/>
            <p:nvPr/>
          </p:nvSpPr>
          <p:spPr>
            <a:xfrm>
              <a:off x="2608795" y="4426756"/>
              <a:ext cx="1360523" cy="1807422"/>
            </a:xfrm>
            <a:prstGeom prst="roundRect">
              <a:avLst/>
            </a:prstGeom>
            <a:solidFill>
              <a:srgbClr val="FFFFFF"/>
            </a:solidFill>
            <a:ln w="12700" cap="flat" cmpd="sng" algn="ctr">
              <a:solidFill>
                <a:sysClr val="windowText" lastClr="000000">
                  <a:lumMod val="65000"/>
                  <a:lumOff val="35000"/>
                </a:sys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02920" rtl="0" eaLnBrk="1" fontAlgn="auto" latinLnBrk="0" hangingPunct="1">
                <a:lnSpc>
                  <a:spcPct val="100000"/>
                </a:lnSpc>
                <a:spcBef>
                  <a:spcPts val="0"/>
                </a:spcBef>
                <a:spcAft>
                  <a:spcPts val="0"/>
                </a:spcAft>
                <a:buClrTx/>
                <a:buSzTx/>
                <a:buFontTx/>
                <a:buNone/>
                <a:tabLst/>
                <a:defRPr/>
              </a:pPr>
              <a:endParaRPr kumimoji="0" lang="en-US" sz="1625" b="0" i="0" u="none" strike="noStrike" kern="0" cap="none" spc="0" normalizeH="0" baseline="0" noProof="0" dirty="0">
                <a:ln>
                  <a:noFill/>
                </a:ln>
                <a:solidFill>
                  <a:srgbClr val="44546A">
                    <a:lumMod val="50000"/>
                  </a:srgbClr>
                </a:solidFill>
                <a:effectLst/>
                <a:uLnTx/>
                <a:uFillTx/>
                <a:latin typeface="Calibri Light" panose="020F0302020204030204" pitchFamily="34" charset="0"/>
                <a:ea typeface=""/>
                <a:cs typeface="Calibri Light" panose="020F0302020204030204" pitchFamily="34" charset="0"/>
              </a:endParaRPr>
            </a:p>
          </p:txBody>
        </p:sp>
        <p:cxnSp>
          <p:nvCxnSpPr>
            <p:cNvPr id="25" name="Straight Arrow Connector 24">
              <a:extLst>
                <a:ext uri="{FF2B5EF4-FFF2-40B4-BE49-F238E27FC236}">
                  <a16:creationId xmlns:a16="http://schemas.microsoft.com/office/drawing/2014/main" id="{73B554B7-8681-4944-8729-7287B37ACB21}"/>
                </a:ext>
              </a:extLst>
            </p:cNvPr>
            <p:cNvCxnSpPr/>
            <p:nvPr/>
          </p:nvCxnSpPr>
          <p:spPr>
            <a:xfrm flipH="1">
              <a:off x="3288908" y="4111666"/>
              <a:ext cx="298" cy="464234"/>
            </a:xfrm>
            <a:prstGeom prst="straightConnector1">
              <a:avLst/>
            </a:prstGeom>
            <a:noFill/>
            <a:ln w="57150" cap="flat" cmpd="sng" algn="ctr">
              <a:solidFill>
                <a:sysClr val="windowText" lastClr="000000">
                  <a:lumMod val="60000"/>
                  <a:lumOff val="40000"/>
                </a:sysClr>
              </a:solidFill>
              <a:prstDash val="solid"/>
              <a:miter lim="800000"/>
              <a:headEnd type="oval" w="med" len="med"/>
              <a:tailEnd type="oval" w="med" len="med"/>
            </a:ln>
            <a:effectLst/>
            <a:scene3d>
              <a:camera prst="orthographicFront"/>
              <a:lightRig rig="threePt" dir="t"/>
            </a:scene3d>
            <a:sp3d>
              <a:bevelT w="165100" prst="coolSlant"/>
            </a:sp3d>
          </p:spPr>
        </p:cxnSp>
        <p:sp>
          <p:nvSpPr>
            <p:cNvPr id="27" name="Rounded Rectangle 21">
              <a:extLst>
                <a:ext uri="{FF2B5EF4-FFF2-40B4-BE49-F238E27FC236}">
                  <a16:creationId xmlns:a16="http://schemas.microsoft.com/office/drawing/2014/main" id="{74549131-F594-4D75-83B1-CCF1B01DDDD5}"/>
                </a:ext>
              </a:extLst>
            </p:cNvPr>
            <p:cNvSpPr/>
            <p:nvPr/>
          </p:nvSpPr>
          <p:spPr>
            <a:xfrm>
              <a:off x="4012119" y="4426756"/>
              <a:ext cx="1360523" cy="1807422"/>
            </a:xfrm>
            <a:prstGeom prst="roundRect">
              <a:avLst/>
            </a:prstGeom>
            <a:solidFill>
              <a:srgbClr val="FFFFFF"/>
            </a:solidFill>
            <a:ln w="12700" cap="flat" cmpd="sng" algn="ctr">
              <a:solidFill>
                <a:sysClr val="windowText" lastClr="000000">
                  <a:lumMod val="65000"/>
                  <a:lumOff val="35000"/>
                </a:sys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0292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44546A">
                    <a:lumMod val="50000"/>
                  </a:srgbClr>
                </a:solidFill>
                <a:effectLst/>
                <a:uLnTx/>
                <a:uFillTx/>
                <a:latin typeface="Calibri Light" panose="020F0302020204030204" pitchFamily="34" charset="0"/>
                <a:ea typeface=""/>
                <a:cs typeface="Calibri Light" panose="020F0302020204030204" pitchFamily="34" charset="0"/>
              </a:endParaRPr>
            </a:p>
          </p:txBody>
        </p:sp>
        <p:sp>
          <p:nvSpPr>
            <p:cNvPr id="28" name="Rounded Rectangle 22">
              <a:extLst>
                <a:ext uri="{FF2B5EF4-FFF2-40B4-BE49-F238E27FC236}">
                  <a16:creationId xmlns:a16="http://schemas.microsoft.com/office/drawing/2014/main" id="{D6C3D131-651D-4F85-8A8F-0C8A4545AF37}"/>
                </a:ext>
              </a:extLst>
            </p:cNvPr>
            <p:cNvSpPr/>
            <p:nvPr/>
          </p:nvSpPr>
          <p:spPr>
            <a:xfrm>
              <a:off x="4095142" y="5038502"/>
              <a:ext cx="1194479" cy="464234"/>
            </a:xfrm>
            <a:prstGeom prst="roundRect">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b="1" kern="0" dirty="0">
                  <a:solidFill>
                    <a:prstClr val="black"/>
                  </a:solidFill>
                  <a:latin typeface="Calibri Light" panose="020F0302020204030204" pitchFamily="34" charset="0"/>
                  <a:cs typeface="Calibri Light" panose="020F0302020204030204" pitchFamily="34" charset="0"/>
                </a:rPr>
                <a:t>Texas.gov</a:t>
              </a:r>
            </a:p>
          </p:txBody>
        </p:sp>
        <p:cxnSp>
          <p:nvCxnSpPr>
            <p:cNvPr id="29" name="Straight Arrow Connector 28">
              <a:extLst>
                <a:ext uri="{FF2B5EF4-FFF2-40B4-BE49-F238E27FC236}">
                  <a16:creationId xmlns:a16="http://schemas.microsoft.com/office/drawing/2014/main" id="{355A45DD-D399-4E1D-B541-6F614D262105}"/>
                </a:ext>
              </a:extLst>
            </p:cNvPr>
            <p:cNvCxnSpPr/>
            <p:nvPr/>
          </p:nvCxnSpPr>
          <p:spPr>
            <a:xfrm flipH="1">
              <a:off x="4692232" y="4111666"/>
              <a:ext cx="298" cy="464234"/>
            </a:xfrm>
            <a:prstGeom prst="straightConnector1">
              <a:avLst/>
            </a:prstGeom>
            <a:noFill/>
            <a:ln w="57150" cap="flat" cmpd="sng" algn="ctr">
              <a:solidFill>
                <a:sysClr val="windowText" lastClr="000000">
                  <a:lumMod val="60000"/>
                  <a:lumOff val="40000"/>
                </a:sysClr>
              </a:solidFill>
              <a:prstDash val="solid"/>
              <a:miter lim="800000"/>
              <a:headEnd type="oval" w="med" len="med"/>
              <a:tailEnd type="oval" w="med" len="med"/>
            </a:ln>
            <a:effectLst/>
            <a:scene3d>
              <a:camera prst="orthographicFront"/>
              <a:lightRig rig="threePt" dir="t"/>
            </a:scene3d>
            <a:sp3d>
              <a:bevelT w="165100" prst="coolSlant"/>
            </a:sp3d>
          </p:spPr>
        </p:cxnSp>
        <p:sp>
          <p:nvSpPr>
            <p:cNvPr id="31" name="Rounded Rectangle 24">
              <a:extLst>
                <a:ext uri="{FF2B5EF4-FFF2-40B4-BE49-F238E27FC236}">
                  <a16:creationId xmlns:a16="http://schemas.microsoft.com/office/drawing/2014/main" id="{224C73BE-F153-480B-8FD2-C9AE15DAEF75}"/>
                </a:ext>
              </a:extLst>
            </p:cNvPr>
            <p:cNvSpPr/>
            <p:nvPr/>
          </p:nvSpPr>
          <p:spPr>
            <a:xfrm>
              <a:off x="5415444" y="4426756"/>
              <a:ext cx="1360523" cy="1807422"/>
            </a:xfrm>
            <a:prstGeom prst="roundRect">
              <a:avLst/>
            </a:prstGeom>
            <a:solidFill>
              <a:srgbClr val="FFFFFF"/>
            </a:solidFill>
            <a:ln w="12700" cap="flat" cmpd="sng" algn="ctr">
              <a:solidFill>
                <a:sysClr val="windowText" lastClr="000000">
                  <a:lumMod val="65000"/>
                  <a:lumOff val="35000"/>
                </a:sys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02920" rtl="0" eaLnBrk="1" fontAlgn="auto" latinLnBrk="0" hangingPunct="1">
                <a:lnSpc>
                  <a:spcPct val="100000"/>
                </a:lnSpc>
                <a:spcBef>
                  <a:spcPts val="0"/>
                </a:spcBef>
                <a:spcAft>
                  <a:spcPts val="0"/>
                </a:spcAft>
                <a:buClrTx/>
                <a:buSzTx/>
                <a:buFontTx/>
                <a:buNone/>
                <a:tabLst/>
                <a:defRPr/>
              </a:pPr>
              <a:endParaRPr kumimoji="0" lang="en-US" sz="1625" b="0" i="0" u="none" strike="noStrike" kern="0" cap="none" spc="0" normalizeH="0" baseline="0" noProof="0" dirty="0">
                <a:ln>
                  <a:noFill/>
                </a:ln>
                <a:solidFill>
                  <a:srgbClr val="44546A">
                    <a:lumMod val="50000"/>
                  </a:srgbClr>
                </a:solidFill>
                <a:effectLst/>
                <a:uLnTx/>
                <a:uFillTx/>
                <a:latin typeface="Calibri Light" panose="020F0302020204030204" pitchFamily="34" charset="0"/>
                <a:ea typeface=""/>
                <a:cs typeface="Calibri Light" panose="020F0302020204030204" pitchFamily="34" charset="0"/>
              </a:endParaRPr>
            </a:p>
          </p:txBody>
        </p:sp>
        <p:sp>
          <p:nvSpPr>
            <p:cNvPr id="32" name="Rounded Rectangle 25">
              <a:extLst>
                <a:ext uri="{FF2B5EF4-FFF2-40B4-BE49-F238E27FC236}">
                  <a16:creationId xmlns:a16="http://schemas.microsoft.com/office/drawing/2014/main" id="{92D09D4B-8163-49CE-8084-4D50E3D23C91}"/>
                </a:ext>
              </a:extLst>
            </p:cNvPr>
            <p:cNvSpPr/>
            <p:nvPr/>
          </p:nvSpPr>
          <p:spPr>
            <a:xfrm>
              <a:off x="5551496" y="5038502"/>
              <a:ext cx="1088418" cy="464234"/>
            </a:xfrm>
            <a:prstGeom prst="roundRect">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b="1" kern="0" dirty="0">
                  <a:solidFill>
                    <a:prstClr val="black"/>
                  </a:solidFill>
                  <a:latin typeface="Calibri Light" panose="020F0302020204030204" pitchFamily="34" charset="0"/>
                  <a:cs typeface="Calibri Light" panose="020F0302020204030204" pitchFamily="34" charset="0"/>
                </a:rPr>
                <a:t>MAS</a:t>
              </a:r>
            </a:p>
          </p:txBody>
        </p:sp>
        <p:cxnSp>
          <p:nvCxnSpPr>
            <p:cNvPr id="33" name="Straight Arrow Connector 32">
              <a:extLst>
                <a:ext uri="{FF2B5EF4-FFF2-40B4-BE49-F238E27FC236}">
                  <a16:creationId xmlns:a16="http://schemas.microsoft.com/office/drawing/2014/main" id="{5ED73663-1474-455C-AE5D-FF7CC1B54928}"/>
                </a:ext>
              </a:extLst>
            </p:cNvPr>
            <p:cNvCxnSpPr/>
            <p:nvPr/>
          </p:nvCxnSpPr>
          <p:spPr>
            <a:xfrm flipH="1">
              <a:off x="6095557" y="4111666"/>
              <a:ext cx="298" cy="464234"/>
            </a:xfrm>
            <a:prstGeom prst="straightConnector1">
              <a:avLst/>
            </a:prstGeom>
            <a:noFill/>
            <a:ln w="57150" cap="flat" cmpd="sng" algn="ctr">
              <a:solidFill>
                <a:sysClr val="windowText" lastClr="000000">
                  <a:lumMod val="60000"/>
                  <a:lumOff val="40000"/>
                </a:sysClr>
              </a:solidFill>
              <a:prstDash val="solid"/>
              <a:miter lim="800000"/>
              <a:headEnd type="oval" w="med" len="med"/>
              <a:tailEnd type="oval" w="med" len="med"/>
            </a:ln>
            <a:effectLst/>
            <a:scene3d>
              <a:camera prst="orthographicFront"/>
              <a:lightRig rig="threePt" dir="t"/>
            </a:scene3d>
            <a:sp3d>
              <a:bevelT w="165100" prst="coolSlant"/>
            </a:sp3d>
          </p:spPr>
        </p:cxnSp>
        <p:sp>
          <p:nvSpPr>
            <p:cNvPr id="35" name="Rounded Rectangle 27">
              <a:extLst>
                <a:ext uri="{FF2B5EF4-FFF2-40B4-BE49-F238E27FC236}">
                  <a16:creationId xmlns:a16="http://schemas.microsoft.com/office/drawing/2014/main" id="{1115012D-478A-4E35-9259-9A8CC4562DA9}"/>
                </a:ext>
              </a:extLst>
            </p:cNvPr>
            <p:cNvSpPr/>
            <p:nvPr/>
          </p:nvSpPr>
          <p:spPr>
            <a:xfrm>
              <a:off x="6818769" y="4426756"/>
              <a:ext cx="1360523" cy="1807422"/>
            </a:xfrm>
            <a:prstGeom prst="roundRect">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02920" rtl="0" eaLnBrk="1" fontAlgn="auto" latinLnBrk="0" hangingPunct="1">
                <a:lnSpc>
                  <a:spcPct val="100000"/>
                </a:lnSpc>
                <a:spcBef>
                  <a:spcPts val="0"/>
                </a:spcBef>
                <a:spcAft>
                  <a:spcPts val="0"/>
                </a:spcAft>
                <a:buClrTx/>
                <a:buSzTx/>
                <a:buFontTx/>
                <a:buNone/>
                <a:tabLst/>
                <a:defRPr/>
              </a:pPr>
              <a:endParaRPr kumimoji="0" lang="en-US" sz="1625" b="0" i="0" u="none" strike="noStrike" kern="0" cap="none" spc="0" normalizeH="0" baseline="0" noProof="0" dirty="0">
                <a:ln>
                  <a:noFill/>
                </a:ln>
                <a:solidFill>
                  <a:srgbClr val="44546A">
                    <a:lumMod val="50000"/>
                  </a:srgbClr>
                </a:solidFill>
                <a:effectLst/>
                <a:uLnTx/>
                <a:uFillTx/>
                <a:latin typeface="Calibri Light" panose="020F0302020204030204" pitchFamily="34" charset="0"/>
                <a:ea typeface=""/>
                <a:cs typeface="Calibri Light" panose="020F0302020204030204" pitchFamily="34" charset="0"/>
              </a:endParaRPr>
            </a:p>
          </p:txBody>
        </p:sp>
        <p:sp>
          <p:nvSpPr>
            <p:cNvPr id="36" name="Rounded Rectangle 28">
              <a:extLst>
                <a:ext uri="{FF2B5EF4-FFF2-40B4-BE49-F238E27FC236}">
                  <a16:creationId xmlns:a16="http://schemas.microsoft.com/office/drawing/2014/main" id="{BB486CB6-7B3E-41F6-AD9B-15DFEA9A8961}"/>
                </a:ext>
              </a:extLst>
            </p:cNvPr>
            <p:cNvSpPr/>
            <p:nvPr/>
          </p:nvSpPr>
          <p:spPr>
            <a:xfrm>
              <a:off x="6954820" y="5038502"/>
              <a:ext cx="1088423" cy="464234"/>
            </a:xfrm>
            <a:prstGeom prst="roundRect">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b="1" kern="0" dirty="0">
                  <a:solidFill>
                    <a:prstClr val="black"/>
                  </a:solidFill>
                  <a:latin typeface="Calibri Light" panose="020F0302020204030204" pitchFamily="34" charset="0"/>
                  <a:cs typeface="Calibri Light" panose="020F0302020204030204" pitchFamily="34" charset="0"/>
                </a:rPr>
                <a:t>MSS</a:t>
              </a:r>
            </a:p>
          </p:txBody>
        </p:sp>
        <p:cxnSp>
          <p:nvCxnSpPr>
            <p:cNvPr id="37" name="Straight Arrow Connector 36">
              <a:extLst>
                <a:ext uri="{FF2B5EF4-FFF2-40B4-BE49-F238E27FC236}">
                  <a16:creationId xmlns:a16="http://schemas.microsoft.com/office/drawing/2014/main" id="{3961E037-2CE5-4BF6-8824-C8A15C0F5B36}"/>
                </a:ext>
              </a:extLst>
            </p:cNvPr>
            <p:cNvCxnSpPr/>
            <p:nvPr/>
          </p:nvCxnSpPr>
          <p:spPr>
            <a:xfrm flipH="1">
              <a:off x="7498882" y="4111666"/>
              <a:ext cx="298" cy="464234"/>
            </a:xfrm>
            <a:prstGeom prst="straightConnector1">
              <a:avLst/>
            </a:prstGeom>
            <a:noFill/>
            <a:ln w="57150" cap="flat" cmpd="sng" algn="ctr">
              <a:solidFill>
                <a:sysClr val="windowText" lastClr="000000">
                  <a:lumMod val="60000"/>
                  <a:lumOff val="40000"/>
                </a:sysClr>
              </a:solidFill>
              <a:prstDash val="solid"/>
              <a:miter lim="800000"/>
              <a:headEnd type="oval" w="med" len="med"/>
              <a:tailEnd type="oval" w="med" len="med"/>
            </a:ln>
            <a:effectLst/>
            <a:scene3d>
              <a:camera prst="orthographicFront"/>
              <a:lightRig rig="threePt" dir="t"/>
            </a:scene3d>
            <a:sp3d>
              <a:bevelT w="165100" prst="coolSlant"/>
            </a:sp3d>
          </p:spPr>
        </p:cxnSp>
        <p:sp>
          <p:nvSpPr>
            <p:cNvPr id="39" name="Rounded Rectangle 30">
              <a:extLst>
                <a:ext uri="{FF2B5EF4-FFF2-40B4-BE49-F238E27FC236}">
                  <a16:creationId xmlns:a16="http://schemas.microsoft.com/office/drawing/2014/main" id="{E7CA53E3-2183-495A-9A31-F494C3C56DE7}"/>
                </a:ext>
              </a:extLst>
            </p:cNvPr>
            <p:cNvSpPr/>
            <p:nvPr/>
          </p:nvSpPr>
          <p:spPr>
            <a:xfrm>
              <a:off x="8222092" y="4426756"/>
              <a:ext cx="1360523" cy="1807422"/>
            </a:xfrm>
            <a:prstGeom prst="roundRect">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endParaRPr lang="en-US" sz="2800" kern="0" dirty="0">
                <a:solidFill>
                  <a:srgbClr val="44546A">
                    <a:lumMod val="50000"/>
                  </a:srgbClr>
                </a:solidFill>
                <a:latin typeface="Calibri Light" panose="020F0302020204030204" pitchFamily="34" charset="0"/>
                <a:cs typeface="Calibri Light" panose="020F0302020204030204" pitchFamily="34" charset="0"/>
              </a:endParaRPr>
            </a:p>
          </p:txBody>
        </p:sp>
        <p:sp>
          <p:nvSpPr>
            <p:cNvPr id="40" name="Rounded Rectangle 31">
              <a:extLst>
                <a:ext uri="{FF2B5EF4-FFF2-40B4-BE49-F238E27FC236}">
                  <a16:creationId xmlns:a16="http://schemas.microsoft.com/office/drawing/2014/main" id="{4FCC4033-C06F-41DC-865D-7CE6A1092CE8}"/>
                </a:ext>
              </a:extLst>
            </p:cNvPr>
            <p:cNvSpPr/>
            <p:nvPr/>
          </p:nvSpPr>
          <p:spPr>
            <a:xfrm>
              <a:off x="8358143" y="5038502"/>
              <a:ext cx="1088421" cy="464234"/>
            </a:xfrm>
            <a:prstGeom prst="roundRect">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b="1" kern="0" dirty="0">
                  <a:solidFill>
                    <a:prstClr val="black"/>
                  </a:solidFill>
                  <a:latin typeface="Calibri Light" panose="020F0302020204030204" pitchFamily="34" charset="0"/>
                  <a:cs typeface="Calibri Light" panose="020F0302020204030204" pitchFamily="34" charset="0"/>
                </a:rPr>
                <a:t>ODP</a:t>
              </a:r>
            </a:p>
          </p:txBody>
        </p:sp>
        <p:cxnSp>
          <p:nvCxnSpPr>
            <p:cNvPr id="41" name="Straight Arrow Connector 40">
              <a:extLst>
                <a:ext uri="{FF2B5EF4-FFF2-40B4-BE49-F238E27FC236}">
                  <a16:creationId xmlns:a16="http://schemas.microsoft.com/office/drawing/2014/main" id="{D3ADE8AE-A722-48D6-A35B-A0FF2CB78AF8}"/>
                </a:ext>
              </a:extLst>
            </p:cNvPr>
            <p:cNvCxnSpPr/>
            <p:nvPr/>
          </p:nvCxnSpPr>
          <p:spPr>
            <a:xfrm flipH="1">
              <a:off x="8902205" y="4111666"/>
              <a:ext cx="298" cy="464234"/>
            </a:xfrm>
            <a:prstGeom prst="straightConnector1">
              <a:avLst/>
            </a:prstGeom>
            <a:noFill/>
            <a:ln w="57150" cap="flat" cmpd="sng" algn="ctr">
              <a:solidFill>
                <a:sysClr val="windowText" lastClr="000000">
                  <a:lumMod val="60000"/>
                  <a:lumOff val="40000"/>
                </a:sysClr>
              </a:solidFill>
              <a:prstDash val="solid"/>
              <a:miter lim="800000"/>
              <a:headEnd type="oval" w="med" len="med"/>
              <a:tailEnd type="oval" w="med" len="med"/>
            </a:ln>
            <a:effectLst/>
            <a:scene3d>
              <a:camera prst="orthographicFront"/>
              <a:lightRig rig="threePt" dir="t"/>
            </a:scene3d>
            <a:sp3d>
              <a:bevelT w="165100" prst="coolSlant"/>
            </a:sp3d>
          </p:spPr>
        </p:cxnSp>
        <p:sp>
          <p:nvSpPr>
            <p:cNvPr id="43" name="Rounded Rectangle 22">
              <a:extLst>
                <a:ext uri="{FF2B5EF4-FFF2-40B4-BE49-F238E27FC236}">
                  <a16:creationId xmlns:a16="http://schemas.microsoft.com/office/drawing/2014/main" id="{A42DDB8C-849C-4522-887E-28AD3A4ED9D8}"/>
                </a:ext>
              </a:extLst>
            </p:cNvPr>
            <p:cNvSpPr/>
            <p:nvPr/>
          </p:nvSpPr>
          <p:spPr>
            <a:xfrm>
              <a:off x="2603299" y="5038502"/>
              <a:ext cx="1355790" cy="464234"/>
            </a:xfrm>
            <a:prstGeom prst="roundRect">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02920">
                <a:defRPr/>
              </a:pPr>
              <a:r>
                <a:rPr lang="en-US" sz="2800" b="1" kern="0" dirty="0">
                  <a:solidFill>
                    <a:prstClr val="black"/>
                  </a:solidFill>
                  <a:latin typeface="Calibri Light" panose="020F0302020204030204" pitchFamily="34" charset="0"/>
                  <a:cs typeface="Calibri Light" panose="020F0302020204030204" pitchFamily="34" charset="0"/>
                </a:rPr>
                <a:t>DCS</a:t>
              </a:r>
            </a:p>
          </p:txBody>
        </p:sp>
      </p:grpSp>
      <p:sp>
        <p:nvSpPr>
          <p:cNvPr id="44" name="Content Placeholder 1">
            <a:extLst>
              <a:ext uri="{FF2B5EF4-FFF2-40B4-BE49-F238E27FC236}">
                <a16:creationId xmlns:a16="http://schemas.microsoft.com/office/drawing/2014/main" id="{C87C9A61-C2DF-4943-A88D-CDDFAF9E268C}"/>
              </a:ext>
            </a:extLst>
          </p:cNvPr>
          <p:cNvSpPr txBox="1">
            <a:spLocks/>
          </p:cNvSpPr>
          <p:nvPr/>
        </p:nvSpPr>
        <p:spPr>
          <a:xfrm>
            <a:off x="8382574" y="1543901"/>
            <a:ext cx="3520906" cy="4812449"/>
          </a:xfrm>
          <a:prstGeom prst="rect">
            <a:avLst/>
          </a:prstGeom>
        </p:spPr>
        <p:txBody>
          <a:bodyPr vert="horz" lIns="91440" tIns="45720" rIns="91440" bIns="45720"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176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54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54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251460" marR="0" lvl="1" indent="-251460" algn="l" defTabSz="1005840" rtl="0" eaLnBrk="1" fontAlgn="base" latinLnBrk="0" hangingPunct="1">
              <a:lnSpc>
                <a:spcPct val="90000"/>
              </a:lnSpc>
              <a:spcBef>
                <a:spcPts val="1100"/>
              </a:spcBef>
              <a:spcAft>
                <a:spcPts val="609"/>
              </a:spcAft>
              <a:buClrTx/>
              <a:buSzPct val="100000"/>
              <a:buFont typeface="Arial" panose="020B0604020202020204" pitchFamily="34" charset="0"/>
              <a:buChar char="•"/>
              <a:tabLst/>
              <a:defRPr/>
            </a:pPr>
            <a:r>
              <a:rPr kumimoji="0" lang="en-US" altLang="ko-KR" sz="2800" b="1" i="0" u="none" strike="noStrike" kern="1200" cap="none" spc="0" normalizeH="0" baseline="0" noProof="0" dirty="0">
                <a:ln>
                  <a:noFill/>
                </a:ln>
                <a:solidFill>
                  <a:sysClr val="windowText" lastClr="000000"/>
                </a:solidFill>
                <a:effectLst/>
                <a:uLnTx/>
                <a:uFillTx/>
                <a:latin typeface="Franklin Gothic Medium" panose="020B0603020102020204" pitchFamily="34" charset="0"/>
                <a:ea typeface="맑은 고딕" panose="020B0503020000020004" pitchFamily="34" charset="-127"/>
              </a:rPr>
              <a:t>Increase Service Offerings</a:t>
            </a:r>
            <a:endParaRPr kumimoji="0" lang="en-US" sz="2800" b="0" i="0" u="none" strike="noStrike" kern="1200" cap="none" spc="0" normalizeH="0" baseline="0" noProof="0" dirty="0">
              <a:ln>
                <a:noFill/>
              </a:ln>
              <a:solidFill>
                <a:sysClr val="windowText" lastClr="000000"/>
              </a:solidFill>
              <a:effectLst/>
              <a:uLnTx/>
              <a:uFillTx/>
              <a:latin typeface="Franklin Gothic Medium" panose="020B0603020102020204" pitchFamily="34" charset="0"/>
            </a:endParaRPr>
          </a:p>
          <a:p>
            <a:pPr marL="251460" marR="0" lvl="1" indent="-251460" algn="l" defTabSz="1005840" rtl="0" eaLnBrk="1" fontAlgn="base" latinLnBrk="0" hangingPunct="1">
              <a:lnSpc>
                <a:spcPct val="90000"/>
              </a:lnSpc>
              <a:spcBef>
                <a:spcPts val="1100"/>
              </a:spcBef>
              <a:spcAft>
                <a:spcPts val="609"/>
              </a:spcAft>
              <a:buClrTx/>
              <a:buSzPct val="100000"/>
              <a:buFont typeface="Arial" panose="020B0604020202020204" pitchFamily="34" charset="0"/>
              <a:buChar char="•"/>
              <a:tabLst/>
              <a:defRPr/>
            </a:pPr>
            <a:r>
              <a:rPr kumimoji="0" lang="en-US" altLang="ko-KR" sz="2800" b="1" i="0" u="none" strike="noStrike" kern="1200" cap="none" spc="0" normalizeH="0" baseline="0" noProof="0" dirty="0">
                <a:ln>
                  <a:noFill/>
                </a:ln>
                <a:solidFill>
                  <a:sysClr val="windowText" lastClr="000000"/>
                </a:solidFill>
                <a:effectLst/>
                <a:uLnTx/>
                <a:uFillTx/>
                <a:latin typeface="Franklin Gothic Medium" panose="020B0603020102020204" pitchFamily="34" charset="0"/>
                <a:ea typeface="맑은 고딕" panose="020B0503020000020004" pitchFamily="34" charset="-127"/>
              </a:rPr>
              <a:t>Leverage Investment in model</a:t>
            </a:r>
          </a:p>
          <a:p>
            <a:pPr marL="251460" marR="0" lvl="1" indent="-251460" algn="l" defTabSz="1005840" rtl="0" eaLnBrk="1" fontAlgn="base" latinLnBrk="0" hangingPunct="1">
              <a:lnSpc>
                <a:spcPct val="90000"/>
              </a:lnSpc>
              <a:spcBef>
                <a:spcPts val="1100"/>
              </a:spcBef>
              <a:spcAft>
                <a:spcPts val="609"/>
              </a:spcAft>
              <a:buClrTx/>
              <a:buSzPct val="100000"/>
              <a:buFont typeface="Arial" panose="020B0604020202020204" pitchFamily="34" charset="0"/>
              <a:buChar char="•"/>
              <a:tabLst/>
              <a:defRPr/>
            </a:pPr>
            <a:r>
              <a:rPr kumimoji="0" lang="en-US" altLang="ko-KR" sz="2800" b="1" i="0" u="none" strike="noStrike" kern="1200" cap="none" spc="0" normalizeH="0" baseline="0" noProof="0" dirty="0">
                <a:ln>
                  <a:noFill/>
                </a:ln>
                <a:solidFill>
                  <a:sysClr val="windowText" lastClr="000000"/>
                </a:solidFill>
                <a:effectLst/>
                <a:uLnTx/>
                <a:uFillTx/>
                <a:latin typeface="Franklin Gothic Medium" panose="020B0603020102020204" pitchFamily="34" charset="0"/>
                <a:ea typeface="맑은 고딕" panose="020B0503020000020004" pitchFamily="34" charset="-127"/>
              </a:rPr>
              <a:t>Increase Service Quality </a:t>
            </a:r>
          </a:p>
          <a:p>
            <a:pPr marL="251460" marR="0" lvl="1" indent="-251460" algn="l" defTabSz="1005840" rtl="0" eaLnBrk="1" fontAlgn="base" latinLnBrk="0" hangingPunct="1">
              <a:lnSpc>
                <a:spcPct val="90000"/>
              </a:lnSpc>
              <a:spcBef>
                <a:spcPts val="1100"/>
              </a:spcBef>
              <a:spcAft>
                <a:spcPts val="609"/>
              </a:spcAft>
              <a:buClrTx/>
              <a:buSzPct val="100000"/>
              <a:buFont typeface="Arial" panose="020B0604020202020204" pitchFamily="34" charset="0"/>
              <a:buChar char="•"/>
              <a:tabLst/>
              <a:defRPr/>
            </a:pPr>
            <a:r>
              <a:rPr kumimoji="0" lang="en-US" sz="2800" b="1" i="0" u="none" strike="noStrike" kern="1200" cap="none" spc="0" normalizeH="0" baseline="0" noProof="0" dirty="0">
                <a:ln>
                  <a:noFill/>
                </a:ln>
                <a:solidFill>
                  <a:sysClr val="windowText" lastClr="000000"/>
                </a:solidFill>
                <a:effectLst/>
                <a:uLnTx/>
                <a:uFillTx/>
                <a:latin typeface="Franklin Gothic Medium" panose="020B0603020102020204" pitchFamily="34" charset="0"/>
                <a:ea typeface="맑은 고딕" panose="020B0503020000020004" pitchFamily="34" charset="-127"/>
              </a:rPr>
              <a:t>Reduce Statewide Costs</a:t>
            </a:r>
            <a:endParaRPr kumimoji="0" lang="en-US" sz="2800" b="1" i="0" u="none" strike="noStrike" kern="1200" cap="none" spc="0" normalizeH="0" baseline="0" noProof="0" dirty="0">
              <a:ln>
                <a:noFill/>
              </a:ln>
              <a:solidFill>
                <a:sysClr val="windowText" lastClr="000000"/>
              </a:solidFill>
              <a:effectLst/>
              <a:uLnTx/>
              <a:uFillTx/>
              <a:latin typeface="Franklin Gothic Medium" panose="020B0603020102020204" pitchFamily="34" charset="0"/>
            </a:endParaRPr>
          </a:p>
          <a:p>
            <a:pPr marL="0" marR="0" lvl="0" indent="0" algn="ctr" defTabSz="1005840" rtl="0" eaLnBrk="1" fontAlgn="auto" latinLnBrk="0" hangingPunct="1">
              <a:lnSpc>
                <a:spcPct val="90000"/>
              </a:lnSpc>
              <a:spcBef>
                <a:spcPts val="11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a:p>
            <a:pPr marL="0" marR="0" lvl="0" indent="0" algn="ctr" defTabSz="1005840" rtl="0" eaLnBrk="1" fontAlgn="auto" latinLnBrk="0" hangingPunct="1">
              <a:lnSpc>
                <a:spcPct val="90000"/>
              </a:lnSpc>
              <a:spcBef>
                <a:spcPts val="11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a:p>
            <a:pPr marL="0" marR="0" lvl="0" indent="0" algn="ctr" defTabSz="1005840" rtl="0" eaLnBrk="1" fontAlgn="auto" latinLnBrk="0" hangingPunct="1">
              <a:lnSpc>
                <a:spcPct val="90000"/>
              </a:lnSpc>
              <a:spcBef>
                <a:spcPts val="11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a:p>
            <a:pPr marL="0" marR="0" lvl="0" indent="0" algn="ctr" defTabSz="1005840" rtl="0" eaLnBrk="1" fontAlgn="auto" latinLnBrk="0" hangingPunct="1">
              <a:lnSpc>
                <a:spcPct val="90000"/>
              </a:lnSpc>
              <a:spcBef>
                <a:spcPts val="11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a:p>
            <a:pPr marL="0" marR="0" lvl="0" indent="0" algn="ctr" defTabSz="1005840" rtl="0" eaLnBrk="1" fontAlgn="auto" latinLnBrk="0" hangingPunct="1">
              <a:lnSpc>
                <a:spcPct val="90000"/>
              </a:lnSpc>
              <a:spcBef>
                <a:spcPts val="11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a:p>
            <a:pPr marL="0" marR="0" lvl="0" indent="0" algn="ctr" defTabSz="1005840" rtl="0" eaLnBrk="1" fontAlgn="auto" latinLnBrk="0" hangingPunct="1">
              <a:lnSpc>
                <a:spcPct val="90000"/>
              </a:lnSpc>
              <a:spcBef>
                <a:spcPts val="11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p:txBody>
      </p:sp>
      <p:sp>
        <p:nvSpPr>
          <p:cNvPr id="6" name="Date Placeholder 5">
            <a:extLst>
              <a:ext uri="{FF2B5EF4-FFF2-40B4-BE49-F238E27FC236}">
                <a16:creationId xmlns:a16="http://schemas.microsoft.com/office/drawing/2014/main" id="{22A13743-6739-4B27-BA20-4DC09CEEC9A7}"/>
              </a:ext>
            </a:extLst>
          </p:cNvPr>
          <p:cNvSpPr>
            <a:spLocks noGrp="1"/>
          </p:cNvSpPr>
          <p:nvPr>
            <p:ph type="dt" sz="half" idx="10"/>
          </p:nvPr>
        </p:nvSpPr>
        <p:spPr/>
        <p:txBody>
          <a:bodyPr/>
          <a:lstStyle/>
          <a:p>
            <a:fld id="{F9246E01-4576-4EB0-86DD-5C9D42EF4D81}" type="datetime1">
              <a:rPr lang="en-US" smtClean="0"/>
              <a:t>5/14/2019</a:t>
            </a:fld>
            <a:endParaRPr lang="en-US"/>
          </a:p>
        </p:txBody>
      </p:sp>
      <p:sp>
        <p:nvSpPr>
          <p:cNvPr id="46" name="Slide Number Placeholder 45">
            <a:extLst>
              <a:ext uri="{FF2B5EF4-FFF2-40B4-BE49-F238E27FC236}">
                <a16:creationId xmlns:a16="http://schemas.microsoft.com/office/drawing/2014/main" id="{D44FBE30-A039-475A-9F46-FB1AA72450B8}"/>
              </a:ext>
            </a:extLst>
          </p:cNvPr>
          <p:cNvSpPr>
            <a:spLocks noGrp="1"/>
          </p:cNvSpPr>
          <p:nvPr>
            <p:ph type="sldNum" sz="quarter" idx="12"/>
          </p:nvPr>
        </p:nvSpPr>
        <p:spPr/>
        <p:txBody>
          <a:bodyPr/>
          <a:lstStyle/>
          <a:p>
            <a:fld id="{418AF66D-A13B-6F44-B082-D7F3693F012B}" type="slidenum">
              <a:rPr lang="en-US" smtClean="0"/>
              <a:t>11</a:t>
            </a:fld>
            <a:endParaRPr lang="en-US"/>
          </a:p>
        </p:txBody>
      </p:sp>
    </p:spTree>
    <p:extLst>
      <p:ext uri="{BB962C8B-B14F-4D97-AF65-F5344CB8AC3E}">
        <p14:creationId xmlns:p14="http://schemas.microsoft.com/office/powerpoint/2010/main" val="254700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0B009-050D-4271-92E0-BA74AF1A0989}"/>
              </a:ext>
            </a:extLst>
          </p:cNvPr>
          <p:cNvSpPr>
            <a:spLocks noGrp="1"/>
          </p:cNvSpPr>
          <p:nvPr>
            <p:ph type="title"/>
          </p:nvPr>
        </p:nvSpPr>
        <p:spPr/>
        <p:txBody>
          <a:bodyPr/>
          <a:lstStyle/>
          <a:p>
            <a:r>
              <a:rPr lang="en-US" dirty="0"/>
              <a:t>Get it in Writing!	</a:t>
            </a:r>
          </a:p>
        </p:txBody>
      </p:sp>
      <p:pic>
        <p:nvPicPr>
          <p:cNvPr id="5" name="Graphic 4" descr="Pencil">
            <a:extLst>
              <a:ext uri="{FF2B5EF4-FFF2-40B4-BE49-F238E27FC236}">
                <a16:creationId xmlns:a16="http://schemas.microsoft.com/office/drawing/2014/main" id="{0EB5240C-823D-41C8-9011-3BC1616642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6567" y="1392990"/>
            <a:ext cx="4072020" cy="4072020"/>
          </a:xfrm>
          <a:prstGeom prst="rect">
            <a:avLst/>
          </a:prstGeom>
        </p:spPr>
      </p:pic>
      <p:pic>
        <p:nvPicPr>
          <p:cNvPr id="14" name="Picture 13" descr="Post-it note image">
            <a:extLst>
              <a:ext uri="{FF2B5EF4-FFF2-40B4-BE49-F238E27FC236}">
                <a16:creationId xmlns:a16="http://schemas.microsoft.com/office/drawing/2014/main" id="{7BE8C490-76FD-463B-8DB8-245CA996E905}"/>
              </a:ext>
            </a:extLst>
          </p:cNvPr>
          <p:cNvPicPr>
            <a:picLocks noChangeAspect="1"/>
          </p:cNvPicPr>
          <p:nvPr/>
        </p:nvPicPr>
        <p:blipFill rotWithShape="1">
          <a:blip r:embed="rId5"/>
          <a:srcRect b="31339"/>
          <a:stretch/>
        </p:blipFill>
        <p:spPr>
          <a:xfrm>
            <a:off x="1502374" y="1319187"/>
            <a:ext cx="5806440" cy="4814914"/>
          </a:xfrm>
          <a:prstGeom prst="rect">
            <a:avLst/>
          </a:prstGeom>
        </p:spPr>
      </p:pic>
      <p:sp>
        <p:nvSpPr>
          <p:cNvPr id="15" name="Rectangle 14" descr="Post-it note image.">
            <a:extLst>
              <a:ext uri="{FF2B5EF4-FFF2-40B4-BE49-F238E27FC236}">
                <a16:creationId xmlns:a16="http://schemas.microsoft.com/office/drawing/2014/main" id="{EB2260FE-2F1E-485C-96DD-789227100FEF}"/>
              </a:ext>
            </a:extLst>
          </p:cNvPr>
          <p:cNvSpPr/>
          <p:nvPr/>
        </p:nvSpPr>
        <p:spPr>
          <a:xfrm>
            <a:off x="1619641" y="2613218"/>
            <a:ext cx="5571905" cy="2985433"/>
          </a:xfrm>
          <a:prstGeom prst="rect">
            <a:avLst/>
          </a:prstGeom>
        </p:spPr>
        <p:txBody>
          <a:bodyPr wrap="square">
            <a:spAutoFit/>
          </a:bodyPr>
          <a:lstStyle/>
          <a:p>
            <a:pPr marL="228600" lvl="0" indent="-228600">
              <a:spcBef>
                <a:spcPts val="1200"/>
              </a:spcBef>
              <a:buFont typeface="Arial"/>
              <a:buChar char="•"/>
            </a:pPr>
            <a:r>
              <a:rPr lang="en-US" sz="2800" dirty="0">
                <a:solidFill>
                  <a:prstClr val="black"/>
                </a:solidFill>
                <a:latin typeface="Franklin Gothic Book" charset="0"/>
              </a:rPr>
              <a:t>If it’s not in the contract, you can’t enforce it;</a:t>
            </a:r>
          </a:p>
          <a:p>
            <a:pPr marL="228600" lvl="0" indent="-228600">
              <a:spcBef>
                <a:spcPts val="1200"/>
              </a:spcBef>
              <a:buFont typeface="Arial"/>
              <a:buChar char="•"/>
            </a:pPr>
            <a:r>
              <a:rPr lang="en-US" sz="2800" dirty="0">
                <a:solidFill>
                  <a:prstClr val="black"/>
                </a:solidFill>
                <a:latin typeface="Franklin Gothic Book" charset="0"/>
              </a:rPr>
              <a:t>Verbal understanding won’t be remembered years from now;</a:t>
            </a:r>
          </a:p>
          <a:p>
            <a:pPr marL="228600" lvl="0" indent="-228600">
              <a:spcBef>
                <a:spcPts val="1200"/>
              </a:spcBef>
              <a:buFont typeface="Arial"/>
              <a:buChar char="•"/>
            </a:pPr>
            <a:r>
              <a:rPr lang="en-US" sz="2800" dirty="0">
                <a:solidFill>
                  <a:prstClr val="black"/>
                </a:solidFill>
                <a:latin typeface="Franklin Gothic Book" charset="0"/>
              </a:rPr>
              <a:t>No clarity = multiple change orders</a:t>
            </a:r>
          </a:p>
        </p:txBody>
      </p:sp>
      <p:sp>
        <p:nvSpPr>
          <p:cNvPr id="3" name="Date Placeholder 2">
            <a:extLst>
              <a:ext uri="{FF2B5EF4-FFF2-40B4-BE49-F238E27FC236}">
                <a16:creationId xmlns:a16="http://schemas.microsoft.com/office/drawing/2014/main" id="{A63F7251-3BBD-42B5-87CC-C3C89E381592}"/>
              </a:ext>
            </a:extLst>
          </p:cNvPr>
          <p:cNvSpPr>
            <a:spLocks noGrp="1"/>
          </p:cNvSpPr>
          <p:nvPr>
            <p:ph type="dt" sz="half" idx="2"/>
          </p:nvPr>
        </p:nvSpPr>
        <p:spPr/>
        <p:txBody>
          <a:bodyPr/>
          <a:lstStyle/>
          <a:p>
            <a:fld id="{4F076B4F-76C4-4664-8919-F30A2A6E6954}" type="datetime1">
              <a:rPr lang="en-US" smtClean="0"/>
              <a:t>5/14/2019</a:t>
            </a:fld>
            <a:endParaRPr lang="en-US" dirty="0"/>
          </a:p>
        </p:txBody>
      </p:sp>
      <p:sp>
        <p:nvSpPr>
          <p:cNvPr id="4" name="Slide Number Placeholder 3">
            <a:extLst>
              <a:ext uri="{FF2B5EF4-FFF2-40B4-BE49-F238E27FC236}">
                <a16:creationId xmlns:a16="http://schemas.microsoft.com/office/drawing/2014/main" id="{A4A87A1E-865B-4195-AF06-1B56F7E0CC1D}"/>
              </a:ext>
            </a:extLst>
          </p:cNvPr>
          <p:cNvSpPr>
            <a:spLocks noGrp="1"/>
          </p:cNvSpPr>
          <p:nvPr>
            <p:ph type="sldNum" sz="quarter" idx="4"/>
          </p:nvPr>
        </p:nvSpPr>
        <p:spPr>
          <a:xfrm>
            <a:off x="11529076" y="6268786"/>
            <a:ext cx="519021" cy="365125"/>
          </a:xfrm>
        </p:spPr>
        <p:txBody>
          <a:bodyPr/>
          <a:lstStyle/>
          <a:p>
            <a:fld id="{84EABBBB-E3DC-4519-9308-927FE08F4BCD}" type="slidenum">
              <a:rPr lang="en-US" smtClean="0"/>
              <a:pPr/>
              <a:t>110</a:t>
            </a:fld>
            <a:endParaRPr lang="en-US" dirty="0"/>
          </a:p>
        </p:txBody>
      </p:sp>
    </p:spTree>
    <p:extLst>
      <p:ext uri="{BB962C8B-B14F-4D97-AF65-F5344CB8AC3E}">
        <p14:creationId xmlns:p14="http://schemas.microsoft.com/office/powerpoint/2010/main" val="39587557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D12D-78B5-4E44-B95D-7D90F8A5696A}"/>
              </a:ext>
            </a:extLst>
          </p:cNvPr>
          <p:cNvSpPr>
            <a:spLocks noGrp="1"/>
          </p:cNvSpPr>
          <p:nvPr>
            <p:ph type="title"/>
          </p:nvPr>
        </p:nvSpPr>
        <p:spPr>
          <a:xfrm>
            <a:off x="838200" y="0"/>
            <a:ext cx="10515600" cy="1087395"/>
          </a:xfrm>
        </p:spPr>
        <p:txBody>
          <a:bodyPr/>
          <a:lstStyle/>
          <a:p>
            <a:r>
              <a:rPr lang="en-US" dirty="0"/>
              <a:t>IT “Gotchas”</a:t>
            </a:r>
          </a:p>
        </p:txBody>
      </p:sp>
      <p:sp>
        <p:nvSpPr>
          <p:cNvPr id="3" name="Content Placeholder 2">
            <a:extLst>
              <a:ext uri="{FF2B5EF4-FFF2-40B4-BE49-F238E27FC236}">
                <a16:creationId xmlns:a16="http://schemas.microsoft.com/office/drawing/2014/main" id="{1D74621C-286E-487E-9AA6-D2316A9F3D08}"/>
              </a:ext>
            </a:extLst>
          </p:cNvPr>
          <p:cNvSpPr>
            <a:spLocks noGrp="1"/>
          </p:cNvSpPr>
          <p:nvPr>
            <p:ph idx="1"/>
          </p:nvPr>
        </p:nvSpPr>
        <p:spPr>
          <a:xfrm>
            <a:off x="1430213" y="1769774"/>
            <a:ext cx="4665787" cy="3318452"/>
          </a:xfrm>
        </p:spPr>
        <p:txBody>
          <a:bodyPr/>
          <a:lstStyle/>
          <a:p>
            <a:pPr>
              <a:lnSpc>
                <a:spcPct val="150000"/>
              </a:lnSpc>
              <a:spcBef>
                <a:spcPts val="1200"/>
              </a:spcBef>
            </a:pPr>
            <a:r>
              <a:rPr lang="en-US" dirty="0"/>
              <a:t>Intellectual Property Rights</a:t>
            </a:r>
          </a:p>
          <a:p>
            <a:pPr>
              <a:lnSpc>
                <a:spcPct val="150000"/>
              </a:lnSpc>
              <a:spcBef>
                <a:spcPts val="1200"/>
              </a:spcBef>
            </a:pPr>
            <a:r>
              <a:rPr lang="en-US" dirty="0"/>
              <a:t>Limitation of Liability</a:t>
            </a:r>
          </a:p>
          <a:p>
            <a:pPr>
              <a:lnSpc>
                <a:spcPct val="150000"/>
              </a:lnSpc>
              <a:spcBef>
                <a:spcPts val="1200"/>
              </a:spcBef>
            </a:pPr>
            <a:r>
              <a:rPr lang="en-US" dirty="0"/>
              <a:t>Audit Rights</a:t>
            </a:r>
          </a:p>
          <a:p>
            <a:pPr>
              <a:lnSpc>
                <a:spcPct val="150000"/>
              </a:lnSpc>
              <a:spcBef>
                <a:spcPts val="1200"/>
              </a:spcBef>
            </a:pPr>
            <a:r>
              <a:rPr lang="en-US" dirty="0"/>
              <a:t>Termination Assistance</a:t>
            </a:r>
          </a:p>
        </p:txBody>
      </p:sp>
      <p:pic>
        <p:nvPicPr>
          <p:cNvPr id="5" name="Picture 4">
            <a:extLst>
              <a:ext uri="{FF2B5EF4-FFF2-40B4-BE49-F238E27FC236}">
                <a16:creationId xmlns:a16="http://schemas.microsoft.com/office/drawing/2014/main" id="{A20CD2FA-AB77-4977-B7BC-B7AE7F4D9B3C}"/>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88898" y="1987550"/>
            <a:ext cx="4279900" cy="2882900"/>
          </a:xfrm>
          <a:prstGeom prst="rect">
            <a:avLst/>
          </a:prstGeom>
        </p:spPr>
      </p:pic>
      <p:sp>
        <p:nvSpPr>
          <p:cNvPr id="6" name="TextBox 5">
            <a:extLst>
              <a:ext uri="{FF2B5EF4-FFF2-40B4-BE49-F238E27FC236}">
                <a16:creationId xmlns:a16="http://schemas.microsoft.com/office/drawing/2014/main" id="{A756EC84-1B9B-458B-9644-64C7FDB6200A}"/>
              </a:ext>
            </a:extLst>
          </p:cNvPr>
          <p:cNvSpPr txBox="1"/>
          <p:nvPr/>
        </p:nvSpPr>
        <p:spPr>
          <a:xfrm>
            <a:off x="8034717" y="6335931"/>
            <a:ext cx="3482165" cy="230832"/>
          </a:xfrm>
          <a:prstGeom prst="rect">
            <a:avLst/>
          </a:prstGeom>
          <a:noFill/>
        </p:spPr>
        <p:txBody>
          <a:bodyPr wrap="square" rtlCol="0">
            <a:spAutoFit/>
          </a:bodyPr>
          <a:lstStyle/>
          <a:p>
            <a:r>
              <a:rPr lang="en-US" sz="900" dirty="0">
                <a:hlinkClick r:id="rId4" tooltip="http://fabiusmaximus.com/2011/05/07/27429/"/>
              </a:rPr>
              <a:t>This Photo</a:t>
            </a:r>
            <a:r>
              <a:rPr lang="en-US" sz="900" dirty="0"/>
              <a:t> by Unknown Author is licensed under </a:t>
            </a:r>
            <a:r>
              <a:rPr lang="en-US" sz="900" dirty="0">
                <a:hlinkClick r:id="rId5" tooltip="https://creativecommons.org/licenses/by/3.0/"/>
              </a:rPr>
              <a:t>CC BY</a:t>
            </a:r>
            <a:endParaRPr lang="en-US" sz="900" dirty="0"/>
          </a:p>
        </p:txBody>
      </p:sp>
      <p:sp>
        <p:nvSpPr>
          <p:cNvPr id="4" name="Date Placeholder 3">
            <a:extLst>
              <a:ext uri="{FF2B5EF4-FFF2-40B4-BE49-F238E27FC236}">
                <a16:creationId xmlns:a16="http://schemas.microsoft.com/office/drawing/2014/main" id="{51E2289E-1E79-496A-B92F-77A833A9489B}"/>
              </a:ext>
            </a:extLst>
          </p:cNvPr>
          <p:cNvSpPr>
            <a:spLocks noGrp="1"/>
          </p:cNvSpPr>
          <p:nvPr>
            <p:ph type="dt" sz="half" idx="2"/>
          </p:nvPr>
        </p:nvSpPr>
        <p:spPr/>
        <p:txBody>
          <a:bodyPr/>
          <a:lstStyle/>
          <a:p>
            <a:fld id="{1B7ADA12-74E6-4611-9FB0-40569632E21C}" type="datetime1">
              <a:rPr lang="en-US" smtClean="0"/>
              <a:t>5/14/2019</a:t>
            </a:fld>
            <a:endParaRPr lang="en-US" dirty="0"/>
          </a:p>
        </p:txBody>
      </p:sp>
      <p:sp>
        <p:nvSpPr>
          <p:cNvPr id="7" name="Slide Number Placeholder 6">
            <a:extLst>
              <a:ext uri="{FF2B5EF4-FFF2-40B4-BE49-F238E27FC236}">
                <a16:creationId xmlns:a16="http://schemas.microsoft.com/office/drawing/2014/main" id="{AE34990A-A219-49BF-BFF8-46837B411F6E}"/>
              </a:ext>
            </a:extLst>
          </p:cNvPr>
          <p:cNvSpPr>
            <a:spLocks noGrp="1"/>
          </p:cNvSpPr>
          <p:nvPr>
            <p:ph type="sldNum" sz="quarter" idx="4"/>
          </p:nvPr>
        </p:nvSpPr>
        <p:spPr>
          <a:xfrm>
            <a:off x="11353800" y="6268786"/>
            <a:ext cx="519021" cy="365125"/>
          </a:xfrm>
        </p:spPr>
        <p:txBody>
          <a:bodyPr/>
          <a:lstStyle/>
          <a:p>
            <a:fld id="{84EABBBB-E3DC-4519-9308-927FE08F4BCD}" type="slidenum">
              <a:rPr lang="en-US" smtClean="0"/>
              <a:pPr/>
              <a:t>111</a:t>
            </a:fld>
            <a:endParaRPr lang="en-US" dirty="0"/>
          </a:p>
        </p:txBody>
      </p:sp>
    </p:spTree>
    <p:extLst>
      <p:ext uri="{BB962C8B-B14F-4D97-AF65-F5344CB8AC3E}">
        <p14:creationId xmlns:p14="http://schemas.microsoft.com/office/powerpoint/2010/main" val="2284955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D0BFC-5A5D-4262-860C-8AE6F51149A2}"/>
              </a:ext>
            </a:extLst>
          </p:cNvPr>
          <p:cNvSpPr>
            <a:spLocks noGrp="1"/>
          </p:cNvSpPr>
          <p:nvPr>
            <p:ph type="title"/>
          </p:nvPr>
        </p:nvSpPr>
        <p:spPr>
          <a:xfrm>
            <a:off x="838200" y="0"/>
            <a:ext cx="10515600" cy="1087395"/>
          </a:xfrm>
        </p:spPr>
        <p:txBody>
          <a:bodyPr/>
          <a:lstStyle/>
          <a:p>
            <a:r>
              <a:rPr lang="en-US" dirty="0"/>
              <a:t>Intellectual Property</a:t>
            </a:r>
          </a:p>
        </p:txBody>
      </p:sp>
      <p:sp>
        <p:nvSpPr>
          <p:cNvPr id="3" name="Content Placeholder 2">
            <a:extLst>
              <a:ext uri="{FF2B5EF4-FFF2-40B4-BE49-F238E27FC236}">
                <a16:creationId xmlns:a16="http://schemas.microsoft.com/office/drawing/2014/main" id="{BF69B0DE-9FD2-49D5-B6BC-72BAA149996C}"/>
              </a:ext>
            </a:extLst>
          </p:cNvPr>
          <p:cNvSpPr>
            <a:spLocks noGrp="1"/>
          </p:cNvSpPr>
          <p:nvPr>
            <p:ph idx="1"/>
          </p:nvPr>
        </p:nvSpPr>
        <p:spPr>
          <a:xfrm>
            <a:off x="838199" y="1556950"/>
            <a:ext cx="6649073" cy="5045555"/>
          </a:xfrm>
          <a:solidFill>
            <a:schemeClr val="bg1"/>
          </a:solidFill>
          <a:ln w="57150">
            <a:solidFill>
              <a:schemeClr val="accent1">
                <a:lumMod val="75000"/>
              </a:schemeClr>
            </a:solidFill>
          </a:ln>
        </p:spPr>
        <p:txBody>
          <a:bodyPr>
            <a:normAutofit/>
          </a:bodyPr>
          <a:lstStyle/>
          <a:p>
            <a:pPr marL="0" indent="0">
              <a:spcBef>
                <a:spcPts val="1200"/>
              </a:spcBef>
              <a:buNone/>
            </a:pPr>
            <a:endParaRPr lang="en-US" sz="1200" dirty="0"/>
          </a:p>
          <a:p>
            <a:pPr marL="0" indent="0">
              <a:spcBef>
                <a:spcPts val="1200"/>
              </a:spcBef>
              <a:buNone/>
            </a:pPr>
            <a:r>
              <a:rPr lang="en-US" dirty="0"/>
              <a:t>Things to Consider:</a:t>
            </a:r>
          </a:p>
          <a:p>
            <a:pPr lvl="1">
              <a:lnSpc>
                <a:spcPct val="150000"/>
              </a:lnSpc>
              <a:spcBef>
                <a:spcPts val="1200"/>
              </a:spcBef>
            </a:pPr>
            <a:r>
              <a:rPr lang="en-US" dirty="0"/>
              <a:t>Know your scope of work (what is being developed new, what might be built on existing platforms)</a:t>
            </a:r>
          </a:p>
          <a:p>
            <a:pPr lvl="1">
              <a:lnSpc>
                <a:spcPct val="150000"/>
              </a:lnSpc>
              <a:spcBef>
                <a:spcPts val="1200"/>
              </a:spcBef>
            </a:pPr>
            <a:r>
              <a:rPr lang="en-US" dirty="0"/>
              <a:t>Understand the deliverables (work product, customization, configurations)</a:t>
            </a:r>
          </a:p>
          <a:p>
            <a:pPr lvl="1">
              <a:lnSpc>
                <a:spcPct val="150000"/>
              </a:lnSpc>
              <a:spcBef>
                <a:spcPts val="1200"/>
              </a:spcBef>
            </a:pPr>
            <a:r>
              <a:rPr lang="en-US" dirty="0"/>
              <a:t>License back (royalty free, ongoing updates)</a:t>
            </a:r>
          </a:p>
        </p:txBody>
      </p:sp>
      <p:pic>
        <p:nvPicPr>
          <p:cNvPr id="7" name="Picture 6" descr="A picture containing text, newspaper&#10;&#10;Description generated with very high confidence">
            <a:extLst>
              <a:ext uri="{FF2B5EF4-FFF2-40B4-BE49-F238E27FC236}">
                <a16:creationId xmlns:a16="http://schemas.microsoft.com/office/drawing/2014/main" id="{876D96E9-4237-4EB8-98B0-D14D879CE13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599641" y="2340723"/>
            <a:ext cx="4297312" cy="2853684"/>
          </a:xfrm>
          <a:prstGeom prst="rect">
            <a:avLst/>
          </a:prstGeom>
        </p:spPr>
      </p:pic>
      <p:sp>
        <p:nvSpPr>
          <p:cNvPr id="4" name="Date Placeholder 3">
            <a:extLst>
              <a:ext uri="{FF2B5EF4-FFF2-40B4-BE49-F238E27FC236}">
                <a16:creationId xmlns:a16="http://schemas.microsoft.com/office/drawing/2014/main" id="{3A8D2076-E85E-4EE0-95D8-F39463381DAF}"/>
              </a:ext>
            </a:extLst>
          </p:cNvPr>
          <p:cNvSpPr>
            <a:spLocks noGrp="1"/>
          </p:cNvSpPr>
          <p:nvPr>
            <p:ph type="dt" sz="half" idx="2"/>
          </p:nvPr>
        </p:nvSpPr>
        <p:spPr/>
        <p:txBody>
          <a:bodyPr/>
          <a:lstStyle/>
          <a:p>
            <a:fld id="{54C5B92F-9727-4BAC-B8B0-E54DCAAB9979}" type="datetime1">
              <a:rPr lang="en-US" smtClean="0"/>
              <a:t>5/14/2019</a:t>
            </a:fld>
            <a:endParaRPr lang="en-US" dirty="0"/>
          </a:p>
        </p:txBody>
      </p:sp>
      <p:sp>
        <p:nvSpPr>
          <p:cNvPr id="5" name="Slide Number Placeholder 4">
            <a:extLst>
              <a:ext uri="{FF2B5EF4-FFF2-40B4-BE49-F238E27FC236}">
                <a16:creationId xmlns:a16="http://schemas.microsoft.com/office/drawing/2014/main" id="{E425E857-6DF1-4531-918A-225A4E2A987C}"/>
              </a:ext>
            </a:extLst>
          </p:cNvPr>
          <p:cNvSpPr>
            <a:spLocks noGrp="1"/>
          </p:cNvSpPr>
          <p:nvPr>
            <p:ph type="sldNum" sz="quarter" idx="4"/>
          </p:nvPr>
        </p:nvSpPr>
        <p:spPr>
          <a:xfrm>
            <a:off x="11411312" y="6268786"/>
            <a:ext cx="519021" cy="365125"/>
          </a:xfrm>
        </p:spPr>
        <p:txBody>
          <a:bodyPr/>
          <a:lstStyle/>
          <a:p>
            <a:fld id="{84EABBBB-E3DC-4519-9308-927FE08F4BCD}" type="slidenum">
              <a:rPr lang="en-US" smtClean="0"/>
              <a:pPr/>
              <a:t>112</a:t>
            </a:fld>
            <a:endParaRPr lang="en-US" dirty="0"/>
          </a:p>
        </p:txBody>
      </p:sp>
    </p:spTree>
    <p:extLst>
      <p:ext uri="{BB962C8B-B14F-4D97-AF65-F5344CB8AC3E}">
        <p14:creationId xmlns:p14="http://schemas.microsoft.com/office/powerpoint/2010/main" val="3509244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D279-E340-46A8-BF20-8E43447FA0C7}"/>
              </a:ext>
            </a:extLst>
          </p:cNvPr>
          <p:cNvSpPr>
            <a:spLocks noGrp="1"/>
          </p:cNvSpPr>
          <p:nvPr>
            <p:ph type="title"/>
          </p:nvPr>
        </p:nvSpPr>
        <p:spPr/>
        <p:txBody>
          <a:bodyPr/>
          <a:lstStyle/>
          <a:p>
            <a:r>
              <a:rPr lang="en-US" dirty="0"/>
              <a:t>Limitation of Liability</a:t>
            </a:r>
          </a:p>
        </p:txBody>
      </p:sp>
      <p:sp>
        <p:nvSpPr>
          <p:cNvPr id="3" name="Content Placeholder 2">
            <a:extLst>
              <a:ext uri="{FF2B5EF4-FFF2-40B4-BE49-F238E27FC236}">
                <a16:creationId xmlns:a16="http://schemas.microsoft.com/office/drawing/2014/main" id="{16DBEA4D-B57E-47A5-9D36-1E379186A8F3}"/>
              </a:ext>
            </a:extLst>
          </p:cNvPr>
          <p:cNvSpPr>
            <a:spLocks noGrp="1"/>
          </p:cNvSpPr>
          <p:nvPr>
            <p:ph idx="1"/>
          </p:nvPr>
        </p:nvSpPr>
        <p:spPr>
          <a:xfrm>
            <a:off x="771059" y="1593549"/>
            <a:ext cx="5324941" cy="4452026"/>
          </a:xfrm>
        </p:spPr>
        <p:txBody>
          <a:bodyPr/>
          <a:lstStyle/>
          <a:p>
            <a:pPr>
              <a:lnSpc>
                <a:spcPct val="150000"/>
              </a:lnSpc>
              <a:spcBef>
                <a:spcPts val="1200"/>
              </a:spcBef>
            </a:pPr>
            <a:r>
              <a:rPr lang="en-US" dirty="0"/>
              <a:t>What is the minimum required?</a:t>
            </a:r>
          </a:p>
          <a:p>
            <a:pPr>
              <a:lnSpc>
                <a:spcPct val="150000"/>
              </a:lnSpc>
              <a:spcBef>
                <a:spcPts val="1200"/>
              </a:spcBef>
            </a:pPr>
            <a:r>
              <a:rPr lang="en-US" dirty="0"/>
              <a:t>What areas have give?</a:t>
            </a:r>
          </a:p>
          <a:p>
            <a:pPr>
              <a:lnSpc>
                <a:spcPct val="150000"/>
              </a:lnSpc>
              <a:spcBef>
                <a:spcPts val="1200"/>
              </a:spcBef>
            </a:pPr>
            <a:r>
              <a:rPr lang="en-US" dirty="0"/>
              <a:t>How sensitive is the data?</a:t>
            </a:r>
          </a:p>
          <a:p>
            <a:pPr>
              <a:lnSpc>
                <a:spcPct val="150000"/>
              </a:lnSpc>
              <a:spcBef>
                <a:spcPts val="1200"/>
              </a:spcBef>
            </a:pPr>
            <a:r>
              <a:rPr lang="en-US" dirty="0"/>
              <a:t>What is the worst case scenario?</a:t>
            </a:r>
          </a:p>
          <a:p>
            <a:pPr>
              <a:lnSpc>
                <a:spcPct val="150000"/>
              </a:lnSpc>
              <a:spcBef>
                <a:spcPts val="1200"/>
              </a:spcBef>
            </a:pPr>
            <a:r>
              <a:rPr lang="en-US" dirty="0"/>
              <a:t>What is the industry doing?</a:t>
            </a:r>
          </a:p>
        </p:txBody>
      </p:sp>
      <p:pic>
        <p:nvPicPr>
          <p:cNvPr id="5" name="Picture 4" descr="A close up of a device&#10;&#10;Description generated with high confidence">
            <a:extLst>
              <a:ext uri="{FF2B5EF4-FFF2-40B4-BE49-F238E27FC236}">
                <a16:creationId xmlns:a16="http://schemas.microsoft.com/office/drawing/2014/main" id="{AB4FED98-ABEF-4056-A878-DF8183C24B5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01774" y="1964987"/>
            <a:ext cx="4452026" cy="4452026"/>
          </a:xfrm>
          <a:prstGeom prst="rect">
            <a:avLst/>
          </a:prstGeom>
        </p:spPr>
      </p:pic>
      <p:sp>
        <p:nvSpPr>
          <p:cNvPr id="4" name="Date Placeholder 3">
            <a:extLst>
              <a:ext uri="{FF2B5EF4-FFF2-40B4-BE49-F238E27FC236}">
                <a16:creationId xmlns:a16="http://schemas.microsoft.com/office/drawing/2014/main" id="{AEA99978-251F-4318-B638-ACA45F969985}"/>
              </a:ext>
            </a:extLst>
          </p:cNvPr>
          <p:cNvSpPr>
            <a:spLocks noGrp="1"/>
          </p:cNvSpPr>
          <p:nvPr>
            <p:ph type="dt" sz="half" idx="2"/>
          </p:nvPr>
        </p:nvSpPr>
        <p:spPr/>
        <p:txBody>
          <a:bodyPr/>
          <a:lstStyle/>
          <a:p>
            <a:fld id="{0D09DC25-8E25-45C6-B1E7-AF6F4029B161}" type="datetime1">
              <a:rPr lang="en-US" smtClean="0"/>
              <a:t>5/14/2019</a:t>
            </a:fld>
            <a:endParaRPr lang="en-US" dirty="0"/>
          </a:p>
        </p:txBody>
      </p:sp>
      <p:sp>
        <p:nvSpPr>
          <p:cNvPr id="6" name="Slide Number Placeholder 5">
            <a:extLst>
              <a:ext uri="{FF2B5EF4-FFF2-40B4-BE49-F238E27FC236}">
                <a16:creationId xmlns:a16="http://schemas.microsoft.com/office/drawing/2014/main" id="{2B8C0F00-6592-4674-9B0C-92BBA3206193}"/>
              </a:ext>
            </a:extLst>
          </p:cNvPr>
          <p:cNvSpPr>
            <a:spLocks noGrp="1"/>
          </p:cNvSpPr>
          <p:nvPr>
            <p:ph type="sldNum" sz="quarter" idx="4"/>
          </p:nvPr>
        </p:nvSpPr>
        <p:spPr>
          <a:xfrm>
            <a:off x="11353800" y="6268785"/>
            <a:ext cx="519021" cy="365125"/>
          </a:xfrm>
        </p:spPr>
        <p:txBody>
          <a:bodyPr/>
          <a:lstStyle/>
          <a:p>
            <a:fld id="{84EABBBB-E3DC-4519-9308-927FE08F4BCD}" type="slidenum">
              <a:rPr lang="en-US" smtClean="0"/>
              <a:pPr/>
              <a:t>113</a:t>
            </a:fld>
            <a:endParaRPr lang="en-US" dirty="0"/>
          </a:p>
        </p:txBody>
      </p:sp>
    </p:spTree>
    <p:extLst>
      <p:ext uri="{BB962C8B-B14F-4D97-AF65-F5344CB8AC3E}">
        <p14:creationId xmlns:p14="http://schemas.microsoft.com/office/powerpoint/2010/main" val="271637354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88A9C-0883-47C4-B5C2-C093B442E5A9}"/>
              </a:ext>
            </a:extLst>
          </p:cNvPr>
          <p:cNvSpPr>
            <a:spLocks noGrp="1"/>
          </p:cNvSpPr>
          <p:nvPr>
            <p:ph type="title"/>
          </p:nvPr>
        </p:nvSpPr>
        <p:spPr/>
        <p:txBody>
          <a:bodyPr/>
          <a:lstStyle/>
          <a:p>
            <a:r>
              <a:rPr lang="en-US" dirty="0"/>
              <a:t>Audit Rights</a:t>
            </a:r>
          </a:p>
        </p:txBody>
      </p:sp>
      <p:sp>
        <p:nvSpPr>
          <p:cNvPr id="3" name="Content Placeholder 2">
            <a:extLst>
              <a:ext uri="{FF2B5EF4-FFF2-40B4-BE49-F238E27FC236}">
                <a16:creationId xmlns:a16="http://schemas.microsoft.com/office/drawing/2014/main" id="{5A5F7011-C865-44D4-B54B-B543BBBDAB4F}"/>
              </a:ext>
            </a:extLst>
          </p:cNvPr>
          <p:cNvSpPr>
            <a:spLocks noGrp="1"/>
          </p:cNvSpPr>
          <p:nvPr>
            <p:ph idx="1"/>
          </p:nvPr>
        </p:nvSpPr>
        <p:spPr>
          <a:xfrm>
            <a:off x="838200" y="1556950"/>
            <a:ext cx="10732008" cy="5026729"/>
          </a:xfrm>
        </p:spPr>
        <p:txBody>
          <a:bodyPr>
            <a:normAutofit lnSpcReduction="10000"/>
          </a:bodyPr>
          <a:lstStyle/>
          <a:p>
            <a:pPr marL="0" indent="0" algn="ctr">
              <a:buNone/>
            </a:pPr>
            <a:r>
              <a:rPr lang="en-US" dirty="0"/>
              <a:t>SSAE 16 Service Organization Controls (SOC) 2</a:t>
            </a:r>
          </a:p>
          <a:p>
            <a:pPr marL="0" indent="0">
              <a:lnSpc>
                <a:spcPct val="150000"/>
              </a:lnSpc>
              <a:spcBef>
                <a:spcPts val="1200"/>
              </a:spcBef>
              <a:buNone/>
            </a:pPr>
            <a:r>
              <a:rPr lang="en-US" dirty="0"/>
              <a:t>There are 2 Types of SOC 2 reports</a:t>
            </a:r>
          </a:p>
          <a:p>
            <a:pPr lvl="1"/>
            <a:r>
              <a:rPr lang="en-US" sz="2800" dirty="0"/>
              <a:t>Type I</a:t>
            </a:r>
          </a:p>
          <a:p>
            <a:pPr lvl="2">
              <a:lnSpc>
                <a:spcPct val="120000"/>
              </a:lnSpc>
              <a:spcBef>
                <a:spcPts val="600"/>
              </a:spcBef>
            </a:pPr>
            <a:r>
              <a:rPr lang="en-US" sz="2400" dirty="0"/>
              <a:t>Looks at point in time</a:t>
            </a:r>
          </a:p>
          <a:p>
            <a:pPr lvl="2">
              <a:lnSpc>
                <a:spcPct val="120000"/>
              </a:lnSpc>
              <a:spcBef>
                <a:spcPts val="600"/>
              </a:spcBef>
            </a:pPr>
            <a:r>
              <a:rPr lang="en-US" sz="2400" dirty="0"/>
              <a:t>Auditor opinion based on the description of the controls and documentation around them</a:t>
            </a:r>
          </a:p>
          <a:p>
            <a:pPr lvl="1">
              <a:spcBef>
                <a:spcPts val="1200"/>
              </a:spcBef>
            </a:pPr>
            <a:r>
              <a:rPr lang="en-US" sz="2800" dirty="0"/>
              <a:t>Type II</a:t>
            </a:r>
          </a:p>
          <a:p>
            <a:pPr lvl="2">
              <a:lnSpc>
                <a:spcPct val="120000"/>
              </a:lnSpc>
              <a:spcBef>
                <a:spcPts val="600"/>
              </a:spcBef>
            </a:pPr>
            <a:r>
              <a:rPr lang="en-US" sz="2400" dirty="0"/>
              <a:t>Report on the description of a service organizations system and the suitability of design and operating effectiveness</a:t>
            </a:r>
          </a:p>
          <a:p>
            <a:pPr lvl="2">
              <a:lnSpc>
                <a:spcPct val="120000"/>
              </a:lnSpc>
              <a:spcBef>
                <a:spcPts val="600"/>
              </a:spcBef>
            </a:pPr>
            <a:r>
              <a:rPr lang="en-US" sz="2400" dirty="0"/>
              <a:t>Controls described and evaluated for a minimum of 6 months</a:t>
            </a:r>
          </a:p>
        </p:txBody>
      </p:sp>
      <p:pic>
        <p:nvPicPr>
          <p:cNvPr id="5" name="Picture 4" descr="Magnifying glass image.">
            <a:extLst>
              <a:ext uri="{FF2B5EF4-FFF2-40B4-BE49-F238E27FC236}">
                <a16:creationId xmlns:a16="http://schemas.microsoft.com/office/drawing/2014/main" id="{84A00881-CE6B-4CF8-90AF-E701BFB28BBC}"/>
              </a:ext>
            </a:extLst>
          </p:cNvPr>
          <p:cNvPicPr>
            <a:picLocks noChangeAspect="1"/>
          </p:cNvPicPr>
          <p:nvPr/>
        </p:nvPicPr>
        <p:blipFill>
          <a:blip r:embed="rId3"/>
          <a:stretch>
            <a:fillRect/>
          </a:stretch>
        </p:blipFill>
        <p:spPr>
          <a:xfrm>
            <a:off x="9826060" y="1868235"/>
            <a:ext cx="2365940" cy="1872050"/>
          </a:xfrm>
          <a:prstGeom prst="rect">
            <a:avLst/>
          </a:prstGeom>
        </p:spPr>
      </p:pic>
      <p:sp>
        <p:nvSpPr>
          <p:cNvPr id="4" name="Date Placeholder 3">
            <a:extLst>
              <a:ext uri="{FF2B5EF4-FFF2-40B4-BE49-F238E27FC236}">
                <a16:creationId xmlns:a16="http://schemas.microsoft.com/office/drawing/2014/main" id="{57C2FBE7-F002-4ABD-8E8A-5E6EB57C76C6}"/>
              </a:ext>
            </a:extLst>
          </p:cNvPr>
          <p:cNvSpPr>
            <a:spLocks noGrp="1"/>
          </p:cNvSpPr>
          <p:nvPr>
            <p:ph type="dt" sz="half" idx="2"/>
          </p:nvPr>
        </p:nvSpPr>
        <p:spPr/>
        <p:txBody>
          <a:bodyPr/>
          <a:lstStyle/>
          <a:p>
            <a:fld id="{946B6AC7-7826-4F31-9AB1-1183E93E5232}" type="datetime1">
              <a:rPr lang="en-US" smtClean="0"/>
              <a:t>5/14/2019</a:t>
            </a:fld>
            <a:endParaRPr lang="en-US" dirty="0"/>
          </a:p>
        </p:txBody>
      </p:sp>
      <p:sp>
        <p:nvSpPr>
          <p:cNvPr id="6" name="Slide Number Placeholder 5">
            <a:extLst>
              <a:ext uri="{FF2B5EF4-FFF2-40B4-BE49-F238E27FC236}">
                <a16:creationId xmlns:a16="http://schemas.microsoft.com/office/drawing/2014/main" id="{2DE7B1D0-EB7E-464D-8482-D07CB4BF52C1}"/>
              </a:ext>
            </a:extLst>
          </p:cNvPr>
          <p:cNvSpPr>
            <a:spLocks noGrp="1"/>
          </p:cNvSpPr>
          <p:nvPr>
            <p:ph type="sldNum" sz="quarter" idx="4"/>
          </p:nvPr>
        </p:nvSpPr>
        <p:spPr>
          <a:xfrm>
            <a:off x="11310697" y="6218554"/>
            <a:ext cx="519021" cy="365125"/>
          </a:xfrm>
        </p:spPr>
        <p:txBody>
          <a:bodyPr/>
          <a:lstStyle/>
          <a:p>
            <a:fld id="{84EABBBB-E3DC-4519-9308-927FE08F4BCD}" type="slidenum">
              <a:rPr lang="en-US" smtClean="0"/>
              <a:pPr/>
              <a:t>114</a:t>
            </a:fld>
            <a:endParaRPr lang="en-US" dirty="0"/>
          </a:p>
        </p:txBody>
      </p:sp>
    </p:spTree>
    <p:extLst>
      <p:ext uri="{BB962C8B-B14F-4D97-AF65-F5344CB8AC3E}">
        <p14:creationId xmlns:p14="http://schemas.microsoft.com/office/powerpoint/2010/main" val="511341552"/>
      </p:ext>
    </p:extLst>
  </p:cSld>
  <p:clrMapOvr>
    <a:masterClrMapping/>
  </p:clrMapOvr>
  <p:transition spd="slow">
    <p:wip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18DBB-280F-45D4-BAB3-A942E13736E0}"/>
              </a:ext>
            </a:extLst>
          </p:cNvPr>
          <p:cNvSpPr>
            <a:spLocks noGrp="1"/>
          </p:cNvSpPr>
          <p:nvPr>
            <p:ph type="title"/>
          </p:nvPr>
        </p:nvSpPr>
        <p:spPr/>
        <p:txBody>
          <a:bodyPr/>
          <a:lstStyle/>
          <a:p>
            <a:r>
              <a:rPr lang="en-US" dirty="0"/>
              <a:t>Termination Assistance</a:t>
            </a:r>
          </a:p>
        </p:txBody>
      </p:sp>
      <p:sp>
        <p:nvSpPr>
          <p:cNvPr id="3" name="Content Placeholder 2">
            <a:extLst>
              <a:ext uri="{FF2B5EF4-FFF2-40B4-BE49-F238E27FC236}">
                <a16:creationId xmlns:a16="http://schemas.microsoft.com/office/drawing/2014/main" id="{3EB167CD-101B-49DA-B5F7-B606A6B0ED73}"/>
              </a:ext>
            </a:extLst>
          </p:cNvPr>
          <p:cNvSpPr>
            <a:spLocks noGrp="1"/>
          </p:cNvSpPr>
          <p:nvPr>
            <p:ph idx="1"/>
          </p:nvPr>
        </p:nvSpPr>
        <p:spPr>
          <a:xfrm>
            <a:off x="556970" y="1596611"/>
            <a:ext cx="10664402" cy="4388152"/>
          </a:xfrm>
        </p:spPr>
        <p:txBody>
          <a:bodyPr/>
          <a:lstStyle/>
          <a:p>
            <a:pPr marL="0" indent="0">
              <a:buNone/>
            </a:pPr>
            <a:r>
              <a:rPr lang="en-US" dirty="0"/>
              <a:t>Lay out what you will need in terms of:</a:t>
            </a:r>
          </a:p>
          <a:p>
            <a:pPr lvl="1">
              <a:lnSpc>
                <a:spcPct val="150000"/>
              </a:lnSpc>
              <a:spcBef>
                <a:spcPts val="1200"/>
              </a:spcBef>
            </a:pPr>
            <a:r>
              <a:rPr lang="en-US" dirty="0"/>
              <a:t>Time</a:t>
            </a:r>
          </a:p>
          <a:p>
            <a:pPr lvl="1">
              <a:lnSpc>
                <a:spcPct val="150000"/>
              </a:lnSpc>
              <a:spcBef>
                <a:spcPts val="1200"/>
              </a:spcBef>
            </a:pPr>
            <a:r>
              <a:rPr lang="en-US" dirty="0"/>
              <a:t>Resources</a:t>
            </a:r>
          </a:p>
          <a:p>
            <a:pPr lvl="1">
              <a:lnSpc>
                <a:spcPct val="150000"/>
              </a:lnSpc>
              <a:spcBef>
                <a:spcPts val="1200"/>
              </a:spcBef>
            </a:pPr>
            <a:r>
              <a:rPr lang="en-US" dirty="0"/>
              <a:t>Support</a:t>
            </a:r>
          </a:p>
          <a:p>
            <a:pPr marL="0" indent="0" algn="ctr">
              <a:spcBef>
                <a:spcPts val="3600"/>
              </a:spcBef>
              <a:buNone/>
            </a:pPr>
            <a:endParaRPr lang="en-US" dirty="0"/>
          </a:p>
          <a:p>
            <a:pPr marL="0" indent="0" algn="ctr">
              <a:spcBef>
                <a:spcPts val="3600"/>
              </a:spcBef>
              <a:buNone/>
            </a:pPr>
            <a:r>
              <a:rPr lang="en-US" dirty="0"/>
              <a:t>Be reasonable; termination assistance has a cost</a:t>
            </a:r>
          </a:p>
        </p:txBody>
      </p:sp>
      <p:pic>
        <p:nvPicPr>
          <p:cNvPr id="5" name="Picture 4" descr="A close up of a logo&#10;&#10;Description generated with very high confidence">
            <a:extLst>
              <a:ext uri="{FF2B5EF4-FFF2-40B4-BE49-F238E27FC236}">
                <a16:creationId xmlns:a16="http://schemas.microsoft.com/office/drawing/2014/main" id="{91414425-220F-496C-89E2-1F961A9AD5F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29218" y="2362051"/>
            <a:ext cx="6096851" cy="2133898"/>
          </a:xfrm>
          <a:prstGeom prst="rect">
            <a:avLst/>
          </a:prstGeom>
        </p:spPr>
      </p:pic>
      <p:sp>
        <p:nvSpPr>
          <p:cNvPr id="4" name="Date Placeholder 3">
            <a:extLst>
              <a:ext uri="{FF2B5EF4-FFF2-40B4-BE49-F238E27FC236}">
                <a16:creationId xmlns:a16="http://schemas.microsoft.com/office/drawing/2014/main" id="{F42A3951-4096-4D92-A1B1-29E16A129768}"/>
              </a:ext>
            </a:extLst>
          </p:cNvPr>
          <p:cNvSpPr>
            <a:spLocks noGrp="1"/>
          </p:cNvSpPr>
          <p:nvPr>
            <p:ph type="dt" sz="half" idx="2"/>
          </p:nvPr>
        </p:nvSpPr>
        <p:spPr/>
        <p:txBody>
          <a:bodyPr/>
          <a:lstStyle/>
          <a:p>
            <a:fld id="{6F8EB12E-C175-4BA2-9356-8D6ED4125E9D}" type="datetime1">
              <a:rPr lang="en-US" smtClean="0"/>
              <a:t>5/14/2019</a:t>
            </a:fld>
            <a:endParaRPr lang="en-US" dirty="0"/>
          </a:p>
        </p:txBody>
      </p:sp>
      <p:sp>
        <p:nvSpPr>
          <p:cNvPr id="6" name="Slide Number Placeholder 5">
            <a:extLst>
              <a:ext uri="{FF2B5EF4-FFF2-40B4-BE49-F238E27FC236}">
                <a16:creationId xmlns:a16="http://schemas.microsoft.com/office/drawing/2014/main" id="{3F0E6641-1719-424E-9DED-96F051B0BDF3}"/>
              </a:ext>
            </a:extLst>
          </p:cNvPr>
          <p:cNvSpPr>
            <a:spLocks noGrp="1"/>
          </p:cNvSpPr>
          <p:nvPr>
            <p:ph type="sldNum" sz="quarter" idx="4"/>
          </p:nvPr>
        </p:nvSpPr>
        <p:spPr>
          <a:xfrm>
            <a:off x="11411312" y="6268785"/>
            <a:ext cx="519021" cy="365125"/>
          </a:xfrm>
        </p:spPr>
        <p:txBody>
          <a:bodyPr/>
          <a:lstStyle/>
          <a:p>
            <a:fld id="{84EABBBB-E3DC-4519-9308-927FE08F4BCD}" type="slidenum">
              <a:rPr lang="en-US" smtClean="0"/>
              <a:pPr/>
              <a:t>115</a:t>
            </a:fld>
            <a:endParaRPr lang="en-US" dirty="0"/>
          </a:p>
        </p:txBody>
      </p:sp>
    </p:spTree>
    <p:extLst>
      <p:ext uri="{BB962C8B-B14F-4D97-AF65-F5344CB8AC3E}">
        <p14:creationId xmlns:p14="http://schemas.microsoft.com/office/powerpoint/2010/main" val="24715302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08F6BB-2061-4139-A3A2-A6BE5979559F}"/>
              </a:ext>
            </a:extLst>
          </p:cNvPr>
          <p:cNvSpPr>
            <a:spLocks noGrp="1"/>
          </p:cNvSpPr>
          <p:nvPr>
            <p:ph type="title"/>
          </p:nvPr>
        </p:nvSpPr>
        <p:spPr>
          <a:xfrm>
            <a:off x="631371" y="3602575"/>
            <a:ext cx="10929257" cy="1089764"/>
          </a:xfrm>
        </p:spPr>
        <p:txBody>
          <a:bodyPr>
            <a:noAutofit/>
          </a:bodyPr>
          <a:lstStyle/>
          <a:p>
            <a:pPr algn="ctr"/>
            <a:r>
              <a:rPr lang="en-US" sz="5400" b="1" dirty="0">
                <a:solidFill>
                  <a:srgbClr val="182A4B"/>
                </a:solidFill>
                <a:effectLst/>
                <a:latin typeface="Franklin Gothic Heavy" panose="020B0903020102020204" pitchFamily="34" charset="0"/>
              </a:rPr>
              <a:t>Innovative Procurement Lab </a:t>
            </a:r>
            <a:br>
              <a:rPr lang="en-US" sz="5400" b="1" dirty="0">
                <a:solidFill>
                  <a:srgbClr val="182A4B"/>
                </a:solidFill>
                <a:effectLst/>
                <a:latin typeface="Franklin Gothic Heavy" panose="020B0903020102020204" pitchFamily="34" charset="0"/>
              </a:rPr>
            </a:br>
            <a:r>
              <a:rPr lang="en-US" sz="5400" b="1" dirty="0">
                <a:solidFill>
                  <a:srgbClr val="182A4B"/>
                </a:solidFill>
                <a:effectLst/>
                <a:latin typeface="Franklin Gothic Heavy" panose="020B0903020102020204" pitchFamily="34" charset="0"/>
              </a:rPr>
              <a:t>&amp;</a:t>
            </a:r>
            <a:br>
              <a:rPr lang="en-US" sz="5400" b="1" dirty="0">
                <a:solidFill>
                  <a:srgbClr val="182A4B"/>
                </a:solidFill>
                <a:effectLst/>
                <a:latin typeface="Franklin Gothic Heavy" panose="020B0903020102020204" pitchFamily="34" charset="0"/>
              </a:rPr>
            </a:br>
            <a:r>
              <a:rPr lang="en-US" sz="5400" b="1" dirty="0">
                <a:solidFill>
                  <a:srgbClr val="182A4B"/>
                </a:solidFill>
                <a:effectLst/>
                <a:latin typeface="Franklin Gothic Heavy" panose="020B0903020102020204" pitchFamily="34" charset="0"/>
              </a:rPr>
              <a:t>Agile Procurement</a:t>
            </a:r>
            <a:br>
              <a:rPr lang="en-US" sz="5400" b="1" dirty="0">
                <a:solidFill>
                  <a:srgbClr val="182A4B"/>
                </a:solidFill>
                <a:effectLst/>
                <a:latin typeface="Franklin Gothic Heavy" panose="020B0903020102020204" pitchFamily="34" charset="0"/>
              </a:rPr>
            </a:br>
            <a:endParaRPr lang="en-US" sz="5400" b="1" dirty="0">
              <a:effectLst/>
            </a:endParaRPr>
          </a:p>
        </p:txBody>
      </p:sp>
      <p:sp>
        <p:nvSpPr>
          <p:cNvPr id="2" name="Date Placeholder 1">
            <a:extLst>
              <a:ext uri="{FF2B5EF4-FFF2-40B4-BE49-F238E27FC236}">
                <a16:creationId xmlns:a16="http://schemas.microsoft.com/office/drawing/2014/main" id="{2CB61B75-D3CC-4860-BE7F-CAEB87F89066}"/>
              </a:ext>
            </a:extLst>
          </p:cNvPr>
          <p:cNvSpPr>
            <a:spLocks noGrp="1"/>
          </p:cNvSpPr>
          <p:nvPr>
            <p:ph type="dt" sz="half" idx="10"/>
          </p:nvPr>
        </p:nvSpPr>
        <p:spPr/>
        <p:txBody>
          <a:bodyPr/>
          <a:lstStyle/>
          <a:p>
            <a:fld id="{5895B2C0-BD5B-4821-9C3C-DF7C515E0724}" type="datetime1">
              <a:rPr lang="en-US" smtClean="0"/>
              <a:t>5/14/2019</a:t>
            </a:fld>
            <a:endParaRPr lang="en-US"/>
          </a:p>
        </p:txBody>
      </p:sp>
      <p:sp>
        <p:nvSpPr>
          <p:cNvPr id="3" name="Slide Number Placeholder 2">
            <a:extLst>
              <a:ext uri="{FF2B5EF4-FFF2-40B4-BE49-F238E27FC236}">
                <a16:creationId xmlns:a16="http://schemas.microsoft.com/office/drawing/2014/main" id="{3E95DADC-E48A-4A49-8883-1839749A3191}"/>
              </a:ext>
            </a:extLst>
          </p:cNvPr>
          <p:cNvSpPr>
            <a:spLocks noGrp="1"/>
          </p:cNvSpPr>
          <p:nvPr>
            <p:ph type="sldNum" sz="quarter" idx="12"/>
          </p:nvPr>
        </p:nvSpPr>
        <p:spPr/>
        <p:txBody>
          <a:bodyPr/>
          <a:lstStyle/>
          <a:p>
            <a:fld id="{418AF66D-A13B-6F44-B082-D7F3693F012B}" type="slidenum">
              <a:rPr lang="en-US" smtClean="0"/>
              <a:t>116</a:t>
            </a:fld>
            <a:endParaRPr lang="en-US"/>
          </a:p>
        </p:txBody>
      </p:sp>
    </p:spTree>
    <p:extLst>
      <p:ext uri="{BB962C8B-B14F-4D97-AF65-F5344CB8AC3E}">
        <p14:creationId xmlns:p14="http://schemas.microsoft.com/office/powerpoint/2010/main" val="1928836202"/>
      </p:ext>
    </p:extLst>
  </p:cSld>
  <p:clrMapOvr>
    <a:masterClrMapping/>
  </p:clrMapOvr>
  <p:transition spd="slow">
    <p:wip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103B6-9181-46F7-B845-7D4957D334C9}"/>
              </a:ext>
            </a:extLst>
          </p:cNvPr>
          <p:cNvSpPr>
            <a:spLocks noGrp="1"/>
          </p:cNvSpPr>
          <p:nvPr>
            <p:ph type="title"/>
          </p:nvPr>
        </p:nvSpPr>
        <p:spPr/>
        <p:txBody>
          <a:bodyPr/>
          <a:lstStyle/>
          <a:p>
            <a:r>
              <a:rPr lang="en-US" dirty="0"/>
              <a:t>Innovative Procurement Lab (IPL)</a:t>
            </a:r>
          </a:p>
        </p:txBody>
      </p:sp>
      <p:sp>
        <p:nvSpPr>
          <p:cNvPr id="3" name="Content Placeholder 2">
            <a:extLst>
              <a:ext uri="{FF2B5EF4-FFF2-40B4-BE49-F238E27FC236}">
                <a16:creationId xmlns:a16="http://schemas.microsoft.com/office/drawing/2014/main" id="{FC8E9820-FA4F-417A-9B50-C74957FB2976}"/>
              </a:ext>
            </a:extLst>
          </p:cNvPr>
          <p:cNvSpPr>
            <a:spLocks noGrp="1"/>
          </p:cNvSpPr>
          <p:nvPr>
            <p:ph idx="1"/>
          </p:nvPr>
        </p:nvSpPr>
        <p:spPr>
          <a:xfrm>
            <a:off x="391887" y="1556951"/>
            <a:ext cx="11364684" cy="1517600"/>
          </a:xfrm>
        </p:spPr>
        <p:txBody>
          <a:bodyPr>
            <a:normAutofit/>
          </a:bodyPr>
          <a:lstStyle/>
          <a:p>
            <a:pPr marL="0" indent="0">
              <a:buNone/>
            </a:pPr>
            <a:r>
              <a:rPr lang="en-US" dirty="0"/>
              <a:t>DIR has established an </a:t>
            </a:r>
            <a:r>
              <a:rPr lang="en-US" dirty="0">
                <a:effectLst>
                  <a:outerShdw blurRad="38100" dist="25400" dir="5400000" algn="ctr">
                    <a:srgbClr val="6E747A">
                      <a:alpha val="43000"/>
                    </a:srgbClr>
                  </a:outerShdw>
                </a:effectLst>
              </a:rPr>
              <a:t>Innovative Procurement Lab </a:t>
            </a:r>
            <a:r>
              <a:rPr lang="en-US" dirty="0"/>
              <a:t>with ultimate goals to:</a:t>
            </a:r>
          </a:p>
          <a:p>
            <a:pPr marL="466725" indent="-242888"/>
            <a:r>
              <a:rPr lang="en-US" sz="2400" dirty="0"/>
              <a:t>streamline IT procurements</a:t>
            </a:r>
          </a:p>
          <a:p>
            <a:pPr marL="466725" indent="-242888"/>
            <a:r>
              <a:rPr lang="en-US" sz="2400" dirty="0"/>
              <a:t>provide best value solutions through demonstrated vendor performance</a:t>
            </a:r>
          </a:p>
          <a:p>
            <a:pPr marL="0" indent="0">
              <a:buNone/>
            </a:pPr>
            <a:endParaRPr lang="en-US" dirty="0"/>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74A2E335-4671-408D-824E-7C73AF480E8C}"/>
              </a:ext>
            </a:extLst>
          </p:cNvPr>
          <p:cNvSpPr>
            <a:spLocks noGrp="1"/>
          </p:cNvSpPr>
          <p:nvPr>
            <p:ph type="dt" sz="half" idx="10"/>
          </p:nvPr>
        </p:nvSpPr>
        <p:spPr/>
        <p:txBody>
          <a:bodyPr/>
          <a:lstStyle/>
          <a:p>
            <a:fld id="{15221B77-DFD3-47D8-B067-424B6C0FDF35}" type="datetime1">
              <a:rPr lang="en-US" smtClean="0"/>
              <a:t>5/14/2019</a:t>
            </a:fld>
            <a:endParaRPr lang="en-US" dirty="0"/>
          </a:p>
        </p:txBody>
      </p:sp>
      <p:sp>
        <p:nvSpPr>
          <p:cNvPr id="5" name="Slide Number Placeholder 4">
            <a:extLst>
              <a:ext uri="{FF2B5EF4-FFF2-40B4-BE49-F238E27FC236}">
                <a16:creationId xmlns:a16="http://schemas.microsoft.com/office/drawing/2014/main" id="{EE771ECA-6B59-4F7A-BCBD-595137AE17DB}"/>
              </a:ext>
            </a:extLst>
          </p:cNvPr>
          <p:cNvSpPr>
            <a:spLocks noGrp="1"/>
          </p:cNvSpPr>
          <p:nvPr>
            <p:ph type="sldNum" sz="quarter" idx="12"/>
          </p:nvPr>
        </p:nvSpPr>
        <p:spPr/>
        <p:txBody>
          <a:bodyPr/>
          <a:lstStyle/>
          <a:p>
            <a:fld id="{418AF66D-A13B-6F44-B082-D7F3693F012B}" type="slidenum">
              <a:rPr lang="en-US" smtClean="0"/>
              <a:t>117</a:t>
            </a:fld>
            <a:endParaRPr lang="en-US"/>
          </a:p>
        </p:txBody>
      </p:sp>
      <p:sp>
        <p:nvSpPr>
          <p:cNvPr id="21" name="TextBox 20">
            <a:extLst>
              <a:ext uri="{FF2B5EF4-FFF2-40B4-BE49-F238E27FC236}">
                <a16:creationId xmlns:a16="http://schemas.microsoft.com/office/drawing/2014/main" id="{E5853166-5009-4529-B049-5DFED79828D2}"/>
              </a:ext>
            </a:extLst>
          </p:cNvPr>
          <p:cNvSpPr txBox="1"/>
          <p:nvPr/>
        </p:nvSpPr>
        <p:spPr>
          <a:xfrm>
            <a:off x="2491273" y="3443554"/>
            <a:ext cx="8705462" cy="1938992"/>
          </a:xfrm>
          <a:prstGeom prst="rect">
            <a:avLst/>
          </a:prstGeom>
          <a:solidFill>
            <a:schemeClr val="accent1">
              <a:lumMod val="40000"/>
              <a:lumOff val="60000"/>
            </a:schemeClr>
          </a:solidFill>
          <a:ln w="28575">
            <a:solidFill>
              <a:srgbClr val="041776"/>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112713"/>
            <a:r>
              <a:rPr lang="en-US" sz="2400" dirty="0">
                <a:latin typeface="Franklin Gothic Book" panose="020B0503020102020204" pitchFamily="34" charset="0"/>
              </a:rPr>
              <a:t>We are seeking customers that are interested in experimenting with innovative procurement methods.  This is an opportunity to improve IT procurement and contracting practices for your entity and to play an active role in influencing IT procurement practices at a statewide level.</a:t>
            </a:r>
          </a:p>
        </p:txBody>
      </p:sp>
      <p:pic>
        <p:nvPicPr>
          <p:cNvPr id="1044" name="Picture 20">
            <a:extLst>
              <a:ext uri="{FF2B5EF4-FFF2-40B4-BE49-F238E27FC236}">
                <a16:creationId xmlns:a16="http://schemas.microsoft.com/office/drawing/2014/main" id="{128FCF22-0A48-4DBD-A7A4-A1C3DAD0277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90" y="4043941"/>
            <a:ext cx="2135775" cy="1871838"/>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3" name="TextBox 22">
            <a:extLst>
              <a:ext uri="{FF2B5EF4-FFF2-40B4-BE49-F238E27FC236}">
                <a16:creationId xmlns:a16="http://schemas.microsoft.com/office/drawing/2014/main" id="{9DA97D99-E4B3-42A6-8EF9-34EF3D1B5FC2}"/>
              </a:ext>
            </a:extLst>
          </p:cNvPr>
          <p:cNvSpPr txBox="1"/>
          <p:nvPr/>
        </p:nvSpPr>
        <p:spPr>
          <a:xfrm>
            <a:off x="2209800" y="5823117"/>
            <a:ext cx="8705462" cy="461665"/>
          </a:xfrm>
          <a:prstGeom prst="rect">
            <a:avLst/>
          </a:prstGeom>
          <a:noFill/>
        </p:spPr>
        <p:txBody>
          <a:bodyPr wrap="square" rtlCol="0">
            <a:spAutoFit/>
          </a:bodyPr>
          <a:lstStyle/>
          <a:p>
            <a:r>
              <a:rPr lang="en-US" sz="2400" dirty="0">
                <a:solidFill>
                  <a:srgbClr val="182A4B"/>
                </a:solidFill>
                <a:effectLst>
                  <a:outerShdw blurRad="38100" dist="25400" dir="5400000" algn="ctr">
                    <a:srgbClr val="6E747A">
                      <a:alpha val="43000"/>
                    </a:srgbClr>
                  </a:outerShdw>
                </a:effectLst>
                <a:latin typeface="Franklin Gothic Book" panose="020B0503020102020204" pitchFamily="34" charset="0"/>
              </a:rPr>
              <a:t>Partner with us today to improve IT Procurement and Contracting!  </a:t>
            </a:r>
            <a:endParaRPr lang="en-US" sz="2400" dirty="0">
              <a:solidFill>
                <a:srgbClr val="182A4B"/>
              </a:solidFill>
              <a:latin typeface="Franklin Gothic Book" panose="020B0503020102020204" pitchFamily="34" charset="0"/>
            </a:endParaRPr>
          </a:p>
        </p:txBody>
      </p:sp>
    </p:spTree>
    <p:extLst>
      <p:ext uri="{BB962C8B-B14F-4D97-AF65-F5344CB8AC3E}">
        <p14:creationId xmlns:p14="http://schemas.microsoft.com/office/powerpoint/2010/main" val="11436152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FB78-D722-4572-B3C8-157CD095C9D1}"/>
              </a:ext>
            </a:extLst>
          </p:cNvPr>
          <p:cNvSpPr>
            <a:spLocks noGrp="1"/>
          </p:cNvSpPr>
          <p:nvPr>
            <p:ph type="title"/>
          </p:nvPr>
        </p:nvSpPr>
        <p:spPr/>
        <p:txBody>
          <a:bodyPr/>
          <a:lstStyle/>
          <a:p>
            <a:r>
              <a:rPr lang="en-US" dirty="0"/>
              <a:t>Agile Procurement</a:t>
            </a:r>
          </a:p>
        </p:txBody>
      </p:sp>
      <p:pic>
        <p:nvPicPr>
          <p:cNvPr id="9" name="Content Placeholder 8">
            <a:extLst>
              <a:ext uri="{FF2B5EF4-FFF2-40B4-BE49-F238E27FC236}">
                <a16:creationId xmlns:a16="http://schemas.microsoft.com/office/drawing/2014/main" id="{82C3EE52-577E-4B0C-A3CC-A00494CA2622}"/>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074350" y="2071187"/>
            <a:ext cx="4545865" cy="3301370"/>
          </a:xfrm>
        </p:spPr>
      </p:pic>
      <p:sp>
        <p:nvSpPr>
          <p:cNvPr id="4" name="Date Placeholder 3">
            <a:extLst>
              <a:ext uri="{FF2B5EF4-FFF2-40B4-BE49-F238E27FC236}">
                <a16:creationId xmlns:a16="http://schemas.microsoft.com/office/drawing/2014/main" id="{1C75741A-9069-4321-8766-B3049CD4F9E3}"/>
              </a:ext>
            </a:extLst>
          </p:cNvPr>
          <p:cNvSpPr>
            <a:spLocks noGrp="1"/>
          </p:cNvSpPr>
          <p:nvPr>
            <p:ph type="dt" sz="half" idx="10"/>
          </p:nvPr>
        </p:nvSpPr>
        <p:spPr/>
        <p:txBody>
          <a:bodyPr/>
          <a:lstStyle/>
          <a:p>
            <a:fld id="{CE212227-48C1-4255-9437-1C13A6015098}" type="datetime1">
              <a:rPr lang="en-US" smtClean="0"/>
              <a:t>5/14/2019</a:t>
            </a:fld>
            <a:endParaRPr lang="en-US"/>
          </a:p>
        </p:txBody>
      </p:sp>
      <p:sp>
        <p:nvSpPr>
          <p:cNvPr id="5" name="Slide Number Placeholder 4">
            <a:extLst>
              <a:ext uri="{FF2B5EF4-FFF2-40B4-BE49-F238E27FC236}">
                <a16:creationId xmlns:a16="http://schemas.microsoft.com/office/drawing/2014/main" id="{2003DB34-D99D-4453-8F26-38A821752378}"/>
              </a:ext>
            </a:extLst>
          </p:cNvPr>
          <p:cNvSpPr>
            <a:spLocks noGrp="1"/>
          </p:cNvSpPr>
          <p:nvPr>
            <p:ph type="sldNum" sz="quarter" idx="12"/>
          </p:nvPr>
        </p:nvSpPr>
        <p:spPr/>
        <p:txBody>
          <a:bodyPr/>
          <a:lstStyle/>
          <a:p>
            <a:fld id="{418AF66D-A13B-6F44-B082-D7F3693F012B}" type="slidenum">
              <a:rPr lang="en-US" smtClean="0"/>
              <a:t>118</a:t>
            </a:fld>
            <a:endParaRPr lang="en-US"/>
          </a:p>
        </p:txBody>
      </p:sp>
      <p:sp>
        <p:nvSpPr>
          <p:cNvPr id="10" name="TextBox 9">
            <a:extLst>
              <a:ext uri="{FF2B5EF4-FFF2-40B4-BE49-F238E27FC236}">
                <a16:creationId xmlns:a16="http://schemas.microsoft.com/office/drawing/2014/main" id="{2E8A08D9-E59B-48D8-9A7E-B2EE8F74C57C}"/>
              </a:ext>
            </a:extLst>
          </p:cNvPr>
          <p:cNvSpPr txBox="1"/>
          <p:nvPr/>
        </p:nvSpPr>
        <p:spPr>
          <a:xfrm>
            <a:off x="6571787" y="2885226"/>
            <a:ext cx="4873083"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Franklin Gothic Book" panose="020B0503020102020204" pitchFamily="34" charset="0"/>
              </a:rPr>
              <a:t>Save Time &amp; Costs</a:t>
            </a:r>
          </a:p>
          <a:p>
            <a:pPr marL="457200" indent="-457200">
              <a:buFont typeface="Arial" panose="020B0604020202020204" pitchFamily="34" charset="0"/>
              <a:buChar char="•"/>
            </a:pPr>
            <a:r>
              <a:rPr lang="en-US" sz="2800" dirty="0">
                <a:latin typeface="Franklin Gothic Book" panose="020B0503020102020204" pitchFamily="34" charset="0"/>
              </a:rPr>
              <a:t>Increase Satisfaction</a:t>
            </a:r>
          </a:p>
          <a:p>
            <a:pPr marL="457200" indent="-457200">
              <a:buFont typeface="Arial" panose="020B0604020202020204" pitchFamily="34" charset="0"/>
              <a:buChar char="•"/>
            </a:pPr>
            <a:r>
              <a:rPr lang="en-US" sz="2800" dirty="0">
                <a:latin typeface="Franklin Gothic Book" panose="020B0503020102020204" pitchFamily="34" charset="0"/>
              </a:rPr>
              <a:t>Meet Procurement Statutes</a:t>
            </a:r>
          </a:p>
        </p:txBody>
      </p:sp>
    </p:spTree>
    <p:extLst>
      <p:ext uri="{BB962C8B-B14F-4D97-AF65-F5344CB8AC3E}">
        <p14:creationId xmlns:p14="http://schemas.microsoft.com/office/powerpoint/2010/main" val="22876002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348DAD5F-E3DC-4A74-AF35-446081D5E9B4}"/>
              </a:ext>
            </a:extLst>
          </p:cNvPr>
          <p:cNvSpPr txBox="1">
            <a:spLocks/>
          </p:cNvSpPr>
          <p:nvPr/>
        </p:nvSpPr>
        <p:spPr>
          <a:xfrm>
            <a:off x="164909" y="7107742"/>
            <a:ext cx="311768" cy="2090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1300" b="1" i="0" u="none" strike="noStrike" kern="1200" cap="none" spc="-10" normalizeH="0" baseline="0" noProof="0" smtClean="0">
                <a:ln>
                  <a:noFill/>
                </a:ln>
                <a:solidFill>
                  <a:srgbClr val="FFFFFF"/>
                </a:solidFill>
                <a:effectLst/>
                <a:uLnTx/>
                <a:uFillTx/>
                <a:latin typeface="Arial"/>
                <a:ea typeface="+mn-ea"/>
                <a:cs typeface="Arial"/>
              </a:rPr>
              <a:pPr marL="2540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US" sz="13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Title 8">
            <a:extLst>
              <a:ext uri="{FF2B5EF4-FFF2-40B4-BE49-F238E27FC236}">
                <a16:creationId xmlns:a16="http://schemas.microsoft.com/office/drawing/2014/main" id="{0409DE78-8ED6-4FD3-B237-16AACB458D12}"/>
              </a:ext>
            </a:extLst>
          </p:cNvPr>
          <p:cNvSpPr>
            <a:spLocks noGrp="1"/>
          </p:cNvSpPr>
          <p:nvPr>
            <p:ph type="title"/>
          </p:nvPr>
        </p:nvSpPr>
        <p:spPr>
          <a:xfrm>
            <a:off x="476677" y="0"/>
            <a:ext cx="10877123" cy="1087395"/>
          </a:xfrm>
        </p:spPr>
        <p:txBody>
          <a:bodyPr/>
          <a:lstStyle/>
          <a:p>
            <a:r>
              <a:rPr lang="en-US" dirty="0"/>
              <a:t>Key Takeaways about Offerings</a:t>
            </a:r>
          </a:p>
        </p:txBody>
      </p:sp>
      <p:sp>
        <p:nvSpPr>
          <p:cNvPr id="13" name="Content Placeholder 12">
            <a:extLst>
              <a:ext uri="{FF2B5EF4-FFF2-40B4-BE49-F238E27FC236}">
                <a16:creationId xmlns:a16="http://schemas.microsoft.com/office/drawing/2014/main" id="{778DED79-CE87-4FF8-BACB-0E406198B90B}"/>
              </a:ext>
            </a:extLst>
          </p:cNvPr>
          <p:cNvSpPr>
            <a:spLocks noGrp="1"/>
          </p:cNvSpPr>
          <p:nvPr>
            <p:ph idx="1"/>
          </p:nvPr>
        </p:nvSpPr>
        <p:spPr>
          <a:xfrm>
            <a:off x="838200" y="1219200"/>
            <a:ext cx="10515600" cy="4957763"/>
          </a:xfrm>
        </p:spPr>
        <p:txBody>
          <a:bodyPr>
            <a:noAutofit/>
          </a:bodyPr>
          <a:lstStyle/>
          <a:p>
            <a:pPr marL="228600" lvl="1">
              <a:spcBef>
                <a:spcPts val="600"/>
              </a:spcBef>
              <a:spcAft>
                <a:spcPts val="1200"/>
              </a:spcAft>
              <a:buClr>
                <a:schemeClr val="tx1"/>
              </a:buClr>
              <a:defRPr/>
            </a:pPr>
            <a:r>
              <a:rPr lang="en-US" sz="2800" dirty="0">
                <a:solidFill>
                  <a:prstClr val="black"/>
                </a:solidFill>
                <a:latin typeface="Franklin Gothic Medium" panose="020B0603020102020204" pitchFamily="34" charset="0"/>
              </a:rPr>
              <a:t>Competitively bid on open market</a:t>
            </a:r>
          </a:p>
          <a:p>
            <a:pPr marL="228600" lvl="1">
              <a:spcBef>
                <a:spcPts val="600"/>
              </a:spcBef>
              <a:spcAft>
                <a:spcPts val="1200"/>
              </a:spcAft>
              <a:buClr>
                <a:schemeClr val="tx1"/>
              </a:buClr>
              <a:defRPr/>
            </a:pPr>
            <a:r>
              <a:rPr lang="en-US" sz="2800" dirty="0">
                <a:solidFill>
                  <a:prstClr val="black"/>
                </a:solidFill>
                <a:latin typeface="Franklin Gothic Medium" panose="020B0603020102020204" pitchFamily="34" charset="0"/>
              </a:rPr>
              <a:t>Cooperative Contracts</a:t>
            </a:r>
          </a:p>
          <a:p>
            <a:pPr marL="685800" lvl="2">
              <a:spcBef>
                <a:spcPts val="600"/>
              </a:spcBef>
              <a:spcAft>
                <a:spcPts val="1200"/>
              </a:spcAft>
              <a:buClr>
                <a:srgbClr val="4F81BD"/>
              </a:buClr>
              <a:defRPr/>
            </a:pPr>
            <a:r>
              <a:rPr lang="en-US" sz="2800" dirty="0">
                <a:solidFill>
                  <a:srgbClr val="4472C4">
                    <a:lumMod val="75000"/>
                  </a:srgbClr>
                </a:solidFill>
                <a:latin typeface="Franklin Gothic Medium" panose="020B0603020102020204" pitchFamily="34" charset="0"/>
              </a:rPr>
              <a:t>No agreements needed for in-state DIR customers</a:t>
            </a:r>
          </a:p>
          <a:p>
            <a:pPr marL="685800" lvl="2">
              <a:spcBef>
                <a:spcPts val="600"/>
              </a:spcBef>
              <a:spcAft>
                <a:spcPts val="1200"/>
              </a:spcAft>
              <a:buClr>
                <a:srgbClr val="4F81BD"/>
              </a:buClr>
              <a:defRPr/>
            </a:pPr>
            <a:r>
              <a:rPr lang="en-US" sz="2800" dirty="0">
                <a:solidFill>
                  <a:srgbClr val="4472C4">
                    <a:lumMod val="75000"/>
                  </a:srgbClr>
                </a:solidFill>
                <a:latin typeface="Franklin Gothic Medium" panose="020B0603020102020204" pitchFamily="34" charset="0"/>
              </a:rPr>
              <a:t>Customers order directly from Vendors</a:t>
            </a:r>
          </a:p>
          <a:p>
            <a:pPr marL="685800" lvl="2">
              <a:spcBef>
                <a:spcPts val="600"/>
              </a:spcBef>
              <a:spcAft>
                <a:spcPts val="1200"/>
              </a:spcAft>
              <a:buClr>
                <a:srgbClr val="4F81BD"/>
              </a:buClr>
              <a:defRPr/>
            </a:pPr>
            <a:r>
              <a:rPr lang="en-US" sz="2800" dirty="0">
                <a:solidFill>
                  <a:srgbClr val="4472C4">
                    <a:lumMod val="75000"/>
                  </a:srgbClr>
                </a:solidFill>
                <a:latin typeface="Franklin Gothic Medium" panose="020B0603020102020204" pitchFamily="34" charset="0"/>
              </a:rPr>
              <a:t>Historical Sales Data available on Open Data Portal </a:t>
            </a:r>
          </a:p>
          <a:p>
            <a:pPr marL="228600" lvl="1">
              <a:spcBef>
                <a:spcPts val="600"/>
              </a:spcBef>
              <a:spcAft>
                <a:spcPts val="1200"/>
              </a:spcAft>
              <a:buClr>
                <a:schemeClr val="tx1"/>
              </a:buClr>
              <a:defRPr/>
            </a:pPr>
            <a:r>
              <a:rPr lang="en-US" sz="2800" dirty="0">
                <a:solidFill>
                  <a:prstClr val="black"/>
                </a:solidFill>
                <a:latin typeface="Franklin Gothic Medium" panose="020B0603020102020204" pitchFamily="34" charset="0"/>
              </a:rPr>
              <a:t>Shared Technology Services</a:t>
            </a:r>
          </a:p>
          <a:p>
            <a:pPr marL="685800" lvl="2">
              <a:spcBef>
                <a:spcPts val="600"/>
              </a:spcBef>
              <a:spcAft>
                <a:spcPts val="1200"/>
              </a:spcAft>
              <a:buClr>
                <a:srgbClr val="4F81BD"/>
              </a:buClr>
              <a:defRPr/>
            </a:pPr>
            <a:r>
              <a:rPr lang="en-US" sz="2800" dirty="0">
                <a:solidFill>
                  <a:srgbClr val="4472C4">
                    <a:lumMod val="75000"/>
                  </a:srgbClr>
                </a:solidFill>
                <a:latin typeface="Franklin Gothic Medium" panose="020B0603020102020204" pitchFamily="34" charset="0"/>
              </a:rPr>
              <a:t>Agreements required for Shared Technology Services </a:t>
            </a:r>
          </a:p>
          <a:p>
            <a:pPr marL="685800" lvl="2">
              <a:spcBef>
                <a:spcPts val="600"/>
              </a:spcBef>
              <a:spcAft>
                <a:spcPts val="1200"/>
              </a:spcAft>
              <a:buClr>
                <a:srgbClr val="4F81BD"/>
              </a:buClr>
              <a:defRPr/>
            </a:pPr>
            <a:r>
              <a:rPr lang="en-US" sz="2800" dirty="0">
                <a:solidFill>
                  <a:srgbClr val="4472C4">
                    <a:lumMod val="75000"/>
                  </a:srgbClr>
                </a:solidFill>
                <a:latin typeface="Franklin Gothic Medium" panose="020B0603020102020204" pitchFamily="34" charset="0"/>
              </a:rPr>
              <a:t>Customers place orders via DIR Ordering System Portal</a:t>
            </a:r>
          </a:p>
        </p:txBody>
      </p:sp>
      <p:sp>
        <p:nvSpPr>
          <p:cNvPr id="3" name="Slide Number Placeholder 2">
            <a:extLst>
              <a:ext uri="{FF2B5EF4-FFF2-40B4-BE49-F238E27FC236}">
                <a16:creationId xmlns:a16="http://schemas.microsoft.com/office/drawing/2014/main" id="{426865A0-C3A1-4879-B941-EE79038C7DC9}"/>
              </a:ext>
            </a:extLst>
          </p:cNvPr>
          <p:cNvSpPr>
            <a:spLocks noGrp="1"/>
          </p:cNvSpPr>
          <p:nvPr>
            <p:ph type="sldNum" sz="quarter" idx="12"/>
          </p:nvPr>
        </p:nvSpPr>
        <p:spPr/>
        <p:txBody>
          <a:bodyPr/>
          <a:lstStyle/>
          <a:p>
            <a:fld id="{418AF66D-A13B-6F44-B082-D7F3693F012B}" type="slidenum">
              <a:rPr lang="en-US" smtClean="0"/>
              <a:t>119</a:t>
            </a:fld>
            <a:endParaRPr lang="en-US"/>
          </a:p>
        </p:txBody>
      </p:sp>
      <p:sp>
        <p:nvSpPr>
          <p:cNvPr id="2" name="Date Placeholder 1">
            <a:extLst>
              <a:ext uri="{FF2B5EF4-FFF2-40B4-BE49-F238E27FC236}">
                <a16:creationId xmlns:a16="http://schemas.microsoft.com/office/drawing/2014/main" id="{C5C581BF-F82B-46A1-A474-42ACD5856D8D}"/>
              </a:ext>
            </a:extLst>
          </p:cNvPr>
          <p:cNvSpPr>
            <a:spLocks noGrp="1"/>
          </p:cNvSpPr>
          <p:nvPr>
            <p:ph type="dt" sz="half" idx="10"/>
          </p:nvPr>
        </p:nvSpPr>
        <p:spPr/>
        <p:txBody>
          <a:bodyPr/>
          <a:lstStyle/>
          <a:p>
            <a:fld id="{AF34F0F4-7B8F-4CA6-97A6-8C9C9CD970B1}" type="datetime1">
              <a:rPr lang="en-US" smtClean="0"/>
              <a:t>5/14/2019</a:t>
            </a:fld>
            <a:endParaRPr lang="en-US"/>
          </a:p>
        </p:txBody>
      </p:sp>
    </p:spTree>
    <p:extLst>
      <p:ext uri="{BB962C8B-B14F-4D97-AF65-F5344CB8AC3E}">
        <p14:creationId xmlns:p14="http://schemas.microsoft.com/office/powerpoint/2010/main" val="8464718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E57A2-8C86-4B5D-9DB2-E15A43E24ACC}"/>
              </a:ext>
            </a:extLst>
          </p:cNvPr>
          <p:cNvSpPr>
            <a:spLocks noGrp="1"/>
          </p:cNvSpPr>
          <p:nvPr>
            <p:ph type="title"/>
          </p:nvPr>
        </p:nvSpPr>
        <p:spPr/>
        <p:txBody>
          <a:bodyPr/>
          <a:lstStyle/>
          <a:p>
            <a:r>
              <a:rPr lang="en-US" dirty="0"/>
              <a:t>Shared Technology Services Portal</a:t>
            </a:r>
          </a:p>
        </p:txBody>
      </p:sp>
      <p:sp>
        <p:nvSpPr>
          <p:cNvPr id="6" name="Rectangle 5">
            <a:extLst>
              <a:ext uri="{FF2B5EF4-FFF2-40B4-BE49-F238E27FC236}">
                <a16:creationId xmlns:a16="http://schemas.microsoft.com/office/drawing/2014/main" id="{F2EF791D-7D8E-4AB2-B55E-7AEF3B401675}"/>
              </a:ext>
            </a:extLst>
          </p:cNvPr>
          <p:cNvSpPr/>
          <p:nvPr/>
        </p:nvSpPr>
        <p:spPr>
          <a:xfrm>
            <a:off x="0" y="1192795"/>
            <a:ext cx="12192000" cy="461665"/>
          </a:xfrm>
          <a:prstGeom prst="rect">
            <a:avLst/>
          </a:prstGeom>
          <a:noFill/>
        </p:spPr>
        <p:txBody>
          <a:bodyPr wrap="square">
            <a:spAutoFit/>
          </a:bodyPr>
          <a:lstStyle/>
          <a:p>
            <a:pPr algn="ctr"/>
            <a:r>
              <a:rPr lang="en-US" sz="24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https://dirsharedservices.service-now.com/dir</a:t>
            </a:r>
            <a:endParaRPr lang="en-US" sz="24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Background - Texas Capital">
            <a:extLst>
              <a:ext uri="{FF2B5EF4-FFF2-40B4-BE49-F238E27FC236}">
                <a16:creationId xmlns:a16="http://schemas.microsoft.com/office/drawing/2014/main" id="{EDC782E9-5546-4DB9-AE7F-FFDE9112530B}"/>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2054" y="1754742"/>
            <a:ext cx="8033605" cy="4601608"/>
          </a:xfrm>
          <a:prstGeom prst="rect">
            <a:avLst/>
          </a:prstGeom>
        </p:spPr>
      </p:pic>
      <p:sp>
        <p:nvSpPr>
          <p:cNvPr id="4" name="Date Placeholder 3">
            <a:extLst>
              <a:ext uri="{FF2B5EF4-FFF2-40B4-BE49-F238E27FC236}">
                <a16:creationId xmlns:a16="http://schemas.microsoft.com/office/drawing/2014/main" id="{B503F727-EE7F-4A3F-B0EA-02337116B845}"/>
              </a:ext>
            </a:extLst>
          </p:cNvPr>
          <p:cNvSpPr>
            <a:spLocks noGrp="1"/>
          </p:cNvSpPr>
          <p:nvPr>
            <p:ph type="dt" sz="half" idx="10"/>
          </p:nvPr>
        </p:nvSpPr>
        <p:spPr/>
        <p:txBody>
          <a:bodyPr/>
          <a:lstStyle/>
          <a:p>
            <a:fld id="{089E2752-A878-41F2-8A90-AF74AC6F12FC}" type="datetime1">
              <a:rPr lang="en-US" smtClean="0"/>
              <a:t>5/14/2019</a:t>
            </a:fld>
            <a:endParaRPr lang="en-US"/>
          </a:p>
        </p:txBody>
      </p:sp>
      <p:sp>
        <p:nvSpPr>
          <p:cNvPr id="5" name="Slide Number Placeholder 4">
            <a:extLst>
              <a:ext uri="{FF2B5EF4-FFF2-40B4-BE49-F238E27FC236}">
                <a16:creationId xmlns:a16="http://schemas.microsoft.com/office/drawing/2014/main" id="{6C582786-3933-43C7-A6BB-C2F5464F8A90}"/>
              </a:ext>
            </a:extLst>
          </p:cNvPr>
          <p:cNvSpPr>
            <a:spLocks noGrp="1"/>
          </p:cNvSpPr>
          <p:nvPr>
            <p:ph type="sldNum" sz="quarter" idx="12"/>
          </p:nvPr>
        </p:nvSpPr>
        <p:spPr/>
        <p:txBody>
          <a:bodyPr/>
          <a:lstStyle/>
          <a:p>
            <a:fld id="{418AF66D-A13B-6F44-B082-D7F3693F012B}" type="slidenum">
              <a:rPr lang="en-US" smtClean="0"/>
              <a:t>12</a:t>
            </a:fld>
            <a:endParaRPr lang="en-US"/>
          </a:p>
        </p:txBody>
      </p:sp>
    </p:spTree>
    <p:extLst>
      <p:ext uri="{BB962C8B-B14F-4D97-AF65-F5344CB8AC3E}">
        <p14:creationId xmlns:p14="http://schemas.microsoft.com/office/powerpoint/2010/main" val="11480739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9708" y="155211"/>
            <a:ext cx="10243799" cy="668610"/>
          </a:xfrm>
          <a:prstGeom prst="rect">
            <a:avLst/>
          </a:prstGeom>
        </p:spPr>
        <p:txBody>
          <a:bodyPr vert="horz" wrap="square" lIns="0" tIns="144271" rIns="0" bIns="0" rtlCol="0">
            <a:noAutofit/>
          </a:bodyPr>
          <a:lstStyle/>
          <a:p>
            <a:pPr marL="12700">
              <a:lnSpc>
                <a:spcPct val="100000"/>
              </a:lnSpc>
            </a:pPr>
            <a:r>
              <a:rPr lang="en-US" sz="4000" spc="-30" dirty="0"/>
              <a:t>Cu</a:t>
            </a:r>
            <a:r>
              <a:rPr lang="en-US" sz="4000" spc="-15" dirty="0"/>
              <a:t>r</a:t>
            </a:r>
            <a:r>
              <a:rPr lang="en-US" sz="4000" spc="-10" dirty="0"/>
              <a:t>re</a:t>
            </a:r>
            <a:r>
              <a:rPr lang="en-US" sz="4000" spc="-30" dirty="0"/>
              <a:t>n</a:t>
            </a:r>
            <a:r>
              <a:rPr lang="en-US" sz="4000" spc="-10" dirty="0"/>
              <a:t>t</a:t>
            </a:r>
            <a:r>
              <a:rPr lang="en-US" sz="4000" spc="5" dirty="0"/>
              <a:t> </a:t>
            </a:r>
            <a:r>
              <a:rPr lang="en-US" sz="4000" spc="-30" dirty="0"/>
              <a:t>Con</a:t>
            </a:r>
            <a:r>
              <a:rPr lang="en-US" sz="4000" spc="-10" dirty="0"/>
              <a:t>tracti</a:t>
            </a:r>
            <a:r>
              <a:rPr lang="en-US" sz="4000" spc="-30" dirty="0"/>
              <a:t>n</a:t>
            </a:r>
            <a:r>
              <a:rPr lang="en-US" sz="4000" spc="-20" dirty="0"/>
              <a:t>g</a:t>
            </a:r>
            <a:r>
              <a:rPr lang="en-US" sz="4000" spc="30" dirty="0"/>
              <a:t> </a:t>
            </a:r>
            <a:r>
              <a:rPr lang="en-US" sz="4000" spc="-10" dirty="0"/>
              <a:t>I</a:t>
            </a:r>
            <a:r>
              <a:rPr lang="en-US" sz="4000" spc="-30" dirty="0"/>
              <a:t>n</a:t>
            </a:r>
            <a:r>
              <a:rPr lang="en-US" sz="4000" spc="-10" dirty="0"/>
              <a:t>i</a:t>
            </a:r>
            <a:r>
              <a:rPr lang="en-US" sz="4000" spc="-5" dirty="0"/>
              <a:t>t</a:t>
            </a:r>
            <a:r>
              <a:rPr lang="en-US" sz="4000" spc="-10" dirty="0"/>
              <a:t>iati</a:t>
            </a:r>
            <a:r>
              <a:rPr lang="en-US" sz="4000" spc="-15" dirty="0"/>
              <a:t>ves</a:t>
            </a:r>
            <a:endParaRPr lang="en-US" sz="4000" dirty="0"/>
          </a:p>
        </p:txBody>
      </p:sp>
      <p:sp>
        <p:nvSpPr>
          <p:cNvPr id="4" name="object 4"/>
          <p:cNvSpPr txBox="1">
            <a:spLocks noGrp="1"/>
          </p:cNvSpPr>
          <p:nvPr>
            <p:ph idx="1"/>
          </p:nvPr>
        </p:nvSpPr>
        <p:spPr>
          <a:xfrm>
            <a:off x="264695" y="1126789"/>
            <a:ext cx="11790948" cy="5594686"/>
          </a:xfrm>
          <a:prstGeom prst="rect">
            <a:avLst/>
          </a:prstGeom>
        </p:spPr>
        <p:txBody>
          <a:bodyPr vert="horz" wrap="square" lIns="0" tIns="0" rIns="0" bIns="0" rtlCol="0" anchor="ctr">
            <a:noAutofit/>
          </a:bodyPr>
          <a:lstStyle/>
          <a:p>
            <a:pPr marL="126365" indent="0">
              <a:lnSpc>
                <a:spcPct val="100000"/>
              </a:lnSpc>
              <a:buSzPct val="108333"/>
              <a:buNone/>
              <a:tabLst>
                <a:tab pos="306705" algn="l"/>
              </a:tabLst>
            </a:pPr>
            <a:r>
              <a:rPr lang="en-US" dirty="0"/>
              <a:t>P</a:t>
            </a:r>
            <a:r>
              <a:rPr lang="en-US" spc="-10" dirty="0"/>
              <a:t>o</a:t>
            </a:r>
            <a:r>
              <a:rPr lang="en-US" dirty="0"/>
              <a:t>st</a:t>
            </a:r>
            <a:r>
              <a:rPr lang="en-US" spc="-10" dirty="0"/>
              <a:t>e</a:t>
            </a:r>
            <a:r>
              <a:rPr lang="en-US" dirty="0"/>
              <a:t>d</a:t>
            </a:r>
            <a:r>
              <a:rPr lang="en-US" spc="-15" dirty="0"/>
              <a:t> </a:t>
            </a:r>
            <a:r>
              <a:rPr lang="en-US" spc="-10" dirty="0"/>
              <a:t>o</a:t>
            </a:r>
            <a:r>
              <a:rPr lang="en-US" dirty="0"/>
              <a:t>n</a:t>
            </a:r>
            <a:r>
              <a:rPr lang="en-US" spc="10" dirty="0"/>
              <a:t> </a:t>
            </a:r>
            <a:r>
              <a:rPr lang="en-US" spc="-5" dirty="0"/>
              <a:t>D</a:t>
            </a:r>
            <a:r>
              <a:rPr lang="en-US" dirty="0"/>
              <a:t>I</a:t>
            </a:r>
            <a:r>
              <a:rPr lang="en-US" spc="-5" dirty="0"/>
              <a:t>R’</a:t>
            </a:r>
            <a:r>
              <a:rPr lang="en-US" dirty="0"/>
              <a:t>s</a:t>
            </a:r>
            <a:r>
              <a:rPr lang="en-US" spc="5" dirty="0"/>
              <a:t> </a:t>
            </a:r>
            <a:r>
              <a:rPr lang="en-US" spc="-40" dirty="0"/>
              <a:t>w</a:t>
            </a:r>
            <a:r>
              <a:rPr lang="en-US" spc="-10" dirty="0"/>
              <a:t>eb</a:t>
            </a:r>
            <a:r>
              <a:rPr lang="en-US" dirty="0"/>
              <a:t>s</a:t>
            </a:r>
            <a:r>
              <a:rPr lang="en-US" spc="-5" dirty="0"/>
              <a:t>i</a:t>
            </a:r>
            <a:r>
              <a:rPr lang="en-US" dirty="0"/>
              <a:t>te</a:t>
            </a:r>
            <a:r>
              <a:rPr lang="en-US" spc="45" dirty="0"/>
              <a:t> </a:t>
            </a:r>
            <a:r>
              <a:rPr lang="en-US" spc="-10" dirty="0"/>
              <a:t>unde</a:t>
            </a:r>
            <a:r>
              <a:rPr lang="en-US" dirty="0"/>
              <a:t>r</a:t>
            </a:r>
            <a:r>
              <a:rPr lang="en-US" spc="15" dirty="0"/>
              <a:t> </a:t>
            </a:r>
            <a:r>
              <a:rPr lang="en-US" dirty="0"/>
              <a:t>I</a:t>
            </a:r>
            <a:r>
              <a:rPr lang="en-US" spc="-10" dirty="0"/>
              <a:t>n</a:t>
            </a:r>
            <a:r>
              <a:rPr lang="en-US" dirty="0"/>
              <a:t>f</a:t>
            </a:r>
            <a:r>
              <a:rPr lang="en-US" spc="-10" dirty="0"/>
              <a:t>o</a:t>
            </a:r>
            <a:r>
              <a:rPr lang="en-US" dirty="0"/>
              <a:t>rm</a:t>
            </a:r>
            <a:r>
              <a:rPr lang="en-US" spc="-10" dirty="0"/>
              <a:t>a</a:t>
            </a:r>
            <a:r>
              <a:rPr lang="en-US" dirty="0"/>
              <a:t>t</a:t>
            </a:r>
            <a:r>
              <a:rPr lang="en-US" spc="-5" dirty="0"/>
              <a:t>i</a:t>
            </a:r>
            <a:r>
              <a:rPr lang="en-US" spc="-10" dirty="0"/>
              <a:t>o</a:t>
            </a:r>
            <a:r>
              <a:rPr lang="en-US" dirty="0"/>
              <a:t>n</a:t>
            </a:r>
            <a:r>
              <a:rPr lang="en-US" spc="10" dirty="0"/>
              <a:t> </a:t>
            </a:r>
            <a:r>
              <a:rPr lang="en-US" dirty="0"/>
              <a:t>f</a:t>
            </a:r>
            <a:r>
              <a:rPr lang="en-US" spc="-10" dirty="0"/>
              <a:t>o</a:t>
            </a:r>
            <a:r>
              <a:rPr lang="en-US" dirty="0"/>
              <a:t>r</a:t>
            </a:r>
            <a:r>
              <a:rPr lang="en-US" spc="-10" dirty="0"/>
              <a:t> </a:t>
            </a:r>
            <a:r>
              <a:rPr lang="en-US" dirty="0"/>
              <a:t>V</a:t>
            </a:r>
            <a:r>
              <a:rPr lang="en-US" spc="-10" dirty="0"/>
              <a:t>endo</a:t>
            </a:r>
            <a:r>
              <a:rPr lang="en-US" dirty="0"/>
              <a:t>rs</a:t>
            </a:r>
          </a:p>
          <a:p>
            <a:pPr marL="583565" lvl="1" indent="0">
              <a:lnSpc>
                <a:spcPct val="100000"/>
              </a:lnSpc>
              <a:buSzPct val="108333"/>
              <a:buNone/>
              <a:tabLst>
                <a:tab pos="306705" algn="l"/>
              </a:tabLst>
            </a:pPr>
            <a:r>
              <a:rPr lang="en-US" dirty="0">
                <a:hlinkClick r:id="rId3"/>
              </a:rPr>
              <a:t>https://dir.texas.gov/View-Information-For-Vendors/Current-Contracting-Initiatives/Landing.aspx</a:t>
            </a:r>
            <a:r>
              <a:rPr lang="en-US" dirty="0"/>
              <a:t> </a:t>
            </a:r>
          </a:p>
          <a:p>
            <a:pPr marL="469265" indent="-342900">
              <a:lnSpc>
                <a:spcPct val="100000"/>
              </a:lnSpc>
              <a:buSzPct val="108333"/>
              <a:tabLst>
                <a:tab pos="306705" algn="l"/>
              </a:tabLst>
            </a:pPr>
            <a:r>
              <a:rPr spc="-10" dirty="0"/>
              <a:t>L</a:t>
            </a:r>
            <a:r>
              <a:rPr spc="-5" dirty="0"/>
              <a:t>i</a:t>
            </a:r>
            <a:r>
              <a:rPr dirty="0"/>
              <a:t>sts</a:t>
            </a:r>
            <a:r>
              <a:rPr spc="-10" dirty="0"/>
              <a:t> </a:t>
            </a:r>
            <a:r>
              <a:rPr spc="-5" dirty="0"/>
              <a:t>i</a:t>
            </a:r>
            <a:r>
              <a:rPr spc="-10" dirty="0"/>
              <a:t>n</a:t>
            </a:r>
            <a:r>
              <a:rPr spc="-5" dirty="0"/>
              <a:t>i</a:t>
            </a:r>
            <a:r>
              <a:rPr dirty="0"/>
              <a:t>t</a:t>
            </a:r>
            <a:r>
              <a:rPr spc="-5" dirty="0"/>
              <a:t>i</a:t>
            </a:r>
            <a:r>
              <a:rPr spc="-10" dirty="0"/>
              <a:t>a</a:t>
            </a:r>
            <a:r>
              <a:rPr dirty="0"/>
              <a:t>t</a:t>
            </a:r>
            <a:r>
              <a:rPr spc="-5" dirty="0"/>
              <a:t>i</a:t>
            </a:r>
            <a:r>
              <a:rPr dirty="0"/>
              <a:t>v</a:t>
            </a:r>
            <a:r>
              <a:rPr spc="-10" dirty="0"/>
              <a:t>e</a:t>
            </a:r>
            <a:r>
              <a:rPr dirty="0"/>
              <a:t>s</a:t>
            </a:r>
            <a:r>
              <a:rPr spc="15" dirty="0"/>
              <a:t> </a:t>
            </a:r>
            <a:r>
              <a:rPr spc="-10" dirty="0"/>
              <a:t>b</a:t>
            </a:r>
            <a:r>
              <a:rPr dirty="0"/>
              <a:t>y </a:t>
            </a:r>
            <a:r>
              <a:rPr spc="-10" dirty="0"/>
              <a:t>p</a:t>
            </a:r>
            <a:r>
              <a:rPr dirty="0"/>
              <a:t>r</a:t>
            </a:r>
            <a:r>
              <a:rPr spc="-10" dirty="0"/>
              <a:t>o</a:t>
            </a:r>
            <a:r>
              <a:rPr dirty="0"/>
              <a:t>c</a:t>
            </a:r>
            <a:r>
              <a:rPr spc="-10" dirty="0"/>
              <a:t>u</a:t>
            </a:r>
            <a:r>
              <a:rPr dirty="0"/>
              <a:t>r</a:t>
            </a:r>
            <a:r>
              <a:rPr spc="-10" dirty="0"/>
              <a:t>e</a:t>
            </a:r>
            <a:r>
              <a:rPr dirty="0"/>
              <a:t>m</a:t>
            </a:r>
            <a:r>
              <a:rPr spc="-10" dirty="0"/>
              <a:t>en</a:t>
            </a:r>
            <a:r>
              <a:rPr dirty="0"/>
              <a:t>t</a:t>
            </a:r>
            <a:r>
              <a:rPr spc="30" dirty="0"/>
              <a:t> </a:t>
            </a:r>
            <a:r>
              <a:rPr dirty="0"/>
              <a:t>st</a:t>
            </a:r>
            <a:r>
              <a:rPr spc="-10" dirty="0"/>
              <a:t>age</a:t>
            </a:r>
            <a:endParaRPr lang="en-US" dirty="0"/>
          </a:p>
          <a:p>
            <a:pPr marL="1597025" lvl="1" indent="-566738">
              <a:lnSpc>
                <a:spcPct val="100000"/>
              </a:lnSpc>
              <a:buSzPct val="108333"/>
              <a:buFont typeface="Wingdings" panose="05000000000000000000" pitchFamily="2" charset="2"/>
              <a:buChar char="Ø"/>
              <a:tabLst>
                <a:tab pos="306705" algn="l"/>
              </a:tabLst>
            </a:pPr>
            <a:r>
              <a:rPr dirty="0"/>
              <a:t>Pl</a:t>
            </a:r>
            <a:r>
              <a:rPr spc="-10" dirty="0"/>
              <a:t>a</a:t>
            </a:r>
            <a:r>
              <a:rPr dirty="0"/>
              <a:t>nning</a:t>
            </a:r>
            <a:endParaRPr lang="en-US" dirty="0"/>
          </a:p>
          <a:p>
            <a:pPr marL="1597025" lvl="1" indent="-566738">
              <a:lnSpc>
                <a:spcPct val="100000"/>
              </a:lnSpc>
              <a:buSzPct val="108333"/>
              <a:buFont typeface="Wingdings" panose="05000000000000000000" pitchFamily="2" charset="2"/>
              <a:buChar char="Ø"/>
              <a:tabLst>
                <a:tab pos="306705" algn="l"/>
              </a:tabLst>
            </a:pPr>
            <a:r>
              <a:rPr spc="-5" dirty="0"/>
              <a:t>R</a:t>
            </a:r>
            <a:r>
              <a:rPr dirty="0"/>
              <a:t>FO</a:t>
            </a:r>
            <a:r>
              <a:rPr spc="-20" dirty="0"/>
              <a:t> </a:t>
            </a:r>
            <a:r>
              <a:rPr dirty="0"/>
              <a:t>Po</a:t>
            </a:r>
            <a:r>
              <a:rPr spc="-10" dirty="0"/>
              <a:t>s</a:t>
            </a:r>
            <a:r>
              <a:rPr dirty="0"/>
              <a:t>tings</a:t>
            </a:r>
            <a:endParaRPr lang="en-US" spc="-15" dirty="0"/>
          </a:p>
          <a:p>
            <a:pPr marL="1597025" lvl="1" indent="-566738">
              <a:lnSpc>
                <a:spcPct val="100000"/>
              </a:lnSpc>
              <a:buSzPct val="108333"/>
              <a:buFont typeface="Wingdings" panose="05000000000000000000" pitchFamily="2" charset="2"/>
              <a:buChar char="Ø"/>
              <a:tabLst>
                <a:tab pos="306705" algn="l"/>
              </a:tabLst>
            </a:pPr>
            <a:r>
              <a:rPr dirty="0"/>
              <a:t>E</a:t>
            </a:r>
            <a:r>
              <a:rPr spc="-5" dirty="0"/>
              <a:t>l</a:t>
            </a:r>
            <a:r>
              <a:rPr spc="-10" dirty="0"/>
              <a:t>e</a:t>
            </a:r>
            <a:r>
              <a:rPr dirty="0"/>
              <a:t>ctr</a:t>
            </a:r>
            <a:r>
              <a:rPr spc="-10" dirty="0"/>
              <a:t>on</a:t>
            </a:r>
            <a:r>
              <a:rPr spc="-5" dirty="0"/>
              <a:t>i</a:t>
            </a:r>
            <a:r>
              <a:rPr dirty="0"/>
              <a:t>c St</a:t>
            </a:r>
            <a:r>
              <a:rPr spc="-10" dirty="0"/>
              <a:t>a</a:t>
            </a:r>
            <a:r>
              <a:rPr dirty="0"/>
              <a:t>te</a:t>
            </a:r>
            <a:r>
              <a:rPr spc="-5" dirty="0"/>
              <a:t> </a:t>
            </a:r>
            <a:r>
              <a:rPr dirty="0"/>
              <a:t>B</a:t>
            </a:r>
            <a:r>
              <a:rPr spc="-10" dirty="0"/>
              <a:t>u</a:t>
            </a:r>
            <a:r>
              <a:rPr dirty="0"/>
              <a:t>s</a:t>
            </a:r>
            <a:r>
              <a:rPr spc="-5" dirty="0"/>
              <a:t>i</a:t>
            </a:r>
            <a:r>
              <a:rPr spc="-10" dirty="0"/>
              <a:t>ne</a:t>
            </a:r>
            <a:r>
              <a:rPr dirty="0"/>
              <a:t>s</a:t>
            </a:r>
            <a:r>
              <a:rPr lang="en-US" dirty="0"/>
              <a:t>s Daily (ESBD)</a:t>
            </a:r>
          </a:p>
          <a:p>
            <a:pPr marL="1597025" lvl="1" indent="-566738">
              <a:lnSpc>
                <a:spcPct val="100000"/>
              </a:lnSpc>
              <a:buSzPct val="108333"/>
              <a:buFont typeface="Wingdings" panose="05000000000000000000" pitchFamily="2" charset="2"/>
              <a:buChar char="Ø"/>
              <a:tabLst>
                <a:tab pos="306705" algn="l"/>
              </a:tabLst>
            </a:pPr>
            <a:r>
              <a:rPr dirty="0"/>
              <a:t>E</a:t>
            </a:r>
            <a:r>
              <a:rPr spc="-45" dirty="0"/>
              <a:t>v</a:t>
            </a:r>
            <a:r>
              <a:rPr spc="-10" dirty="0"/>
              <a:t>a</a:t>
            </a:r>
            <a:r>
              <a:rPr dirty="0"/>
              <a:t>lu</a:t>
            </a:r>
            <a:r>
              <a:rPr spc="-10" dirty="0"/>
              <a:t>a</a:t>
            </a:r>
            <a:r>
              <a:rPr dirty="0"/>
              <a:t>tion</a:t>
            </a:r>
            <a:endParaRPr lang="en-US" dirty="0"/>
          </a:p>
          <a:p>
            <a:pPr marL="1597025" lvl="1" indent="-566738">
              <a:lnSpc>
                <a:spcPct val="100000"/>
              </a:lnSpc>
              <a:buSzPct val="108333"/>
              <a:buFont typeface="Wingdings" panose="05000000000000000000" pitchFamily="2" charset="2"/>
              <a:buChar char="Ø"/>
              <a:tabLst>
                <a:tab pos="306705" algn="l"/>
              </a:tabLst>
            </a:pPr>
            <a:r>
              <a:rPr spc="-5" dirty="0"/>
              <a:t>N</a:t>
            </a:r>
            <a:r>
              <a:rPr spc="-10" dirty="0"/>
              <a:t>e</a:t>
            </a:r>
            <a:r>
              <a:rPr dirty="0"/>
              <a:t>goti</a:t>
            </a:r>
            <a:r>
              <a:rPr spc="-10" dirty="0"/>
              <a:t>a</a:t>
            </a:r>
            <a:r>
              <a:rPr dirty="0"/>
              <a:t>tion</a:t>
            </a:r>
            <a:endParaRPr lang="en-US" dirty="0"/>
          </a:p>
          <a:p>
            <a:pPr marL="1597025" lvl="1" indent="-566738">
              <a:lnSpc>
                <a:spcPct val="100000"/>
              </a:lnSpc>
              <a:buSzPct val="108333"/>
              <a:buFont typeface="Wingdings" panose="05000000000000000000" pitchFamily="2" charset="2"/>
              <a:buChar char="Ø"/>
              <a:tabLst>
                <a:tab pos="306705" algn="l"/>
              </a:tabLst>
            </a:pPr>
            <a:r>
              <a:rPr spc="-5" dirty="0"/>
              <a:t>R</a:t>
            </a:r>
            <a:r>
              <a:rPr spc="-10" dirty="0"/>
              <a:t>ece</a:t>
            </a:r>
            <a:r>
              <a:rPr dirty="0"/>
              <a:t>nt </a:t>
            </a:r>
            <a:r>
              <a:rPr spc="-55" dirty="0"/>
              <a:t>A</a:t>
            </a:r>
            <a:r>
              <a:rPr spc="50" dirty="0"/>
              <a:t>w</a:t>
            </a:r>
            <a:r>
              <a:rPr spc="-10" dirty="0"/>
              <a:t>a</a:t>
            </a:r>
            <a:r>
              <a:rPr spc="-5" dirty="0"/>
              <a:t>r</a:t>
            </a:r>
            <a:r>
              <a:rPr dirty="0"/>
              <a:t>ds</a:t>
            </a:r>
            <a:r>
              <a:rPr lang="en-US" dirty="0"/>
              <a:t> and </a:t>
            </a:r>
            <a:r>
              <a:rPr dirty="0"/>
              <a:t>E</a:t>
            </a:r>
            <a:r>
              <a:rPr spc="-10" dirty="0"/>
              <a:t>a</a:t>
            </a:r>
            <a:r>
              <a:rPr dirty="0"/>
              <a:t>ch</a:t>
            </a:r>
            <a:r>
              <a:rPr spc="-15" dirty="0"/>
              <a:t> </a:t>
            </a:r>
            <a:r>
              <a:rPr spc="-5" dirty="0"/>
              <a:t>i</a:t>
            </a:r>
            <a:r>
              <a:rPr spc="-10" dirty="0"/>
              <a:t>n</a:t>
            </a:r>
            <a:r>
              <a:rPr spc="-5" dirty="0"/>
              <a:t>i</a:t>
            </a:r>
            <a:r>
              <a:rPr dirty="0"/>
              <a:t>t</a:t>
            </a:r>
            <a:r>
              <a:rPr spc="-5" dirty="0"/>
              <a:t>i</a:t>
            </a:r>
            <a:r>
              <a:rPr spc="-10" dirty="0"/>
              <a:t>a</a:t>
            </a:r>
            <a:r>
              <a:rPr dirty="0"/>
              <a:t>t</a:t>
            </a:r>
            <a:r>
              <a:rPr spc="-5" dirty="0"/>
              <a:t>i</a:t>
            </a:r>
            <a:r>
              <a:rPr dirty="0"/>
              <a:t>ve</a:t>
            </a:r>
            <a:r>
              <a:rPr spc="20" dirty="0"/>
              <a:t> </a:t>
            </a:r>
            <a:r>
              <a:rPr spc="-10" dirty="0"/>
              <a:t>ha</a:t>
            </a:r>
            <a:r>
              <a:rPr dirty="0"/>
              <a:t>s a</a:t>
            </a:r>
            <a:r>
              <a:rPr spc="-5" dirty="0"/>
              <a:t> </a:t>
            </a:r>
            <a:r>
              <a:rPr spc="-10" dirty="0"/>
              <a:t>b</a:t>
            </a:r>
            <a:r>
              <a:rPr dirty="0"/>
              <a:t>r</a:t>
            </a:r>
            <a:r>
              <a:rPr spc="-5" dirty="0"/>
              <a:t>i</a:t>
            </a:r>
            <a:r>
              <a:rPr spc="-10" dirty="0"/>
              <a:t>e</a:t>
            </a:r>
            <a:r>
              <a:rPr dirty="0"/>
              <a:t>f</a:t>
            </a:r>
            <a:r>
              <a:rPr spc="5" dirty="0"/>
              <a:t> </a:t>
            </a:r>
            <a:r>
              <a:rPr spc="-10" dirty="0"/>
              <a:t>de</a:t>
            </a:r>
            <a:r>
              <a:rPr dirty="0"/>
              <a:t>scr</a:t>
            </a:r>
            <a:r>
              <a:rPr spc="-5" dirty="0"/>
              <a:t>i</a:t>
            </a:r>
            <a:r>
              <a:rPr spc="-10" dirty="0"/>
              <a:t>p</a:t>
            </a:r>
            <a:r>
              <a:rPr dirty="0"/>
              <a:t>t</a:t>
            </a:r>
            <a:r>
              <a:rPr spc="-5" dirty="0"/>
              <a:t>i</a:t>
            </a:r>
            <a:r>
              <a:rPr spc="-10" dirty="0"/>
              <a:t>on</a:t>
            </a:r>
            <a:r>
              <a:rPr dirty="0"/>
              <a:t>,</a:t>
            </a:r>
            <a:r>
              <a:rPr spc="30" dirty="0"/>
              <a:t> </a:t>
            </a:r>
            <a:r>
              <a:rPr spc="-10" dirty="0"/>
              <a:t>e</a:t>
            </a:r>
            <a:r>
              <a:rPr spc="-15" dirty="0"/>
              <a:t>x</a:t>
            </a:r>
            <a:r>
              <a:rPr spc="-10" dirty="0"/>
              <a:t>pe</a:t>
            </a:r>
            <a:r>
              <a:rPr dirty="0"/>
              <a:t>ct</a:t>
            </a:r>
            <a:r>
              <a:rPr spc="-10" dirty="0"/>
              <a:t>e</a:t>
            </a:r>
            <a:r>
              <a:rPr dirty="0"/>
              <a:t>d</a:t>
            </a:r>
            <a:r>
              <a:rPr spc="20" dirty="0"/>
              <a:t> </a:t>
            </a:r>
            <a:r>
              <a:rPr spc="-10" dirty="0"/>
              <a:t>pha</a:t>
            </a:r>
            <a:r>
              <a:rPr dirty="0"/>
              <a:t>se</a:t>
            </a:r>
            <a:r>
              <a:rPr spc="10" dirty="0"/>
              <a:t> </a:t>
            </a:r>
            <a:r>
              <a:rPr dirty="0"/>
              <a:t>c</a:t>
            </a:r>
            <a:r>
              <a:rPr spc="-10" dirty="0"/>
              <a:t>o</a:t>
            </a:r>
            <a:r>
              <a:rPr dirty="0"/>
              <a:t>m</a:t>
            </a:r>
            <a:r>
              <a:rPr spc="-10" dirty="0"/>
              <a:t>p</a:t>
            </a:r>
            <a:r>
              <a:rPr spc="-5" dirty="0"/>
              <a:t>l</a:t>
            </a:r>
            <a:r>
              <a:rPr spc="-10" dirty="0"/>
              <a:t>e</a:t>
            </a:r>
            <a:r>
              <a:rPr dirty="0"/>
              <a:t>t</a:t>
            </a:r>
            <a:r>
              <a:rPr spc="-5" dirty="0"/>
              <a:t>i</a:t>
            </a:r>
            <a:r>
              <a:rPr spc="-10" dirty="0"/>
              <a:t>o</a:t>
            </a:r>
            <a:r>
              <a:rPr dirty="0"/>
              <a:t>n</a:t>
            </a:r>
            <a:r>
              <a:rPr spc="10" dirty="0"/>
              <a:t> </a:t>
            </a:r>
            <a:r>
              <a:rPr spc="-10" dirty="0"/>
              <a:t>da</a:t>
            </a:r>
            <a:r>
              <a:rPr dirty="0"/>
              <a:t>t</a:t>
            </a:r>
            <a:r>
              <a:rPr spc="-10" dirty="0"/>
              <a:t>e</a:t>
            </a:r>
            <a:r>
              <a:rPr dirty="0"/>
              <a:t>,</a:t>
            </a:r>
            <a:r>
              <a:rPr spc="5" dirty="0"/>
              <a:t> </a:t>
            </a:r>
            <a:r>
              <a:rPr spc="-10" dirty="0"/>
              <a:t>and </a:t>
            </a:r>
            <a:r>
              <a:rPr dirty="0"/>
              <a:t>c</a:t>
            </a:r>
            <a:r>
              <a:rPr spc="-10" dirty="0"/>
              <a:t>on</a:t>
            </a:r>
            <a:r>
              <a:rPr dirty="0"/>
              <a:t>t</a:t>
            </a:r>
            <a:r>
              <a:rPr spc="-10" dirty="0"/>
              <a:t>a</a:t>
            </a:r>
            <a:r>
              <a:rPr dirty="0"/>
              <a:t>ct</a:t>
            </a:r>
            <a:r>
              <a:rPr spc="-10" dirty="0"/>
              <a:t> </a:t>
            </a:r>
            <a:r>
              <a:rPr spc="-5" dirty="0"/>
              <a:t>i</a:t>
            </a:r>
            <a:r>
              <a:rPr spc="-10" dirty="0"/>
              <a:t>n</a:t>
            </a:r>
            <a:r>
              <a:rPr dirty="0"/>
              <a:t>f</a:t>
            </a:r>
            <a:r>
              <a:rPr spc="-10" dirty="0"/>
              <a:t>o</a:t>
            </a:r>
            <a:r>
              <a:rPr dirty="0"/>
              <a:t>rm</a:t>
            </a:r>
            <a:r>
              <a:rPr spc="-10" dirty="0"/>
              <a:t>a</a:t>
            </a:r>
            <a:r>
              <a:rPr dirty="0"/>
              <a:t>t</a:t>
            </a:r>
            <a:r>
              <a:rPr spc="-5" dirty="0"/>
              <a:t>i</a:t>
            </a:r>
            <a:r>
              <a:rPr spc="-10" dirty="0"/>
              <a:t>on</a:t>
            </a:r>
            <a:endParaRPr dirty="0"/>
          </a:p>
        </p:txBody>
      </p:sp>
      <p:sp>
        <p:nvSpPr>
          <p:cNvPr id="3" name="Slide Number Placeholder 2"/>
          <p:cNvSpPr>
            <a:spLocks noGrp="1"/>
          </p:cNvSpPr>
          <p:nvPr>
            <p:ph type="sldNum" sz="quarter" idx="12"/>
          </p:nvPr>
        </p:nvSpPr>
        <p:spPr/>
        <p:txBody>
          <a:bodyPr/>
          <a:lstStyle/>
          <a:p>
            <a:pPr marL="25400"/>
            <a:fld id="{81D60167-4931-47E6-BA6A-407CBD079E47}" type="slidenum">
              <a:rPr lang="en-US" sz="1300" b="1" spc="-10" smtClean="0">
                <a:solidFill>
                  <a:schemeClr val="bg2">
                    <a:lumMod val="75000"/>
                  </a:schemeClr>
                </a:solidFill>
                <a:latin typeface="Arial"/>
                <a:cs typeface="Arial"/>
              </a:rPr>
              <a:pPr marL="25400"/>
              <a:t>120</a:t>
            </a:fld>
            <a:endParaRPr lang="en-US" sz="1300" dirty="0">
              <a:solidFill>
                <a:schemeClr val="bg2">
                  <a:lumMod val="75000"/>
                </a:schemeClr>
              </a:solidFill>
              <a:latin typeface="Arial"/>
              <a:cs typeface="Arial"/>
            </a:endParaRPr>
          </a:p>
        </p:txBody>
      </p:sp>
      <p:sp>
        <p:nvSpPr>
          <p:cNvPr id="5" name="Date Placeholder 4">
            <a:extLst>
              <a:ext uri="{FF2B5EF4-FFF2-40B4-BE49-F238E27FC236}">
                <a16:creationId xmlns:a16="http://schemas.microsoft.com/office/drawing/2014/main" id="{A41B5342-848F-4847-BDD3-220E5D6FB720}"/>
              </a:ext>
            </a:extLst>
          </p:cNvPr>
          <p:cNvSpPr>
            <a:spLocks noGrp="1"/>
          </p:cNvSpPr>
          <p:nvPr>
            <p:ph type="dt" sz="half" idx="10"/>
          </p:nvPr>
        </p:nvSpPr>
        <p:spPr/>
        <p:txBody>
          <a:bodyPr/>
          <a:lstStyle/>
          <a:p>
            <a:fld id="{B81CF3FE-887C-4F14-99D1-F5CE86950FDD}" type="datetime1">
              <a:rPr lang="en-US" smtClean="0"/>
              <a:t>5/14/2019</a:t>
            </a:fld>
            <a:endParaRPr lang="en-US"/>
          </a:p>
        </p:txBody>
      </p:sp>
    </p:spTree>
    <p:extLst>
      <p:ext uri="{BB962C8B-B14F-4D97-AF65-F5344CB8AC3E}">
        <p14:creationId xmlns:p14="http://schemas.microsoft.com/office/powerpoint/2010/main" val="39481726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51D699-8CFA-42D9-B5EB-F18B0CC275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6338" y="1851094"/>
            <a:ext cx="3178091" cy="24997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Title 6">
            <a:extLst>
              <a:ext uri="{FF2B5EF4-FFF2-40B4-BE49-F238E27FC236}">
                <a16:creationId xmlns:a16="http://schemas.microsoft.com/office/drawing/2014/main" id="{661A1C05-9385-4818-A8D7-A45D8F3131CC}"/>
              </a:ext>
            </a:extLst>
          </p:cNvPr>
          <p:cNvSpPr>
            <a:spLocks noGrp="1"/>
          </p:cNvSpPr>
          <p:nvPr>
            <p:ph type="title"/>
          </p:nvPr>
        </p:nvSpPr>
        <p:spPr/>
        <p:txBody>
          <a:bodyPr/>
          <a:lstStyle/>
          <a:p>
            <a:r>
              <a:rPr lang="en-US" dirty="0"/>
              <a:t>Resources</a:t>
            </a:r>
          </a:p>
        </p:txBody>
      </p:sp>
      <p:sp>
        <p:nvSpPr>
          <p:cNvPr id="4" name="object 4"/>
          <p:cNvSpPr txBox="1">
            <a:spLocks noGrp="1"/>
          </p:cNvSpPr>
          <p:nvPr>
            <p:ph idx="1"/>
          </p:nvPr>
        </p:nvSpPr>
        <p:spPr/>
        <p:txBody>
          <a:bodyPr/>
          <a:lstStyle/>
          <a:p>
            <a:r>
              <a:rPr lang="en-US" dirty="0"/>
              <a:t>DIR Website</a:t>
            </a:r>
          </a:p>
          <a:p>
            <a:pPr lvl="1"/>
            <a:r>
              <a:rPr lang="en-US" dirty="0"/>
              <a:t>Current Contracting Initiatives</a:t>
            </a:r>
          </a:p>
          <a:p>
            <a:pPr lvl="1"/>
            <a:r>
              <a:rPr lang="en-US" dirty="0"/>
              <a:t>FAQs</a:t>
            </a:r>
          </a:p>
          <a:p>
            <a:pPr lvl="1"/>
            <a:r>
              <a:rPr lang="en-US" dirty="0"/>
              <a:t>Webinars</a:t>
            </a:r>
          </a:p>
          <a:p>
            <a:pPr lvl="1"/>
            <a:r>
              <a:rPr lang="en-US" dirty="0"/>
              <a:t>Templates</a:t>
            </a:r>
          </a:p>
          <a:p>
            <a:pPr lvl="1"/>
            <a:r>
              <a:rPr lang="en-US" dirty="0"/>
              <a:t>Request for Technology </a:t>
            </a:r>
            <a:br>
              <a:rPr lang="en-US" dirty="0"/>
            </a:br>
            <a:r>
              <a:rPr lang="en-US" dirty="0"/>
              <a:t>Products and Services</a:t>
            </a:r>
          </a:p>
          <a:p>
            <a:r>
              <a:rPr lang="en-US" dirty="0"/>
              <a:t>Open Data Portal</a:t>
            </a:r>
          </a:p>
          <a:p>
            <a:r>
              <a:rPr lang="en-US" dirty="0"/>
              <a:t>Join a Mail List </a:t>
            </a:r>
            <a:r>
              <a:rPr lang="en-US" sz="2000" dirty="0">
                <a:solidFill>
                  <a:schemeClr val="accent1"/>
                </a:solidFill>
              </a:rPr>
              <a:t>[ITSOURCING recommended]</a:t>
            </a:r>
          </a:p>
          <a:p>
            <a:r>
              <a:rPr lang="en-US" dirty="0"/>
              <a:t>DIR Contract Manager</a:t>
            </a:r>
          </a:p>
          <a:p>
            <a:endParaRPr lang="en-US" dirty="0"/>
          </a:p>
        </p:txBody>
      </p:sp>
      <p:sp>
        <p:nvSpPr>
          <p:cNvPr id="3" name="Slide Number Placeholder 2">
            <a:extLst>
              <a:ext uri="{FF2B5EF4-FFF2-40B4-BE49-F238E27FC236}">
                <a16:creationId xmlns:a16="http://schemas.microsoft.com/office/drawing/2014/main" id="{E4598B82-8A67-47F0-B8C4-16D450F70464}"/>
              </a:ext>
            </a:extLst>
          </p:cNvPr>
          <p:cNvSpPr>
            <a:spLocks noGrp="1"/>
          </p:cNvSpPr>
          <p:nvPr>
            <p:ph type="sldNum" sz="quarter" idx="12"/>
          </p:nvPr>
        </p:nvSpPr>
        <p:spPr/>
        <p:txBody>
          <a:bodyPr/>
          <a:lstStyle/>
          <a:p>
            <a:fld id="{418AF66D-A13B-6F44-B082-D7F3693F012B}" type="slidenum">
              <a:rPr lang="en-US" smtClean="0"/>
              <a:t>121</a:t>
            </a:fld>
            <a:endParaRPr lang="en-US"/>
          </a:p>
        </p:txBody>
      </p:sp>
      <p:sp>
        <p:nvSpPr>
          <p:cNvPr id="2" name="Date Placeholder 1">
            <a:extLst>
              <a:ext uri="{FF2B5EF4-FFF2-40B4-BE49-F238E27FC236}">
                <a16:creationId xmlns:a16="http://schemas.microsoft.com/office/drawing/2014/main" id="{A38EEED5-1753-4081-AEDC-D6570CB1E6B1}"/>
              </a:ext>
            </a:extLst>
          </p:cNvPr>
          <p:cNvSpPr>
            <a:spLocks noGrp="1"/>
          </p:cNvSpPr>
          <p:nvPr>
            <p:ph type="dt" sz="half" idx="10"/>
          </p:nvPr>
        </p:nvSpPr>
        <p:spPr/>
        <p:txBody>
          <a:bodyPr/>
          <a:lstStyle/>
          <a:p>
            <a:fld id="{7CB884E0-7EC7-46F9-9C15-B661459A47E2}" type="datetime1">
              <a:rPr lang="en-US" smtClean="0"/>
              <a:t>5/14/2019</a:t>
            </a:fld>
            <a:endParaRPr lang="en-US"/>
          </a:p>
        </p:txBody>
      </p:sp>
    </p:spTree>
    <p:extLst>
      <p:ext uri="{BB962C8B-B14F-4D97-AF65-F5344CB8AC3E}">
        <p14:creationId xmlns:p14="http://schemas.microsoft.com/office/powerpoint/2010/main" val="177027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62801-0DA3-4955-A842-5DE6D2249FC7}"/>
              </a:ext>
            </a:extLst>
          </p:cNvPr>
          <p:cNvSpPr>
            <a:spLocks noGrp="1"/>
          </p:cNvSpPr>
          <p:nvPr>
            <p:ph type="title"/>
          </p:nvPr>
        </p:nvSpPr>
        <p:spPr/>
        <p:txBody>
          <a:bodyPr/>
          <a:lstStyle/>
          <a:p>
            <a:r>
              <a:rPr lang="en-US" dirty="0"/>
              <a:t>Questions / Discussion</a:t>
            </a:r>
          </a:p>
        </p:txBody>
      </p:sp>
      <p:pic>
        <p:nvPicPr>
          <p:cNvPr id="7" name="Content Placeholder 6">
            <a:extLst>
              <a:ext uri="{FF2B5EF4-FFF2-40B4-BE49-F238E27FC236}">
                <a16:creationId xmlns:a16="http://schemas.microsoft.com/office/drawing/2014/main" id="{81BB6D38-8C36-43F7-92BD-398457265F4E}"/>
              </a:ext>
              <a:ext uri="{C183D7F6-B498-43B3-948B-1728B52AA6E4}">
                <adec:decorative xmlns:adec="http://schemas.microsoft.com/office/drawing/2017/decorative" val="1"/>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4070350" y="1993900"/>
            <a:ext cx="3181350" cy="3181350"/>
          </a:xfrm>
        </p:spPr>
      </p:pic>
      <p:sp>
        <p:nvSpPr>
          <p:cNvPr id="5" name="Slide Number Placeholder 4">
            <a:extLst>
              <a:ext uri="{FF2B5EF4-FFF2-40B4-BE49-F238E27FC236}">
                <a16:creationId xmlns:a16="http://schemas.microsoft.com/office/drawing/2014/main" id="{CF80275F-67BC-4E03-9D65-FE6ED73ACBAC}"/>
              </a:ext>
            </a:extLst>
          </p:cNvPr>
          <p:cNvSpPr>
            <a:spLocks noGrp="1"/>
          </p:cNvSpPr>
          <p:nvPr>
            <p:ph type="sldNum" sz="quarter" idx="12"/>
          </p:nvPr>
        </p:nvSpPr>
        <p:spPr/>
        <p:txBody>
          <a:bodyPr/>
          <a:lstStyle/>
          <a:p>
            <a:fld id="{418AF66D-A13B-6F44-B082-D7F3693F012B}" type="slidenum">
              <a:rPr lang="en-US" smtClean="0"/>
              <a:t>122</a:t>
            </a:fld>
            <a:endParaRPr lang="en-US"/>
          </a:p>
        </p:txBody>
      </p:sp>
      <p:sp>
        <p:nvSpPr>
          <p:cNvPr id="3" name="Date Placeholder 2">
            <a:extLst>
              <a:ext uri="{FF2B5EF4-FFF2-40B4-BE49-F238E27FC236}">
                <a16:creationId xmlns:a16="http://schemas.microsoft.com/office/drawing/2014/main" id="{FB5EA717-4A74-4025-970F-15968E84A21B}"/>
              </a:ext>
            </a:extLst>
          </p:cNvPr>
          <p:cNvSpPr>
            <a:spLocks noGrp="1"/>
          </p:cNvSpPr>
          <p:nvPr>
            <p:ph type="dt" sz="half" idx="10"/>
          </p:nvPr>
        </p:nvSpPr>
        <p:spPr/>
        <p:txBody>
          <a:bodyPr/>
          <a:lstStyle/>
          <a:p>
            <a:fld id="{7CB684E1-9ECA-4F42-830F-0D1F7DB35998}" type="datetime1">
              <a:rPr lang="en-US" smtClean="0"/>
              <a:t>5/14/2019</a:t>
            </a:fld>
            <a:endParaRPr lang="en-US"/>
          </a:p>
        </p:txBody>
      </p:sp>
    </p:spTree>
    <p:extLst>
      <p:ext uri="{BB962C8B-B14F-4D97-AF65-F5344CB8AC3E}">
        <p14:creationId xmlns:p14="http://schemas.microsoft.com/office/powerpoint/2010/main" val="41646104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D8EE1-55CD-4EFE-A75C-85A6EA2D0442}"/>
              </a:ext>
            </a:extLst>
          </p:cNvPr>
          <p:cNvSpPr>
            <a:spLocks noGrp="1"/>
          </p:cNvSpPr>
          <p:nvPr>
            <p:ph type="title"/>
          </p:nvPr>
        </p:nvSpPr>
        <p:spPr/>
        <p:txBody>
          <a:bodyPr/>
          <a:lstStyle/>
          <a:p>
            <a:r>
              <a:rPr lang="en-US" dirty="0"/>
              <a:t>Contact Information</a:t>
            </a:r>
          </a:p>
        </p:txBody>
      </p:sp>
      <p:sp>
        <p:nvSpPr>
          <p:cNvPr id="5" name="Slide Number Placeholder 4">
            <a:extLst>
              <a:ext uri="{FF2B5EF4-FFF2-40B4-BE49-F238E27FC236}">
                <a16:creationId xmlns:a16="http://schemas.microsoft.com/office/drawing/2014/main" id="{98E3F1B1-B741-4616-94B0-9CB78AB30D6A}"/>
              </a:ext>
            </a:extLst>
          </p:cNvPr>
          <p:cNvSpPr>
            <a:spLocks noGrp="1"/>
          </p:cNvSpPr>
          <p:nvPr>
            <p:ph type="sldNum" sz="quarter" idx="12"/>
          </p:nvPr>
        </p:nvSpPr>
        <p:spPr/>
        <p:txBody>
          <a:bodyPr/>
          <a:lstStyle/>
          <a:p>
            <a:fld id="{418AF66D-A13B-6F44-B082-D7F3693F012B}" type="slidenum">
              <a:rPr lang="en-US" smtClean="0"/>
              <a:t>123</a:t>
            </a:fld>
            <a:endParaRPr lang="en-US"/>
          </a:p>
        </p:txBody>
      </p:sp>
      <p:sp>
        <p:nvSpPr>
          <p:cNvPr id="11" name="TextBox 10">
            <a:extLst>
              <a:ext uri="{FF2B5EF4-FFF2-40B4-BE49-F238E27FC236}">
                <a16:creationId xmlns:a16="http://schemas.microsoft.com/office/drawing/2014/main" id="{1E205AD4-53DD-4252-91A2-43E7073875FF}"/>
              </a:ext>
            </a:extLst>
          </p:cNvPr>
          <p:cNvSpPr txBox="1"/>
          <p:nvPr/>
        </p:nvSpPr>
        <p:spPr>
          <a:xfrm>
            <a:off x="1458258" y="7008000"/>
            <a:ext cx="9575483" cy="230832"/>
          </a:xfrm>
          <a:prstGeom prst="rect">
            <a:avLst/>
          </a:prstGeom>
          <a:noFill/>
        </p:spPr>
        <p:txBody>
          <a:bodyPr wrap="square" rtlCol="0">
            <a:spAutoFit/>
          </a:bodyPr>
          <a:lstStyle/>
          <a:p>
            <a:r>
              <a:rPr lang="en-US" sz="900" dirty="0">
                <a:hlinkClick r:id="rId3" tooltip="http://threebucketsofsweat.blogspot.com/2011_08_01_archive.html"/>
              </a:rPr>
              <a:t>This Photo</a:t>
            </a:r>
            <a:r>
              <a:rPr lang="en-US" sz="900" dirty="0"/>
              <a:t> by Unknown Author is licensed under </a:t>
            </a:r>
            <a:r>
              <a:rPr lang="en-US" sz="900" dirty="0">
                <a:hlinkClick r:id="rId4" tooltip="https://creativecommons.org/licenses/by-nc-nd/3.0/"/>
              </a:rPr>
              <a:t>CC BY-NC-ND</a:t>
            </a:r>
            <a:endParaRPr lang="en-US" sz="900" dirty="0"/>
          </a:p>
        </p:txBody>
      </p:sp>
      <p:sp>
        <p:nvSpPr>
          <p:cNvPr id="3" name="Date Placeholder 2">
            <a:extLst>
              <a:ext uri="{FF2B5EF4-FFF2-40B4-BE49-F238E27FC236}">
                <a16:creationId xmlns:a16="http://schemas.microsoft.com/office/drawing/2014/main" id="{131BF876-3AB7-49F6-AFAC-B5780E3544FF}"/>
              </a:ext>
            </a:extLst>
          </p:cNvPr>
          <p:cNvSpPr>
            <a:spLocks noGrp="1"/>
          </p:cNvSpPr>
          <p:nvPr>
            <p:ph type="dt" sz="half" idx="10"/>
          </p:nvPr>
        </p:nvSpPr>
        <p:spPr/>
        <p:txBody>
          <a:bodyPr/>
          <a:lstStyle/>
          <a:p>
            <a:fld id="{E31AE4E3-526C-4E1F-9299-58C8E6BE493F}" type="datetime1">
              <a:rPr lang="en-US" smtClean="0"/>
              <a:t>5/14/2019</a:t>
            </a:fld>
            <a:endParaRPr lang="en-US"/>
          </a:p>
        </p:txBody>
      </p:sp>
      <p:sp>
        <p:nvSpPr>
          <p:cNvPr id="13" name="TextBox 12">
            <a:extLst>
              <a:ext uri="{FF2B5EF4-FFF2-40B4-BE49-F238E27FC236}">
                <a16:creationId xmlns:a16="http://schemas.microsoft.com/office/drawing/2014/main" id="{03D7A9AF-9C41-4D5F-B53E-F25CC2C97546}"/>
              </a:ext>
            </a:extLst>
          </p:cNvPr>
          <p:cNvSpPr txBox="1"/>
          <p:nvPr/>
        </p:nvSpPr>
        <p:spPr>
          <a:xfrm>
            <a:off x="6408418" y="1863438"/>
            <a:ext cx="3286124" cy="1971674"/>
          </a:xfrm>
          <a:prstGeom prst="rect">
            <a:avLst/>
          </a:prstGeom>
          <a:solidFill>
            <a:srgbClr val="4472C4"/>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Skip Bartek</a:t>
            </a:r>
          </a:p>
          <a:p>
            <a:pPr marL="0" lvl="0" indent="0" algn="ctr" defTabSz="889000">
              <a:lnSpc>
                <a:spcPct val="90000"/>
              </a:lnSpc>
              <a:spcBef>
                <a:spcPct val="0"/>
              </a:spcBef>
              <a:spcAft>
                <a:spcPct val="35000"/>
              </a:spcAft>
              <a:buNone/>
            </a:pPr>
            <a:r>
              <a:rPr lang="en-US" sz="2000" kern="1200" dirty="0">
                <a:solidFill>
                  <a:schemeClr val="bg1"/>
                </a:solidFill>
              </a:rPr>
              <a:t>Assistant Director, Enterprise Contracts</a:t>
            </a:r>
          </a:p>
          <a:p>
            <a:pPr marL="0" lvl="0" indent="0" algn="ctr" defTabSz="889000">
              <a:lnSpc>
                <a:spcPct val="90000"/>
              </a:lnSpc>
              <a:spcBef>
                <a:spcPct val="0"/>
              </a:spcBef>
              <a:spcAft>
                <a:spcPct val="35000"/>
              </a:spcAft>
              <a:buNone/>
            </a:pPr>
            <a:r>
              <a:rPr lang="en-US" sz="2000" dirty="0">
                <a:solidFill>
                  <a:schemeClr val="bg1"/>
                </a:solidFill>
                <a:hlinkClick r:id="rId5">
                  <a:extLst>
                    <a:ext uri="{A12FA001-AC4F-418D-AE19-62706E023703}">
                      <ahyp:hlinkClr xmlns:ahyp="http://schemas.microsoft.com/office/drawing/2018/hyperlinkcolor" val="tx"/>
                    </a:ext>
                  </a:extLst>
                </a:hlinkClick>
              </a:rPr>
              <a:t>s</a:t>
            </a:r>
            <a:r>
              <a:rPr lang="en-US" sz="2000" kern="1200" dirty="0">
                <a:solidFill>
                  <a:schemeClr val="bg1"/>
                </a:solidFill>
                <a:hlinkClick r:id="rId5">
                  <a:extLst>
                    <a:ext uri="{A12FA001-AC4F-418D-AE19-62706E023703}">
                      <ahyp:hlinkClr xmlns:ahyp="http://schemas.microsoft.com/office/drawing/2018/hyperlinkcolor" val="tx"/>
                    </a:ext>
                  </a:extLst>
                </a:hlinkClick>
              </a:rPr>
              <a:t>kip.bartek@dir.texas.gov</a:t>
            </a:r>
            <a:r>
              <a:rPr lang="en-US" sz="2000" kern="1200" dirty="0">
                <a:solidFill>
                  <a:schemeClr val="bg1"/>
                </a:solidFill>
              </a:rPr>
              <a:t>  </a:t>
            </a:r>
          </a:p>
          <a:p>
            <a:pPr marL="0" lvl="0" indent="0" algn="ctr" defTabSz="889000">
              <a:lnSpc>
                <a:spcPct val="90000"/>
              </a:lnSpc>
              <a:spcBef>
                <a:spcPct val="0"/>
              </a:spcBef>
              <a:spcAft>
                <a:spcPct val="35000"/>
              </a:spcAft>
              <a:buNone/>
            </a:pPr>
            <a:r>
              <a:rPr lang="en-US" sz="2000" kern="1200" dirty="0">
                <a:solidFill>
                  <a:schemeClr val="bg1"/>
                </a:solidFill>
              </a:rPr>
              <a:t>(512) 936-9876</a:t>
            </a:r>
          </a:p>
        </p:txBody>
      </p:sp>
      <p:sp>
        <p:nvSpPr>
          <p:cNvPr id="20" name="TextBox 19">
            <a:extLst>
              <a:ext uri="{FF2B5EF4-FFF2-40B4-BE49-F238E27FC236}">
                <a16:creationId xmlns:a16="http://schemas.microsoft.com/office/drawing/2014/main" id="{EEC19281-D161-43A3-93E5-EA3AC9D98E84}"/>
              </a:ext>
            </a:extLst>
          </p:cNvPr>
          <p:cNvSpPr txBox="1"/>
          <p:nvPr/>
        </p:nvSpPr>
        <p:spPr>
          <a:xfrm>
            <a:off x="1868123" y="1846257"/>
            <a:ext cx="3286124" cy="1971674"/>
          </a:xfrm>
          <a:prstGeom prst="rect">
            <a:avLst/>
          </a:prstGeom>
          <a:solidFill>
            <a:srgbClr val="4472C4"/>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600"/>
              </a:spcAft>
              <a:buNone/>
            </a:pPr>
            <a:r>
              <a:rPr lang="en-US" sz="2000" dirty="0">
                <a:solidFill>
                  <a:schemeClr val="bg1"/>
                </a:solidFill>
              </a:rPr>
              <a:t>Hershel Becker</a:t>
            </a:r>
            <a:endParaRPr lang="en-US" sz="2000" kern="1200" dirty="0">
              <a:solidFill>
                <a:schemeClr val="bg1"/>
              </a:solidFill>
            </a:endParaRPr>
          </a:p>
          <a:p>
            <a:pPr lvl="0" algn="ctr" defTabSz="889000">
              <a:lnSpc>
                <a:spcPct val="150000"/>
              </a:lnSpc>
              <a:spcBef>
                <a:spcPct val="0"/>
              </a:spcBef>
              <a:spcAft>
                <a:spcPts val="600"/>
              </a:spcAft>
            </a:pPr>
            <a:r>
              <a:rPr lang="en-US" sz="2000" kern="1200" dirty="0">
                <a:solidFill>
                  <a:schemeClr val="bg1"/>
                </a:solidFill>
              </a:rPr>
              <a:t>Chief Procurement Officer </a:t>
            </a:r>
            <a:r>
              <a:rPr lang="en-US" sz="2000" kern="1200" dirty="0">
                <a:solidFill>
                  <a:schemeClr val="bg1"/>
                </a:solidFill>
                <a:hlinkClick r:id="rId6">
                  <a:extLst>
                    <a:ext uri="{A12FA001-AC4F-418D-AE19-62706E023703}">
                      <ahyp:hlinkClr xmlns:ahyp="http://schemas.microsoft.com/office/drawing/2018/hyperlinkcolor" val="tx"/>
                    </a:ext>
                  </a:extLst>
                </a:hlinkClick>
              </a:rPr>
              <a:t>hershel.becker@dir.texas.</a:t>
            </a:r>
            <a:r>
              <a:rPr lang="en-US" sz="2000" dirty="0">
                <a:solidFill>
                  <a:schemeClr val="bg1"/>
                </a:solidFill>
                <a:hlinkClick r:id="rId6">
                  <a:extLst>
                    <a:ext uri="{A12FA001-AC4F-418D-AE19-62706E023703}">
                      <ahyp:hlinkClr xmlns:ahyp="http://schemas.microsoft.com/office/drawing/2018/hyperlinkcolor" val="tx"/>
                    </a:ext>
                  </a:extLst>
                </a:hlinkClick>
              </a:rPr>
              <a:t>gov</a:t>
            </a:r>
            <a:r>
              <a:rPr lang="en-US" sz="2000" dirty="0">
                <a:solidFill>
                  <a:schemeClr val="bg1"/>
                </a:solidFill>
              </a:rPr>
              <a:t> </a:t>
            </a:r>
          </a:p>
          <a:p>
            <a:pPr lvl="0" algn="ctr" defTabSz="889000">
              <a:lnSpc>
                <a:spcPct val="150000"/>
              </a:lnSpc>
              <a:spcBef>
                <a:spcPct val="0"/>
              </a:spcBef>
              <a:spcAft>
                <a:spcPts val="600"/>
              </a:spcAft>
            </a:pPr>
            <a:r>
              <a:rPr lang="en-US" sz="2000" dirty="0">
                <a:solidFill>
                  <a:schemeClr val="bg1"/>
                </a:solidFill>
              </a:rPr>
              <a:t>(512) 475-4617</a:t>
            </a:r>
          </a:p>
        </p:txBody>
      </p:sp>
      <p:grpSp>
        <p:nvGrpSpPr>
          <p:cNvPr id="21" name="Group 20" descr="Image of Tom Hay's contact information. Tom Hay, Contract Manager, tom.hay@dir.texas.gov, 512-936-7199">
            <a:extLst>
              <a:ext uri="{FF2B5EF4-FFF2-40B4-BE49-F238E27FC236}">
                <a16:creationId xmlns:a16="http://schemas.microsoft.com/office/drawing/2014/main" id="{EC2DC6E7-AD0C-4F51-B7C1-88286FC62062}"/>
              </a:ext>
            </a:extLst>
          </p:cNvPr>
          <p:cNvGrpSpPr/>
          <p:nvPr/>
        </p:nvGrpSpPr>
        <p:grpSpPr>
          <a:xfrm>
            <a:off x="566738" y="4098151"/>
            <a:ext cx="3286124" cy="1971674"/>
            <a:chOff x="0" y="123252"/>
            <a:chExt cx="3286124" cy="1971674"/>
          </a:xfrm>
        </p:grpSpPr>
        <p:sp>
          <p:nvSpPr>
            <p:cNvPr id="22" name="Rectangle 21">
              <a:extLst>
                <a:ext uri="{FF2B5EF4-FFF2-40B4-BE49-F238E27FC236}">
                  <a16:creationId xmlns:a16="http://schemas.microsoft.com/office/drawing/2014/main" id="{F97818E1-8BFB-48F3-9EA0-CDDC370CCD0E}"/>
                </a:ext>
              </a:extLst>
            </p:cNvPr>
            <p:cNvSpPr/>
            <p:nvPr/>
          </p:nvSpPr>
          <p:spPr>
            <a:xfrm>
              <a:off x="0" y="123252"/>
              <a:ext cx="3286124" cy="197167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TextBox 22">
              <a:extLst>
                <a:ext uri="{FF2B5EF4-FFF2-40B4-BE49-F238E27FC236}">
                  <a16:creationId xmlns:a16="http://schemas.microsoft.com/office/drawing/2014/main" id="{DFCDF54C-6E73-40FD-8C8F-38A83F69BA1C}"/>
                </a:ext>
              </a:extLst>
            </p:cNvPr>
            <p:cNvSpPr txBox="1"/>
            <p:nvPr/>
          </p:nvSpPr>
          <p:spPr>
            <a:xfrm>
              <a:off x="0" y="123252"/>
              <a:ext cx="3286124" cy="19716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Tom Hay</a:t>
              </a:r>
            </a:p>
            <a:p>
              <a:pPr marL="0" lvl="0" indent="0" algn="ctr" defTabSz="889000">
                <a:lnSpc>
                  <a:spcPct val="90000"/>
                </a:lnSpc>
                <a:spcBef>
                  <a:spcPct val="0"/>
                </a:spcBef>
                <a:spcAft>
                  <a:spcPct val="35000"/>
                </a:spcAft>
                <a:buNone/>
              </a:pPr>
              <a:r>
                <a:rPr lang="en-US" sz="2000" kern="1200" dirty="0">
                  <a:solidFill>
                    <a:schemeClr val="bg1"/>
                  </a:solidFill>
                </a:rPr>
                <a:t>Contract Manager</a:t>
              </a:r>
            </a:p>
            <a:p>
              <a:pPr marL="0" lvl="0" indent="0" algn="ctr" defTabSz="889000">
                <a:lnSpc>
                  <a:spcPct val="90000"/>
                </a:lnSpc>
                <a:spcBef>
                  <a:spcPct val="0"/>
                </a:spcBef>
                <a:spcAft>
                  <a:spcPct val="35000"/>
                </a:spcAft>
                <a:buNone/>
              </a:pPr>
              <a:r>
                <a:rPr lang="en-US" sz="2000" kern="1200" dirty="0">
                  <a:solidFill>
                    <a:schemeClr val="bg1"/>
                  </a:solidFill>
                  <a:hlinkClick r:id="rId7">
                    <a:extLst>
                      <a:ext uri="{A12FA001-AC4F-418D-AE19-62706E023703}">
                        <ahyp:hlinkClr xmlns:ahyp="http://schemas.microsoft.com/office/drawing/2018/hyperlinkcolor" val="tx"/>
                      </a:ext>
                    </a:extLst>
                  </a:hlinkClick>
                </a:rPr>
                <a:t>tom.hay@dir.texas.gov</a:t>
              </a:r>
              <a:r>
                <a:rPr lang="en-US" sz="2000" kern="1200" dirty="0">
                  <a:solidFill>
                    <a:schemeClr val="bg1"/>
                  </a:solidFill>
                </a:rPr>
                <a:t>  </a:t>
              </a:r>
            </a:p>
            <a:p>
              <a:pPr marL="0" lvl="0" indent="0" algn="ctr" defTabSz="889000">
                <a:lnSpc>
                  <a:spcPct val="90000"/>
                </a:lnSpc>
                <a:spcBef>
                  <a:spcPct val="0"/>
                </a:spcBef>
                <a:spcAft>
                  <a:spcPct val="35000"/>
                </a:spcAft>
                <a:buNone/>
              </a:pPr>
              <a:r>
                <a:rPr lang="en-US" sz="2000" kern="1200" dirty="0">
                  <a:solidFill>
                    <a:schemeClr val="bg1"/>
                  </a:solidFill>
                </a:rPr>
                <a:t>(512) 936-7199</a:t>
              </a:r>
            </a:p>
          </p:txBody>
        </p:sp>
      </p:grpSp>
      <p:sp>
        <p:nvSpPr>
          <p:cNvPr id="4" name="Rectangle 3">
            <a:extLst>
              <a:ext uri="{FF2B5EF4-FFF2-40B4-BE49-F238E27FC236}">
                <a16:creationId xmlns:a16="http://schemas.microsoft.com/office/drawing/2014/main" id="{C0719C34-508E-427F-8045-BBD1BECBDA82}"/>
              </a:ext>
            </a:extLst>
          </p:cNvPr>
          <p:cNvSpPr/>
          <p:nvPr/>
        </p:nvSpPr>
        <p:spPr>
          <a:xfrm>
            <a:off x="4259066" y="1229431"/>
            <a:ext cx="3360727" cy="701731"/>
          </a:xfrm>
          <a:prstGeom prst="rect">
            <a:avLst/>
          </a:prstGeom>
        </p:spPr>
        <p:txBody>
          <a:bodyPr wrap="square">
            <a:spAutoFit/>
          </a:bodyPr>
          <a:lstStyle/>
          <a:p>
            <a:pPr lvl="0" algn="ctr">
              <a:lnSpc>
                <a:spcPct val="90000"/>
              </a:lnSpc>
              <a:spcBef>
                <a:spcPts val="1000"/>
              </a:spcBef>
            </a:pPr>
            <a:r>
              <a:rPr lang="en-US" sz="4400" b="1" dirty="0">
                <a:solidFill>
                  <a:prstClr val="black"/>
                </a:solidFill>
                <a:latin typeface="Franklin Gothic Book" charset="0"/>
              </a:rPr>
              <a:t>Thank you</a:t>
            </a:r>
          </a:p>
        </p:txBody>
      </p:sp>
      <p:sp>
        <p:nvSpPr>
          <p:cNvPr id="16" name="TextBox 15">
            <a:extLst>
              <a:ext uri="{FF2B5EF4-FFF2-40B4-BE49-F238E27FC236}">
                <a16:creationId xmlns:a16="http://schemas.microsoft.com/office/drawing/2014/main" id="{D4650DE2-A26B-483B-BBB0-EEDB3939CFEF}"/>
              </a:ext>
            </a:extLst>
          </p:cNvPr>
          <p:cNvSpPr txBox="1"/>
          <p:nvPr/>
        </p:nvSpPr>
        <p:spPr>
          <a:xfrm>
            <a:off x="4259066" y="4118213"/>
            <a:ext cx="3286124" cy="1971674"/>
          </a:xfrm>
          <a:prstGeom prst="rect">
            <a:avLst/>
          </a:prstGeom>
          <a:solidFill>
            <a:srgbClr val="4472C4"/>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ts val="600"/>
              </a:spcBef>
              <a:buNone/>
            </a:pPr>
            <a:r>
              <a:rPr lang="en-US" sz="2000" kern="1200" dirty="0">
                <a:solidFill>
                  <a:schemeClr val="bg1"/>
                </a:solidFill>
              </a:rPr>
              <a:t>Lynn Hodde</a:t>
            </a:r>
          </a:p>
          <a:p>
            <a:pPr algn="ctr" defTabSz="889000">
              <a:lnSpc>
                <a:spcPct val="90000"/>
              </a:lnSpc>
              <a:spcBef>
                <a:spcPts val="600"/>
              </a:spcBef>
            </a:pPr>
            <a:r>
              <a:rPr lang="en-US" sz="2000" dirty="0">
                <a:solidFill>
                  <a:schemeClr val="bg1"/>
                </a:solidFill>
              </a:rPr>
              <a:t>HUB Program Manager</a:t>
            </a:r>
            <a:endParaRPr lang="en-US" sz="2000" kern="1200" dirty="0">
              <a:solidFill>
                <a:schemeClr val="bg1"/>
              </a:solidFill>
            </a:endParaRPr>
          </a:p>
          <a:p>
            <a:pPr marL="0" lvl="0" indent="0" algn="ctr" defTabSz="889000">
              <a:lnSpc>
                <a:spcPct val="90000"/>
              </a:lnSpc>
              <a:spcBef>
                <a:spcPts val="600"/>
              </a:spcBef>
              <a:buNone/>
            </a:pPr>
            <a:r>
              <a:rPr lang="en-US" sz="2000" kern="1200" dirty="0">
                <a:solidFill>
                  <a:schemeClr val="bg1"/>
                </a:solidFill>
                <a:hlinkClick r:id="rId8">
                  <a:extLst>
                    <a:ext uri="{A12FA001-AC4F-418D-AE19-62706E023703}">
                      <ahyp:hlinkClr xmlns:ahyp="http://schemas.microsoft.com/office/drawing/2018/hyperlinkcolor" val="tx"/>
                    </a:ext>
                  </a:extLst>
                </a:hlinkClick>
              </a:rPr>
              <a:t>Lynn.hodde@dir.texas.gov</a:t>
            </a:r>
            <a:r>
              <a:rPr lang="en-US" sz="2000" kern="1200" dirty="0">
                <a:solidFill>
                  <a:schemeClr val="bg1"/>
                </a:solidFill>
              </a:rPr>
              <a:t>  </a:t>
            </a:r>
          </a:p>
          <a:p>
            <a:pPr marL="0" lvl="0" indent="0" algn="ctr" defTabSz="889000">
              <a:lnSpc>
                <a:spcPct val="90000"/>
              </a:lnSpc>
              <a:spcBef>
                <a:spcPts val="600"/>
              </a:spcBef>
              <a:buNone/>
            </a:pPr>
            <a:r>
              <a:rPr lang="en-US" sz="2000" kern="1200" dirty="0">
                <a:solidFill>
                  <a:schemeClr val="bg1"/>
                </a:solidFill>
              </a:rPr>
              <a:t>(512) 463-9813</a:t>
            </a:r>
          </a:p>
        </p:txBody>
      </p:sp>
      <p:sp>
        <p:nvSpPr>
          <p:cNvPr id="17" name="TextBox 16">
            <a:extLst>
              <a:ext uri="{FF2B5EF4-FFF2-40B4-BE49-F238E27FC236}">
                <a16:creationId xmlns:a16="http://schemas.microsoft.com/office/drawing/2014/main" id="{766D8880-F526-4DD7-A433-094FD6550311}"/>
              </a:ext>
            </a:extLst>
          </p:cNvPr>
          <p:cNvSpPr txBox="1"/>
          <p:nvPr/>
        </p:nvSpPr>
        <p:spPr>
          <a:xfrm>
            <a:off x="7951394" y="4098151"/>
            <a:ext cx="3286124" cy="1971674"/>
          </a:xfrm>
          <a:prstGeom prst="rect">
            <a:avLst/>
          </a:prstGeom>
          <a:solidFill>
            <a:srgbClr val="4472C4"/>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ts val="600"/>
              </a:spcBef>
              <a:buNone/>
            </a:pPr>
            <a:r>
              <a:rPr lang="en-US" sz="2000" kern="1200" dirty="0">
                <a:solidFill>
                  <a:schemeClr val="bg1"/>
                </a:solidFill>
              </a:rPr>
              <a:t>Colleen Berkley</a:t>
            </a:r>
          </a:p>
          <a:p>
            <a:pPr algn="ctr" defTabSz="889000">
              <a:lnSpc>
                <a:spcPct val="90000"/>
              </a:lnSpc>
              <a:spcBef>
                <a:spcPts val="600"/>
              </a:spcBef>
            </a:pPr>
            <a:r>
              <a:rPr lang="en-US" sz="2000" dirty="0">
                <a:solidFill>
                  <a:schemeClr val="bg1"/>
                </a:solidFill>
              </a:rPr>
              <a:t>Director of </a:t>
            </a:r>
            <a:r>
              <a:rPr lang="en-US" sz="2000" kern="1200" dirty="0">
                <a:solidFill>
                  <a:schemeClr val="bg1"/>
                </a:solidFill>
              </a:rPr>
              <a:t>Procurement Services</a:t>
            </a:r>
          </a:p>
          <a:p>
            <a:pPr marL="0" lvl="0" indent="0" algn="ctr" defTabSz="889000">
              <a:lnSpc>
                <a:spcPct val="90000"/>
              </a:lnSpc>
              <a:spcBef>
                <a:spcPts val="600"/>
              </a:spcBef>
              <a:buNone/>
            </a:pPr>
            <a:r>
              <a:rPr lang="en-US" sz="2000" kern="1200" dirty="0">
                <a:solidFill>
                  <a:schemeClr val="bg1"/>
                </a:solidFill>
                <a:hlinkClick r:id="rId8">
                  <a:extLst>
                    <a:ext uri="{A12FA001-AC4F-418D-AE19-62706E023703}">
                      <ahyp:hlinkClr xmlns:ahyp="http://schemas.microsoft.com/office/drawing/2018/hyperlinkcolor" val="tx"/>
                    </a:ext>
                  </a:extLst>
                </a:hlinkClick>
              </a:rPr>
              <a:t>colleen.berkley@dir.texas.gov</a:t>
            </a:r>
            <a:r>
              <a:rPr lang="en-US" sz="2000" kern="1200" dirty="0">
                <a:solidFill>
                  <a:schemeClr val="bg1"/>
                </a:solidFill>
              </a:rPr>
              <a:t>  </a:t>
            </a:r>
          </a:p>
          <a:p>
            <a:pPr marL="0" lvl="0" indent="0" algn="ctr" defTabSz="889000">
              <a:lnSpc>
                <a:spcPct val="90000"/>
              </a:lnSpc>
              <a:spcBef>
                <a:spcPts val="600"/>
              </a:spcBef>
              <a:buNone/>
            </a:pPr>
            <a:r>
              <a:rPr lang="en-US" sz="2000" kern="1200" dirty="0">
                <a:solidFill>
                  <a:schemeClr val="bg1"/>
                </a:solidFill>
              </a:rPr>
              <a:t>(512) 475-4659</a:t>
            </a:r>
          </a:p>
        </p:txBody>
      </p:sp>
    </p:spTree>
    <p:extLst>
      <p:ext uri="{BB962C8B-B14F-4D97-AF65-F5344CB8AC3E}">
        <p14:creationId xmlns:p14="http://schemas.microsoft.com/office/powerpoint/2010/main" val="4057040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D610-3F42-41F1-9433-64FED0C92D68}"/>
              </a:ext>
            </a:extLst>
          </p:cNvPr>
          <p:cNvSpPr>
            <a:spLocks noGrp="1"/>
          </p:cNvSpPr>
          <p:nvPr>
            <p:ph type="title"/>
          </p:nvPr>
        </p:nvSpPr>
        <p:spPr/>
        <p:txBody>
          <a:bodyPr/>
          <a:lstStyle/>
          <a:p>
            <a:r>
              <a:rPr lang="en-US" dirty="0"/>
              <a:t>Data Center Services (DCS)</a:t>
            </a:r>
          </a:p>
        </p:txBody>
      </p:sp>
      <p:sp>
        <p:nvSpPr>
          <p:cNvPr id="4" name="Content Placeholder 3">
            <a:extLst>
              <a:ext uri="{FF2B5EF4-FFF2-40B4-BE49-F238E27FC236}">
                <a16:creationId xmlns:a16="http://schemas.microsoft.com/office/drawing/2014/main" id="{4FC050A5-4929-4719-A09F-27577A63846C}"/>
              </a:ext>
            </a:extLst>
          </p:cNvPr>
          <p:cNvSpPr>
            <a:spLocks noGrp="1"/>
          </p:cNvSpPr>
          <p:nvPr>
            <p:ph idx="1"/>
          </p:nvPr>
        </p:nvSpPr>
        <p:spPr>
          <a:xfrm>
            <a:off x="8175914" y="1634707"/>
            <a:ext cx="3571586" cy="4542255"/>
          </a:xfrm>
        </p:spPr>
        <p:txBody>
          <a:bodyPr/>
          <a:lstStyle/>
          <a:p>
            <a:pPr marL="0" lvl="0" indent="0">
              <a:buNone/>
            </a:pPr>
            <a:r>
              <a:rPr lang="en-US" b="0" dirty="0"/>
              <a:t>DCS is part of the State of Texas’ long-term strategy to improve government, reduce costs, and increase return on investment in information technology.</a:t>
            </a:r>
          </a:p>
        </p:txBody>
      </p:sp>
      <p:pic>
        <p:nvPicPr>
          <p:cNvPr id="97" name="Picture 96" descr="Icon-Shared Technology Services/Cloud">
            <a:extLst>
              <a:ext uri="{FF2B5EF4-FFF2-40B4-BE49-F238E27FC236}">
                <a16:creationId xmlns:a16="http://schemas.microsoft.com/office/drawing/2014/main" id="{61C869B1-9573-488E-B76B-03302D4AB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9352" y="259857"/>
            <a:ext cx="857084" cy="842361"/>
          </a:xfrm>
          <a:prstGeom prst="rect">
            <a:avLst/>
          </a:prstGeom>
        </p:spPr>
      </p:pic>
      <p:grpSp>
        <p:nvGrpSpPr>
          <p:cNvPr id="8" name="Group 7" descr="Collection of DSC Services">
            <a:extLst>
              <a:ext uri="{FF2B5EF4-FFF2-40B4-BE49-F238E27FC236}">
                <a16:creationId xmlns:a16="http://schemas.microsoft.com/office/drawing/2014/main" id="{87E17F0F-B2E3-467A-BCBA-373F6EF7C34F}"/>
              </a:ext>
            </a:extLst>
          </p:cNvPr>
          <p:cNvGrpSpPr/>
          <p:nvPr/>
        </p:nvGrpSpPr>
        <p:grpSpPr>
          <a:xfrm>
            <a:off x="598260" y="1455347"/>
            <a:ext cx="7286625" cy="4905375"/>
            <a:chOff x="559348" y="1634708"/>
            <a:chExt cx="7286625" cy="4905375"/>
          </a:xfrm>
        </p:grpSpPr>
        <p:pic>
          <p:nvPicPr>
            <p:cNvPr id="6" name="Picture 5">
              <a:extLst>
                <a:ext uri="{FF2B5EF4-FFF2-40B4-BE49-F238E27FC236}">
                  <a16:creationId xmlns:a16="http://schemas.microsoft.com/office/drawing/2014/main" id="{95451CE4-BC15-4356-BDB1-92A5FE2E9F8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48" y="1634708"/>
              <a:ext cx="7286625" cy="4905375"/>
            </a:xfrm>
            <a:prstGeom prst="rect">
              <a:avLst/>
            </a:prstGeom>
            <a:ln w="38100">
              <a:solidFill>
                <a:schemeClr val="accent1"/>
              </a:solidFill>
            </a:ln>
          </p:spPr>
        </p:pic>
        <p:sp>
          <p:nvSpPr>
            <p:cNvPr id="7" name="Rectangle 6">
              <a:extLst>
                <a:ext uri="{FF2B5EF4-FFF2-40B4-BE49-F238E27FC236}">
                  <a16:creationId xmlns:a16="http://schemas.microsoft.com/office/drawing/2014/main" id="{C1E39C54-A905-4E73-98C2-3C754A6ADE33}"/>
                </a:ext>
              </a:extLst>
            </p:cNvPr>
            <p:cNvSpPr/>
            <p:nvPr/>
          </p:nvSpPr>
          <p:spPr>
            <a:xfrm>
              <a:off x="613252" y="1710640"/>
              <a:ext cx="2179529" cy="14856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91D1B56-6CD3-47E9-8DC3-05ED997DE60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2878" y="4985579"/>
              <a:ext cx="2335736" cy="1511189"/>
            </a:xfrm>
            <a:prstGeom prst="rect">
              <a:avLst/>
            </a:prstGeom>
          </p:spPr>
        </p:pic>
        <p:sp>
          <p:nvSpPr>
            <p:cNvPr id="51" name="Rectangle 50">
              <a:extLst>
                <a:ext uri="{FF2B5EF4-FFF2-40B4-BE49-F238E27FC236}">
                  <a16:creationId xmlns:a16="http://schemas.microsoft.com/office/drawing/2014/main" id="{9A02E03E-321F-440E-9EF1-67575582B134}"/>
                </a:ext>
              </a:extLst>
            </p:cNvPr>
            <p:cNvSpPr/>
            <p:nvPr/>
          </p:nvSpPr>
          <p:spPr>
            <a:xfrm>
              <a:off x="3090981" y="1710639"/>
              <a:ext cx="2179529" cy="14856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D3406CDC-C435-4FB7-934E-D4CAE0D3FEDD}"/>
                </a:ext>
              </a:extLst>
            </p:cNvPr>
            <p:cNvSpPr/>
            <p:nvPr/>
          </p:nvSpPr>
          <p:spPr>
            <a:xfrm>
              <a:off x="5568710" y="1729427"/>
              <a:ext cx="2179529" cy="14856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B0DD2280-E090-47B4-A3D6-7258A5CAEE0F}"/>
                </a:ext>
              </a:extLst>
            </p:cNvPr>
            <p:cNvSpPr/>
            <p:nvPr/>
          </p:nvSpPr>
          <p:spPr>
            <a:xfrm>
              <a:off x="613251" y="3336512"/>
              <a:ext cx="2179529" cy="14856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5664F204-B165-4EEA-A308-2A10157B3787}"/>
                </a:ext>
              </a:extLst>
            </p:cNvPr>
            <p:cNvSpPr/>
            <p:nvPr/>
          </p:nvSpPr>
          <p:spPr>
            <a:xfrm>
              <a:off x="3090980" y="3336511"/>
              <a:ext cx="2179529" cy="14856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484231D1-51C9-4B18-BA18-3F54E942A6D8}"/>
                </a:ext>
              </a:extLst>
            </p:cNvPr>
            <p:cNvSpPr/>
            <p:nvPr/>
          </p:nvSpPr>
          <p:spPr>
            <a:xfrm>
              <a:off x="5566178" y="3344550"/>
              <a:ext cx="2179529" cy="14856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1CB994DB-583E-4938-8921-D58CDD759149}"/>
                </a:ext>
              </a:extLst>
            </p:cNvPr>
            <p:cNvSpPr/>
            <p:nvPr/>
          </p:nvSpPr>
          <p:spPr>
            <a:xfrm>
              <a:off x="613252" y="4989418"/>
              <a:ext cx="2179529" cy="14856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4ECEDCFA-098D-4C7E-A1B3-72A6F831092E}"/>
                </a:ext>
              </a:extLst>
            </p:cNvPr>
            <p:cNvSpPr/>
            <p:nvPr/>
          </p:nvSpPr>
          <p:spPr>
            <a:xfrm>
              <a:off x="3090979" y="5011410"/>
              <a:ext cx="2179529" cy="14856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Date Placeholder 2">
            <a:extLst>
              <a:ext uri="{FF2B5EF4-FFF2-40B4-BE49-F238E27FC236}">
                <a16:creationId xmlns:a16="http://schemas.microsoft.com/office/drawing/2014/main" id="{7BD6B9C0-E62B-404C-AC2B-3796CDA39F9F}"/>
              </a:ext>
            </a:extLst>
          </p:cNvPr>
          <p:cNvSpPr>
            <a:spLocks noGrp="1"/>
          </p:cNvSpPr>
          <p:nvPr>
            <p:ph type="dt" sz="half" idx="10"/>
          </p:nvPr>
        </p:nvSpPr>
        <p:spPr>
          <a:xfrm>
            <a:off x="838200" y="6422415"/>
            <a:ext cx="2743200" cy="365125"/>
          </a:xfrm>
        </p:spPr>
        <p:txBody>
          <a:bodyPr/>
          <a:lstStyle/>
          <a:p>
            <a:fld id="{18D919B5-4ADE-4646-9BFF-C178448E31AC}" type="datetime1">
              <a:rPr lang="en-US" smtClean="0"/>
              <a:t>5/14/2019</a:t>
            </a:fld>
            <a:endParaRPr lang="en-US" dirty="0"/>
          </a:p>
        </p:txBody>
      </p:sp>
      <p:sp>
        <p:nvSpPr>
          <p:cNvPr id="9" name="Slide Number Placeholder 8">
            <a:extLst>
              <a:ext uri="{FF2B5EF4-FFF2-40B4-BE49-F238E27FC236}">
                <a16:creationId xmlns:a16="http://schemas.microsoft.com/office/drawing/2014/main" id="{5882E68E-8D0F-45D4-8473-140B493E449E}"/>
              </a:ext>
            </a:extLst>
          </p:cNvPr>
          <p:cNvSpPr>
            <a:spLocks noGrp="1"/>
          </p:cNvSpPr>
          <p:nvPr>
            <p:ph type="sldNum" sz="quarter" idx="12"/>
          </p:nvPr>
        </p:nvSpPr>
        <p:spPr/>
        <p:txBody>
          <a:bodyPr/>
          <a:lstStyle/>
          <a:p>
            <a:fld id="{418AF66D-A13B-6F44-B082-D7F3693F012B}" type="slidenum">
              <a:rPr lang="en-US" smtClean="0"/>
              <a:t>13</a:t>
            </a:fld>
            <a:endParaRPr lang="en-US"/>
          </a:p>
        </p:txBody>
      </p:sp>
    </p:spTree>
    <p:extLst>
      <p:ext uri="{BB962C8B-B14F-4D97-AF65-F5344CB8AC3E}">
        <p14:creationId xmlns:p14="http://schemas.microsoft.com/office/powerpoint/2010/main" val="2768492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D610-3F42-41F1-9433-64FED0C92D68}"/>
              </a:ext>
            </a:extLst>
          </p:cNvPr>
          <p:cNvSpPr>
            <a:spLocks noGrp="1"/>
          </p:cNvSpPr>
          <p:nvPr>
            <p:ph type="title"/>
          </p:nvPr>
        </p:nvSpPr>
        <p:spPr/>
        <p:txBody>
          <a:bodyPr/>
          <a:lstStyle/>
          <a:p>
            <a:r>
              <a:rPr lang="en-US" dirty="0"/>
              <a:t>Managed Application Services (MAS)</a:t>
            </a:r>
          </a:p>
        </p:txBody>
      </p:sp>
      <p:sp>
        <p:nvSpPr>
          <p:cNvPr id="6" name="Content Placeholder 5">
            <a:extLst>
              <a:ext uri="{FF2B5EF4-FFF2-40B4-BE49-F238E27FC236}">
                <a16:creationId xmlns:a16="http://schemas.microsoft.com/office/drawing/2014/main" id="{207072F5-9D64-4A60-B58C-80486B52C9B6}"/>
              </a:ext>
            </a:extLst>
          </p:cNvPr>
          <p:cNvSpPr>
            <a:spLocks noGrp="1"/>
          </p:cNvSpPr>
          <p:nvPr>
            <p:ph idx="1"/>
          </p:nvPr>
        </p:nvSpPr>
        <p:spPr>
          <a:xfrm>
            <a:off x="7404100" y="2237988"/>
            <a:ext cx="3949700" cy="3945836"/>
          </a:xfrm>
        </p:spPr>
        <p:txBody>
          <a:bodyPr/>
          <a:lstStyle/>
          <a:p>
            <a:pPr marL="0" indent="0">
              <a:buNone/>
            </a:pPr>
            <a:r>
              <a:rPr lang="en-US" b="0" dirty="0"/>
              <a:t>The MAS Application Development and Application Maintenance are optional, additional service towers to the State of Texas’ Statewide Technology Center (STC) program</a:t>
            </a:r>
          </a:p>
          <a:p>
            <a:pPr marL="0" indent="0">
              <a:buNone/>
            </a:pPr>
            <a:endParaRPr lang="en-US" b="0" dirty="0"/>
          </a:p>
        </p:txBody>
      </p:sp>
      <p:pic>
        <p:nvPicPr>
          <p:cNvPr id="97" name="Picture 96" descr="Icon-Shared Technology Services/Processing">
            <a:extLst>
              <a:ext uri="{FF2B5EF4-FFF2-40B4-BE49-F238E27FC236}">
                <a16:creationId xmlns:a16="http://schemas.microsoft.com/office/drawing/2014/main" id="{044D577F-B775-4E93-A52B-C08AEF867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7361" y="1313493"/>
            <a:ext cx="846439" cy="831898"/>
          </a:xfrm>
          <a:prstGeom prst="rect">
            <a:avLst/>
          </a:prstGeom>
        </p:spPr>
      </p:pic>
      <p:pic>
        <p:nvPicPr>
          <p:cNvPr id="3" name="Picture 2">
            <a:extLst>
              <a:ext uri="{FF2B5EF4-FFF2-40B4-BE49-F238E27FC236}">
                <a16:creationId xmlns:a16="http://schemas.microsoft.com/office/drawing/2014/main" id="{25E059BB-DA2B-42C7-BF6A-B627EC16951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852" y="2752725"/>
            <a:ext cx="6076552" cy="1352550"/>
          </a:xfrm>
          <a:prstGeom prst="rect">
            <a:avLst/>
          </a:prstGeom>
          <a:ln w="38100">
            <a:solidFill>
              <a:schemeClr val="accent1"/>
            </a:solidFill>
          </a:ln>
        </p:spPr>
      </p:pic>
      <p:sp>
        <p:nvSpPr>
          <p:cNvPr id="5" name="Rectangle 4">
            <a:extLst>
              <a:ext uri="{FF2B5EF4-FFF2-40B4-BE49-F238E27FC236}">
                <a16:creationId xmlns:a16="http://schemas.microsoft.com/office/drawing/2014/main" id="{C0D4AE95-A1B3-4A6E-BEBC-0DD3716418BC}"/>
              </a:ext>
              <a:ext uri="{C183D7F6-B498-43B3-948B-1728B52AA6E4}">
                <adec:decorative xmlns:adec="http://schemas.microsoft.com/office/drawing/2017/decorative" val="1"/>
              </a:ext>
            </a:extLst>
          </p:cNvPr>
          <p:cNvSpPr/>
          <p:nvPr/>
        </p:nvSpPr>
        <p:spPr>
          <a:xfrm>
            <a:off x="1028700" y="2813050"/>
            <a:ext cx="1841500" cy="12319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72844590-9080-49F0-BEBC-3D7BAA2218F3}"/>
              </a:ext>
              <a:ext uri="{C183D7F6-B498-43B3-948B-1728B52AA6E4}">
                <adec:decorative xmlns:adec="http://schemas.microsoft.com/office/drawing/2017/decorative" val="1"/>
              </a:ext>
            </a:extLst>
          </p:cNvPr>
          <p:cNvSpPr/>
          <p:nvPr/>
        </p:nvSpPr>
        <p:spPr>
          <a:xfrm>
            <a:off x="3060700" y="2813050"/>
            <a:ext cx="1841500" cy="12319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45A65B3D-A552-4BE0-97B2-A19B0CEB1D2B}"/>
              </a:ext>
              <a:ext uri="{C183D7F6-B498-43B3-948B-1728B52AA6E4}">
                <adec:decorative xmlns:adec="http://schemas.microsoft.com/office/drawing/2017/decorative" val="1"/>
              </a:ext>
            </a:extLst>
          </p:cNvPr>
          <p:cNvSpPr/>
          <p:nvPr/>
        </p:nvSpPr>
        <p:spPr>
          <a:xfrm>
            <a:off x="5130800" y="2813050"/>
            <a:ext cx="1841500" cy="12319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281BB8-7ADF-4289-9E56-30FBBA497893}"/>
              </a:ext>
            </a:extLst>
          </p:cNvPr>
          <p:cNvSpPr>
            <a:spLocks noGrp="1"/>
          </p:cNvSpPr>
          <p:nvPr>
            <p:ph type="sldNum" sz="quarter" idx="12"/>
          </p:nvPr>
        </p:nvSpPr>
        <p:spPr/>
        <p:txBody>
          <a:bodyPr/>
          <a:lstStyle/>
          <a:p>
            <a:fld id="{418AF66D-A13B-6F44-B082-D7F3693F012B}" type="slidenum">
              <a:rPr lang="en-US" smtClean="0"/>
              <a:t>14</a:t>
            </a:fld>
            <a:endParaRPr lang="en-US"/>
          </a:p>
        </p:txBody>
      </p:sp>
      <p:sp>
        <p:nvSpPr>
          <p:cNvPr id="4" name="Date Placeholder 3">
            <a:extLst>
              <a:ext uri="{FF2B5EF4-FFF2-40B4-BE49-F238E27FC236}">
                <a16:creationId xmlns:a16="http://schemas.microsoft.com/office/drawing/2014/main" id="{34DE4A63-7FAE-44DE-8E18-717E45C5F445}"/>
              </a:ext>
            </a:extLst>
          </p:cNvPr>
          <p:cNvSpPr>
            <a:spLocks noGrp="1"/>
          </p:cNvSpPr>
          <p:nvPr>
            <p:ph type="dt" sz="half" idx="10"/>
          </p:nvPr>
        </p:nvSpPr>
        <p:spPr/>
        <p:txBody>
          <a:bodyPr/>
          <a:lstStyle/>
          <a:p>
            <a:fld id="{5C0EF842-2A0E-4273-B896-99FC01A6F70D}" type="datetime1">
              <a:rPr lang="en-US" smtClean="0"/>
              <a:t>5/14/2019</a:t>
            </a:fld>
            <a:endParaRPr lang="en-US"/>
          </a:p>
        </p:txBody>
      </p:sp>
    </p:spTree>
    <p:extLst>
      <p:ext uri="{BB962C8B-B14F-4D97-AF65-F5344CB8AC3E}">
        <p14:creationId xmlns:p14="http://schemas.microsoft.com/office/powerpoint/2010/main" val="3043691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D610-3F42-41F1-9433-64FED0C92D68}"/>
              </a:ext>
            </a:extLst>
          </p:cNvPr>
          <p:cNvSpPr>
            <a:spLocks noGrp="1"/>
          </p:cNvSpPr>
          <p:nvPr>
            <p:ph type="title"/>
          </p:nvPr>
        </p:nvSpPr>
        <p:spPr>
          <a:xfrm>
            <a:off x="254000" y="0"/>
            <a:ext cx="11099800" cy="1087395"/>
          </a:xfrm>
        </p:spPr>
        <p:txBody>
          <a:bodyPr>
            <a:normAutofit/>
          </a:bodyPr>
          <a:lstStyle/>
          <a:p>
            <a:r>
              <a:rPr lang="en-US" dirty="0"/>
              <a:t>Managed Security Services (MSS)</a:t>
            </a:r>
          </a:p>
        </p:txBody>
      </p:sp>
      <p:sp>
        <p:nvSpPr>
          <p:cNvPr id="96" name="TextBox 95">
            <a:extLst>
              <a:ext uri="{FF2B5EF4-FFF2-40B4-BE49-F238E27FC236}">
                <a16:creationId xmlns:a16="http://schemas.microsoft.com/office/drawing/2014/main" id="{21A5799C-6F63-4D99-8BCD-57ACCADD480F}"/>
              </a:ext>
            </a:extLst>
          </p:cNvPr>
          <p:cNvSpPr txBox="1"/>
          <p:nvPr/>
        </p:nvSpPr>
        <p:spPr>
          <a:xfrm>
            <a:off x="7423180" y="1347443"/>
            <a:ext cx="4574943" cy="52014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srgbClr val="5B9BD5">
                    <a:lumMod val="50000"/>
                  </a:srgbClr>
                </a:solidFill>
                <a:effectLst/>
                <a:uLnTx/>
                <a:uFillTx/>
                <a:latin typeface="Franklin Gothic Book" panose="020B0503020102020204" pitchFamily="34" charset="0"/>
                <a:ea typeface="+mn-ea"/>
                <a:cs typeface="+mn-cs"/>
              </a:rPr>
              <a:t>Managed Security Services (MSS) provides data security through 3 distinct offerings:</a:t>
            </a:r>
          </a:p>
          <a:p>
            <a:pPr marL="457200" marR="0" lvl="0" indent="-457200" algn="l" defTabSz="914400" rtl="0" eaLnBrk="1" fontAlgn="auto" latinLnBrk="0" hangingPunct="1">
              <a:lnSpc>
                <a:spcPct val="100000"/>
              </a:lnSpc>
              <a:spcBef>
                <a:spcPts val="600"/>
              </a:spcBef>
              <a:spcAft>
                <a:spcPts val="600"/>
              </a:spcAft>
              <a:buClrTx/>
              <a:buSzPct val="75000"/>
              <a:buFont typeface="Wingdings" panose="05000000000000000000" pitchFamily="2" charset="2"/>
              <a:buChar char="Ø"/>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ea typeface="+mn-ea"/>
                <a:cs typeface="+mn-cs"/>
              </a:rPr>
              <a:t>Security Monitoring and Device Management (SMDM) </a:t>
            </a:r>
          </a:p>
          <a:p>
            <a:pPr marL="457200" marR="0" lvl="0" indent="-457200" algn="l" defTabSz="914400" rtl="0" eaLnBrk="1" fontAlgn="auto" latinLnBrk="0" hangingPunct="1">
              <a:lnSpc>
                <a:spcPct val="100000"/>
              </a:lnSpc>
              <a:spcBef>
                <a:spcPts val="600"/>
              </a:spcBef>
              <a:spcAft>
                <a:spcPts val="600"/>
              </a:spcAft>
              <a:buClrTx/>
              <a:buSzPct val="75000"/>
              <a:buFont typeface="Wingdings" panose="05000000000000000000" pitchFamily="2" charset="2"/>
              <a:buChar char="Ø"/>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ea typeface="+mn-ea"/>
                <a:cs typeface="+mn-cs"/>
              </a:rPr>
              <a:t>Incident Response</a:t>
            </a:r>
          </a:p>
          <a:p>
            <a:pPr marL="457200" marR="0" lvl="0" indent="-457200" algn="l" defTabSz="914400" rtl="0" eaLnBrk="1" fontAlgn="auto" latinLnBrk="0" hangingPunct="1">
              <a:lnSpc>
                <a:spcPct val="100000"/>
              </a:lnSpc>
              <a:spcBef>
                <a:spcPts val="600"/>
              </a:spcBef>
              <a:spcAft>
                <a:spcPts val="600"/>
              </a:spcAft>
              <a:buClrTx/>
              <a:buSzPct val="75000"/>
              <a:buFont typeface="Wingdings" panose="05000000000000000000" pitchFamily="2" charset="2"/>
              <a:buChar char="Ø"/>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ea typeface="+mn-ea"/>
                <a:cs typeface="+mn-cs"/>
              </a:rPr>
              <a:t>Risk and Compliance</a:t>
            </a:r>
          </a:p>
          <a:p>
            <a:pPr marL="0" marR="0" lvl="0" indent="0" algn="l" defTabSz="914400" rtl="0" eaLnBrk="1" fontAlgn="auto" latinLnBrk="0" hangingPunct="1">
              <a:lnSpc>
                <a:spcPct val="100000"/>
              </a:lnSpc>
              <a:spcBef>
                <a:spcPts val="600"/>
              </a:spcBef>
              <a:spcAft>
                <a:spcPts val="600"/>
              </a:spcAft>
              <a:buClrTx/>
              <a:buSzPct val="75000"/>
              <a:buFontTx/>
              <a:buNone/>
              <a:tabLst/>
              <a:defRPr/>
            </a:pPr>
            <a:r>
              <a:rPr kumimoji="0" lang="en-US" sz="2800" b="0" i="0" u="none" strike="noStrike" kern="1200" cap="none" spc="0" normalizeH="0" baseline="0" noProof="0" dirty="0">
                <a:ln>
                  <a:noFill/>
                </a:ln>
                <a:solidFill>
                  <a:srgbClr val="5B9BD5">
                    <a:lumMod val="50000"/>
                  </a:srgbClr>
                </a:solidFill>
                <a:effectLst/>
                <a:uLnTx/>
                <a:uFillTx/>
                <a:latin typeface="Franklin Gothic Book" panose="020B0503020102020204" pitchFamily="34" charset="0"/>
                <a:ea typeface="+mn-ea"/>
                <a:cs typeface="+mn-cs"/>
              </a:rPr>
              <a:t>Unlike MAS, Infrastructure does not have to reside in state’s data center to use these services</a:t>
            </a:r>
          </a:p>
        </p:txBody>
      </p:sp>
      <p:pic>
        <p:nvPicPr>
          <p:cNvPr id="98" name="Picture 97" descr="Icon-Shared Technology Services/Cybersecurity">
            <a:extLst>
              <a:ext uri="{FF2B5EF4-FFF2-40B4-BE49-F238E27FC236}">
                <a16:creationId xmlns:a16="http://schemas.microsoft.com/office/drawing/2014/main" id="{C0D9FB83-FE4F-42DE-9DAD-9B4EDAE77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273" y="379791"/>
            <a:ext cx="915854" cy="900121"/>
          </a:xfrm>
          <a:prstGeom prst="rect">
            <a:avLst/>
          </a:prstGeom>
        </p:spPr>
      </p:pic>
      <p:grpSp>
        <p:nvGrpSpPr>
          <p:cNvPr id="4" name="Group 3" descr="Screenshot from website of different services offered. See slide notes for detail.">
            <a:extLst>
              <a:ext uri="{FF2B5EF4-FFF2-40B4-BE49-F238E27FC236}">
                <a16:creationId xmlns:a16="http://schemas.microsoft.com/office/drawing/2014/main" id="{9A1C2F2B-56D6-4A59-87D1-871A46EE099D}"/>
              </a:ext>
            </a:extLst>
          </p:cNvPr>
          <p:cNvGrpSpPr/>
          <p:nvPr/>
        </p:nvGrpSpPr>
        <p:grpSpPr>
          <a:xfrm>
            <a:off x="212660" y="1367603"/>
            <a:ext cx="7039773" cy="4708539"/>
            <a:chOff x="211640" y="1691022"/>
            <a:chExt cx="7039773" cy="4708539"/>
          </a:xfrm>
        </p:grpSpPr>
        <p:pic>
          <p:nvPicPr>
            <p:cNvPr id="3" name="Picture 2" descr="Screenshot from website of different services offered. See slide notes for detail.">
              <a:extLst>
                <a:ext uri="{FF2B5EF4-FFF2-40B4-BE49-F238E27FC236}">
                  <a16:creationId xmlns:a16="http://schemas.microsoft.com/office/drawing/2014/main" id="{0CCF9BC8-39B7-46E5-ADE8-B91933F4F5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640" y="1691022"/>
              <a:ext cx="7039773" cy="4708539"/>
            </a:xfrm>
            <a:prstGeom prst="rect">
              <a:avLst/>
            </a:prstGeom>
            <a:ln w="38100">
              <a:solidFill>
                <a:schemeClr val="accent1"/>
              </a:solidFill>
            </a:ln>
          </p:spPr>
        </p:pic>
        <p:sp>
          <p:nvSpPr>
            <p:cNvPr id="47" name="Rectangle 46">
              <a:extLst>
                <a:ext uri="{FF2B5EF4-FFF2-40B4-BE49-F238E27FC236}">
                  <a16:creationId xmlns:a16="http://schemas.microsoft.com/office/drawing/2014/main" id="{05493CCC-46D4-44C6-8B49-DCFBDF91DDF3}"/>
                </a:ext>
              </a:extLst>
            </p:cNvPr>
            <p:cNvSpPr/>
            <p:nvPr/>
          </p:nvSpPr>
          <p:spPr>
            <a:xfrm>
              <a:off x="254000" y="1727200"/>
              <a:ext cx="2114550"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446265A9-728C-456B-8DF4-9E2225FC0B36}"/>
                </a:ext>
              </a:extLst>
            </p:cNvPr>
            <p:cNvSpPr/>
            <p:nvPr/>
          </p:nvSpPr>
          <p:spPr>
            <a:xfrm>
              <a:off x="2626626" y="1727200"/>
              <a:ext cx="2162175"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37755478-B60B-4302-B418-CD78A665E7EE}"/>
                </a:ext>
              </a:extLst>
            </p:cNvPr>
            <p:cNvSpPr/>
            <p:nvPr/>
          </p:nvSpPr>
          <p:spPr>
            <a:xfrm>
              <a:off x="5038724" y="1731628"/>
              <a:ext cx="2162175"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55A6B4EA-39BD-44D9-8561-DEBD98E98666}"/>
                </a:ext>
              </a:extLst>
            </p:cNvPr>
            <p:cNvSpPr/>
            <p:nvPr/>
          </p:nvSpPr>
          <p:spPr>
            <a:xfrm>
              <a:off x="254000" y="3308350"/>
              <a:ext cx="2114550"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792F952D-108D-45E4-AC37-668C81D643DA}"/>
                </a:ext>
              </a:extLst>
            </p:cNvPr>
            <p:cNvSpPr/>
            <p:nvPr/>
          </p:nvSpPr>
          <p:spPr>
            <a:xfrm>
              <a:off x="2631640" y="3308350"/>
              <a:ext cx="2162175"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6363DB75-8942-4165-94E5-50DE47770A04}"/>
                </a:ext>
              </a:extLst>
            </p:cNvPr>
            <p:cNvSpPr/>
            <p:nvPr/>
          </p:nvSpPr>
          <p:spPr>
            <a:xfrm>
              <a:off x="5038724" y="3306428"/>
              <a:ext cx="2162175"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1BCAFF29-6BB0-4125-B141-34906B9AAE8D}"/>
                </a:ext>
              </a:extLst>
            </p:cNvPr>
            <p:cNvSpPr/>
            <p:nvPr/>
          </p:nvSpPr>
          <p:spPr>
            <a:xfrm>
              <a:off x="5038724" y="4900278"/>
              <a:ext cx="2162175"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409F62C-4BAF-4557-9392-056EF8A9B71B}"/>
                </a:ext>
              </a:extLst>
            </p:cNvPr>
            <p:cNvSpPr/>
            <p:nvPr/>
          </p:nvSpPr>
          <p:spPr>
            <a:xfrm>
              <a:off x="2631640" y="4900278"/>
              <a:ext cx="2162175"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33A97002-7C21-46CE-AE3B-D7A648156F09}"/>
                </a:ext>
              </a:extLst>
            </p:cNvPr>
            <p:cNvSpPr/>
            <p:nvPr/>
          </p:nvSpPr>
          <p:spPr>
            <a:xfrm>
              <a:off x="254000" y="4900278"/>
              <a:ext cx="2114550" cy="142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Date Placeholder 4">
            <a:extLst>
              <a:ext uri="{FF2B5EF4-FFF2-40B4-BE49-F238E27FC236}">
                <a16:creationId xmlns:a16="http://schemas.microsoft.com/office/drawing/2014/main" id="{3D7DAE32-3592-4286-9B9A-5C08A9218A46}"/>
              </a:ext>
            </a:extLst>
          </p:cNvPr>
          <p:cNvSpPr>
            <a:spLocks noGrp="1"/>
          </p:cNvSpPr>
          <p:nvPr>
            <p:ph type="dt" sz="half" idx="10"/>
          </p:nvPr>
        </p:nvSpPr>
        <p:spPr/>
        <p:txBody>
          <a:bodyPr/>
          <a:lstStyle/>
          <a:p>
            <a:fld id="{9B848945-D43E-45D5-93E4-CDEBD96B9D9B}" type="datetime1">
              <a:rPr lang="en-US" smtClean="0"/>
              <a:t>5/14/2019</a:t>
            </a:fld>
            <a:endParaRPr lang="en-US"/>
          </a:p>
        </p:txBody>
      </p:sp>
      <p:sp>
        <p:nvSpPr>
          <p:cNvPr id="6" name="Slide Number Placeholder 5">
            <a:extLst>
              <a:ext uri="{FF2B5EF4-FFF2-40B4-BE49-F238E27FC236}">
                <a16:creationId xmlns:a16="http://schemas.microsoft.com/office/drawing/2014/main" id="{6012E1D1-F3F5-4C4F-9FAF-6554964C7DEB}"/>
              </a:ext>
            </a:extLst>
          </p:cNvPr>
          <p:cNvSpPr>
            <a:spLocks noGrp="1"/>
          </p:cNvSpPr>
          <p:nvPr>
            <p:ph type="sldNum" sz="quarter" idx="12"/>
          </p:nvPr>
        </p:nvSpPr>
        <p:spPr/>
        <p:txBody>
          <a:bodyPr/>
          <a:lstStyle/>
          <a:p>
            <a:fld id="{418AF66D-A13B-6F44-B082-D7F3693F012B}" type="slidenum">
              <a:rPr lang="en-US" smtClean="0"/>
              <a:t>15</a:t>
            </a:fld>
            <a:endParaRPr lang="en-US"/>
          </a:p>
        </p:txBody>
      </p:sp>
    </p:spTree>
    <p:extLst>
      <p:ext uri="{BB962C8B-B14F-4D97-AF65-F5344CB8AC3E}">
        <p14:creationId xmlns:p14="http://schemas.microsoft.com/office/powerpoint/2010/main" val="2668690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D610-3F42-41F1-9433-64FED0C92D68}"/>
              </a:ext>
            </a:extLst>
          </p:cNvPr>
          <p:cNvSpPr>
            <a:spLocks noGrp="1"/>
          </p:cNvSpPr>
          <p:nvPr>
            <p:ph type="title"/>
          </p:nvPr>
        </p:nvSpPr>
        <p:spPr/>
        <p:txBody>
          <a:bodyPr/>
          <a:lstStyle/>
          <a:p>
            <a:r>
              <a:rPr lang="en-US" dirty="0"/>
              <a:t>Texas.gov Program Services</a:t>
            </a:r>
          </a:p>
        </p:txBody>
      </p:sp>
      <p:sp>
        <p:nvSpPr>
          <p:cNvPr id="57" name="TextBox 56">
            <a:extLst>
              <a:ext uri="{FF2B5EF4-FFF2-40B4-BE49-F238E27FC236}">
                <a16:creationId xmlns:a16="http://schemas.microsoft.com/office/drawing/2014/main" id="{8FE0C080-1D4A-415C-874E-0D87B1A52EF4}"/>
              </a:ext>
            </a:extLst>
          </p:cNvPr>
          <p:cNvSpPr txBox="1"/>
          <p:nvPr/>
        </p:nvSpPr>
        <p:spPr>
          <a:xfrm>
            <a:off x="7850250" y="1958583"/>
            <a:ext cx="3937498"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Franklin Gothic Book" panose="020B0503020102020204" pitchFamily="34" charset="0"/>
              </a:rPr>
              <a:t>Texas.gov program services include payment processing, custom application development and support, customer service, marketing, and analytic reporting. </a:t>
            </a:r>
          </a:p>
        </p:txBody>
      </p:sp>
      <p:pic>
        <p:nvPicPr>
          <p:cNvPr id="99" name="Picture 98">
            <a:extLst>
              <a:ext uri="{FF2B5EF4-FFF2-40B4-BE49-F238E27FC236}">
                <a16:creationId xmlns:a16="http://schemas.microsoft.com/office/drawing/2014/main" id="{06100D16-B5A0-4DF4-AEAF-61398FDFD6C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7911" y="79479"/>
            <a:ext cx="996722" cy="983852"/>
          </a:xfrm>
          <a:prstGeom prst="rect">
            <a:avLst/>
          </a:prstGeom>
        </p:spPr>
      </p:pic>
      <p:grpSp>
        <p:nvGrpSpPr>
          <p:cNvPr id="102" name="Group 101">
            <a:extLst>
              <a:ext uri="{FF2B5EF4-FFF2-40B4-BE49-F238E27FC236}">
                <a16:creationId xmlns:a16="http://schemas.microsoft.com/office/drawing/2014/main" id="{4AE32BCA-52CA-4962-AB07-4C10924D353C}"/>
              </a:ext>
              <a:ext uri="{C183D7F6-B498-43B3-948B-1728B52AA6E4}">
                <adec:decorative xmlns:adec="http://schemas.microsoft.com/office/drawing/2017/decorative" val="1"/>
              </a:ext>
            </a:extLst>
          </p:cNvPr>
          <p:cNvGrpSpPr/>
          <p:nvPr/>
        </p:nvGrpSpPr>
        <p:grpSpPr>
          <a:xfrm>
            <a:off x="1145832" y="2655602"/>
            <a:ext cx="5762903" cy="1905752"/>
            <a:chOff x="1199621" y="3018673"/>
            <a:chExt cx="5762903" cy="1905752"/>
          </a:xfrm>
        </p:grpSpPr>
        <p:pic>
          <p:nvPicPr>
            <p:cNvPr id="56" name="Picture 55">
              <a:extLst>
                <a:ext uri="{FF2B5EF4-FFF2-40B4-BE49-F238E27FC236}">
                  <a16:creationId xmlns:a16="http://schemas.microsoft.com/office/drawing/2014/main" id="{0C1368E6-A50F-4200-8120-94C03D61873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621" y="3018673"/>
              <a:ext cx="5762903" cy="1905752"/>
            </a:xfrm>
            <a:prstGeom prst="rect">
              <a:avLst/>
            </a:prstGeom>
            <a:ln w="38100">
              <a:solidFill>
                <a:schemeClr val="accent1"/>
              </a:solidFill>
            </a:ln>
          </p:spPr>
        </p:pic>
        <p:sp>
          <p:nvSpPr>
            <p:cNvPr id="100" name="Rectangle 99">
              <a:extLst>
                <a:ext uri="{FF2B5EF4-FFF2-40B4-BE49-F238E27FC236}">
                  <a16:creationId xmlns:a16="http://schemas.microsoft.com/office/drawing/2014/main" id="{42498792-5A45-4891-96DC-DDB7603F77A6}"/>
                </a:ext>
              </a:extLst>
            </p:cNvPr>
            <p:cNvSpPr/>
            <p:nvPr/>
          </p:nvSpPr>
          <p:spPr>
            <a:xfrm>
              <a:off x="1266825" y="3086100"/>
              <a:ext cx="2647950" cy="175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90AE8799-B55A-4067-980B-AF270A14C3AE}"/>
                </a:ext>
              </a:extLst>
            </p:cNvPr>
            <p:cNvSpPr/>
            <p:nvPr/>
          </p:nvSpPr>
          <p:spPr>
            <a:xfrm>
              <a:off x="4229100" y="3086100"/>
              <a:ext cx="2647950" cy="175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Date Placeholder 2">
            <a:extLst>
              <a:ext uri="{FF2B5EF4-FFF2-40B4-BE49-F238E27FC236}">
                <a16:creationId xmlns:a16="http://schemas.microsoft.com/office/drawing/2014/main" id="{15D5BA81-7F95-4132-B5BE-7D361CDD8A1A}"/>
              </a:ext>
            </a:extLst>
          </p:cNvPr>
          <p:cNvSpPr>
            <a:spLocks noGrp="1"/>
          </p:cNvSpPr>
          <p:nvPr>
            <p:ph type="dt" sz="half" idx="10"/>
          </p:nvPr>
        </p:nvSpPr>
        <p:spPr/>
        <p:txBody>
          <a:bodyPr/>
          <a:lstStyle/>
          <a:p>
            <a:fld id="{FBE3B162-F763-49F6-98B2-280B38AFE264}" type="datetime1">
              <a:rPr lang="en-US" smtClean="0"/>
              <a:t>5/14/2019</a:t>
            </a:fld>
            <a:endParaRPr lang="en-US"/>
          </a:p>
        </p:txBody>
      </p:sp>
      <p:sp>
        <p:nvSpPr>
          <p:cNvPr id="4" name="Slide Number Placeholder 3">
            <a:extLst>
              <a:ext uri="{FF2B5EF4-FFF2-40B4-BE49-F238E27FC236}">
                <a16:creationId xmlns:a16="http://schemas.microsoft.com/office/drawing/2014/main" id="{557FCF40-24D1-4220-8D85-663DF8CAEC6B}"/>
              </a:ext>
            </a:extLst>
          </p:cNvPr>
          <p:cNvSpPr>
            <a:spLocks noGrp="1"/>
          </p:cNvSpPr>
          <p:nvPr>
            <p:ph type="sldNum" sz="quarter" idx="12"/>
          </p:nvPr>
        </p:nvSpPr>
        <p:spPr/>
        <p:txBody>
          <a:bodyPr/>
          <a:lstStyle/>
          <a:p>
            <a:fld id="{418AF66D-A13B-6F44-B082-D7F3693F012B}" type="slidenum">
              <a:rPr lang="en-US" smtClean="0"/>
              <a:t>16</a:t>
            </a:fld>
            <a:endParaRPr lang="en-US"/>
          </a:p>
        </p:txBody>
      </p:sp>
    </p:spTree>
    <p:extLst>
      <p:ext uri="{BB962C8B-B14F-4D97-AF65-F5344CB8AC3E}">
        <p14:creationId xmlns:p14="http://schemas.microsoft.com/office/powerpoint/2010/main" val="874156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03CF4-79FF-4FC4-B9A9-3E1C4917C8FD}"/>
              </a:ext>
            </a:extLst>
          </p:cNvPr>
          <p:cNvSpPr>
            <a:spLocks noGrp="1"/>
          </p:cNvSpPr>
          <p:nvPr>
            <p:ph type="title"/>
          </p:nvPr>
        </p:nvSpPr>
        <p:spPr>
          <a:xfrm>
            <a:off x="355600" y="0"/>
            <a:ext cx="10998200" cy="1087395"/>
          </a:xfrm>
        </p:spPr>
        <p:txBody>
          <a:bodyPr/>
          <a:lstStyle/>
          <a:p>
            <a:r>
              <a:rPr lang="en-US" dirty="0"/>
              <a:t>Data Center Self-provisioning</a:t>
            </a:r>
          </a:p>
        </p:txBody>
      </p:sp>
      <p:pic>
        <p:nvPicPr>
          <p:cNvPr id="6" name="Content Placeholder 5" descr="Image of Data Center Self-provisioning Market Place">
            <a:extLst>
              <a:ext uri="{FF2B5EF4-FFF2-40B4-BE49-F238E27FC236}">
                <a16:creationId xmlns:a16="http://schemas.microsoft.com/office/drawing/2014/main" id="{F69306F0-7BF3-4B75-B7D5-9AEAF6271B76}"/>
              </a:ext>
            </a:extLst>
          </p:cNvPr>
          <p:cNvPicPr>
            <a:picLocks noGrp="1" noChangeAspect="1"/>
          </p:cNvPicPr>
          <p:nvPr>
            <p:ph idx="1"/>
          </p:nvPr>
        </p:nvPicPr>
        <p:blipFill>
          <a:blip r:embed="rId3"/>
          <a:stretch>
            <a:fillRect/>
          </a:stretch>
        </p:blipFill>
        <p:spPr>
          <a:xfrm>
            <a:off x="1995487" y="1809750"/>
            <a:ext cx="8201025" cy="4114800"/>
          </a:xfrm>
          <a:prstGeom prst="rect">
            <a:avLst/>
          </a:prstGeom>
        </p:spPr>
      </p:pic>
      <p:sp>
        <p:nvSpPr>
          <p:cNvPr id="7" name="Rectangle 6" descr="Image of Server, represents New Server">
            <a:extLst>
              <a:ext uri="{FF2B5EF4-FFF2-40B4-BE49-F238E27FC236}">
                <a16:creationId xmlns:a16="http://schemas.microsoft.com/office/drawing/2014/main" id="{87E45C11-12BD-488E-BB9D-3F46B1C60057}"/>
              </a:ext>
            </a:extLst>
          </p:cNvPr>
          <p:cNvSpPr/>
          <p:nvPr/>
        </p:nvSpPr>
        <p:spPr>
          <a:xfrm>
            <a:off x="2065019" y="2393576"/>
            <a:ext cx="2446021" cy="167550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Image of Rapid Refresh">
            <a:extLst>
              <a:ext uri="{FF2B5EF4-FFF2-40B4-BE49-F238E27FC236}">
                <a16:creationId xmlns:a16="http://schemas.microsoft.com/office/drawing/2014/main" id="{8F6F0B64-45A7-4970-9419-53DDAD499C4D}"/>
              </a:ext>
            </a:extLst>
          </p:cNvPr>
          <p:cNvSpPr/>
          <p:nvPr/>
        </p:nvSpPr>
        <p:spPr>
          <a:xfrm>
            <a:off x="4815839" y="2393576"/>
            <a:ext cx="2446021" cy="167550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3E7D0F-4555-4AEF-9FCB-B195139727FD}"/>
              </a:ext>
            </a:extLst>
          </p:cNvPr>
          <p:cNvSpPr/>
          <p:nvPr/>
        </p:nvSpPr>
        <p:spPr>
          <a:xfrm>
            <a:off x="7566659" y="2390288"/>
            <a:ext cx="2446021" cy="167550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0" name="Rectangle 9" descr="Image of a server, represent NEW EFS">
            <a:extLst>
              <a:ext uri="{FF2B5EF4-FFF2-40B4-BE49-F238E27FC236}">
                <a16:creationId xmlns:a16="http://schemas.microsoft.com/office/drawing/2014/main" id="{A468EDDA-90F9-48BB-B8A8-F7C49E9AFF50}"/>
              </a:ext>
            </a:extLst>
          </p:cNvPr>
          <p:cNvSpPr/>
          <p:nvPr/>
        </p:nvSpPr>
        <p:spPr>
          <a:xfrm>
            <a:off x="2065019" y="4249046"/>
            <a:ext cx="2446021" cy="167550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mage of a green refresh icon, represents Refresh Project">
            <a:extLst>
              <a:ext uri="{FF2B5EF4-FFF2-40B4-BE49-F238E27FC236}">
                <a16:creationId xmlns:a16="http://schemas.microsoft.com/office/drawing/2014/main" id="{E03206A4-003A-4A68-AD4F-2B437BBBFC64}"/>
              </a:ext>
            </a:extLst>
          </p:cNvPr>
          <p:cNvPicPr>
            <a:picLocks noChangeAspect="1"/>
          </p:cNvPicPr>
          <p:nvPr/>
        </p:nvPicPr>
        <p:blipFill>
          <a:blip r:embed="rId4"/>
          <a:stretch>
            <a:fillRect/>
          </a:stretch>
        </p:blipFill>
        <p:spPr>
          <a:xfrm>
            <a:off x="7490459" y="4155701"/>
            <a:ext cx="2714625" cy="1866900"/>
          </a:xfrm>
          <a:prstGeom prst="rect">
            <a:avLst/>
          </a:prstGeom>
        </p:spPr>
      </p:pic>
      <p:pic>
        <p:nvPicPr>
          <p:cNvPr id="15" name="Picture 14" descr="Image of life saver tube, represents Disaster Recovery as a Service.">
            <a:extLst>
              <a:ext uri="{FF2B5EF4-FFF2-40B4-BE49-F238E27FC236}">
                <a16:creationId xmlns:a16="http://schemas.microsoft.com/office/drawing/2014/main" id="{D6978F55-F855-40F2-BA50-D28227466A3A}"/>
              </a:ext>
            </a:extLst>
          </p:cNvPr>
          <p:cNvPicPr>
            <a:picLocks noChangeAspect="1"/>
          </p:cNvPicPr>
          <p:nvPr/>
        </p:nvPicPr>
        <p:blipFill>
          <a:blip r:embed="rId5"/>
          <a:stretch>
            <a:fillRect/>
          </a:stretch>
        </p:blipFill>
        <p:spPr>
          <a:xfrm>
            <a:off x="4790949" y="4244455"/>
            <a:ext cx="2502343" cy="1720361"/>
          </a:xfrm>
          <a:prstGeom prst="rect">
            <a:avLst/>
          </a:prstGeom>
        </p:spPr>
      </p:pic>
      <p:sp>
        <p:nvSpPr>
          <p:cNvPr id="13" name="Rectangle 12" descr="Image of life saver tube, represents Disaster Recovery as a Service">
            <a:extLst>
              <a:ext uri="{FF2B5EF4-FFF2-40B4-BE49-F238E27FC236}">
                <a16:creationId xmlns:a16="http://schemas.microsoft.com/office/drawing/2014/main" id="{9986AC3F-3AA1-4587-A219-ED3650BF973D}"/>
              </a:ext>
            </a:extLst>
          </p:cNvPr>
          <p:cNvSpPr/>
          <p:nvPr/>
        </p:nvSpPr>
        <p:spPr>
          <a:xfrm>
            <a:off x="4803139" y="4257562"/>
            <a:ext cx="2446021" cy="167550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541CD5C-EC56-4DD8-86F1-B4F6E9346215}"/>
              </a:ext>
            </a:extLst>
          </p:cNvPr>
          <p:cNvSpPr/>
          <p:nvPr/>
        </p:nvSpPr>
        <p:spPr>
          <a:xfrm>
            <a:off x="7566659" y="4238512"/>
            <a:ext cx="2446021" cy="167550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5" name="Slide Number Placeholder 4">
            <a:extLst>
              <a:ext uri="{FF2B5EF4-FFF2-40B4-BE49-F238E27FC236}">
                <a16:creationId xmlns:a16="http://schemas.microsoft.com/office/drawing/2014/main" id="{F827D9B8-BD46-4F9B-8C96-68F1048091F8}"/>
              </a:ext>
            </a:extLst>
          </p:cNvPr>
          <p:cNvSpPr>
            <a:spLocks noGrp="1"/>
          </p:cNvSpPr>
          <p:nvPr>
            <p:ph type="sldNum" sz="quarter" idx="12"/>
          </p:nvPr>
        </p:nvSpPr>
        <p:spPr/>
        <p:txBody>
          <a:bodyPr/>
          <a:lstStyle/>
          <a:p>
            <a:fld id="{418AF66D-A13B-6F44-B082-D7F3693F012B}" type="slidenum">
              <a:rPr lang="en-US" smtClean="0"/>
              <a:t>17</a:t>
            </a:fld>
            <a:endParaRPr lang="en-US"/>
          </a:p>
        </p:txBody>
      </p:sp>
      <p:sp>
        <p:nvSpPr>
          <p:cNvPr id="4" name="Date Placeholder 3">
            <a:extLst>
              <a:ext uri="{FF2B5EF4-FFF2-40B4-BE49-F238E27FC236}">
                <a16:creationId xmlns:a16="http://schemas.microsoft.com/office/drawing/2014/main" id="{0327527D-140A-4A5D-8A49-4F124F4CC40C}"/>
              </a:ext>
            </a:extLst>
          </p:cNvPr>
          <p:cNvSpPr>
            <a:spLocks noGrp="1"/>
          </p:cNvSpPr>
          <p:nvPr>
            <p:ph type="dt" sz="half" idx="10"/>
          </p:nvPr>
        </p:nvSpPr>
        <p:spPr/>
        <p:txBody>
          <a:bodyPr/>
          <a:lstStyle/>
          <a:p>
            <a:fld id="{C236A4FB-D005-4E36-8936-4EC6CB5DDEA2}" type="datetime1">
              <a:rPr lang="en-US" smtClean="0"/>
              <a:t>5/14/2019</a:t>
            </a:fld>
            <a:endParaRPr lang="en-US"/>
          </a:p>
        </p:txBody>
      </p:sp>
    </p:spTree>
    <p:extLst>
      <p:ext uri="{BB962C8B-B14F-4D97-AF65-F5344CB8AC3E}">
        <p14:creationId xmlns:p14="http://schemas.microsoft.com/office/powerpoint/2010/main" val="2068918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D610-3F42-41F1-9433-64FED0C92D68}"/>
              </a:ext>
            </a:extLst>
          </p:cNvPr>
          <p:cNvSpPr>
            <a:spLocks noGrp="1"/>
          </p:cNvSpPr>
          <p:nvPr>
            <p:ph type="title"/>
          </p:nvPr>
        </p:nvSpPr>
        <p:spPr/>
        <p:txBody>
          <a:bodyPr/>
          <a:lstStyle/>
          <a:p>
            <a:r>
              <a:rPr lang="en-US" dirty="0"/>
              <a:t>Open Data Portal</a:t>
            </a:r>
          </a:p>
        </p:txBody>
      </p:sp>
      <p:sp>
        <p:nvSpPr>
          <p:cNvPr id="57" name="TextBox 56">
            <a:extLst>
              <a:ext uri="{FF2B5EF4-FFF2-40B4-BE49-F238E27FC236}">
                <a16:creationId xmlns:a16="http://schemas.microsoft.com/office/drawing/2014/main" id="{8FE0C080-1D4A-415C-874E-0D87B1A52EF4}"/>
              </a:ext>
            </a:extLst>
          </p:cNvPr>
          <p:cNvSpPr txBox="1"/>
          <p:nvPr/>
        </p:nvSpPr>
        <p:spPr>
          <a:xfrm>
            <a:off x="7039960" y="1183970"/>
            <a:ext cx="4692316"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ea typeface="+mn-ea"/>
                <a:cs typeface="+mn-cs"/>
              </a:rPr>
              <a:t>Available to DIR customers to post public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ea typeface="+mn-ea"/>
                <a:cs typeface="+mn-cs"/>
              </a:rPr>
              <a:t>DIR provides use of the Open Data Portal to customers at no charge</a:t>
            </a:r>
          </a:p>
        </p:txBody>
      </p:sp>
      <p:sp>
        <p:nvSpPr>
          <p:cNvPr id="3" name="TextBox 2">
            <a:extLst>
              <a:ext uri="{FF2B5EF4-FFF2-40B4-BE49-F238E27FC236}">
                <a16:creationId xmlns:a16="http://schemas.microsoft.com/office/drawing/2014/main" id="{53AEA34B-3560-4975-817E-1B0103C7CDB7}"/>
              </a:ext>
            </a:extLst>
          </p:cNvPr>
          <p:cNvSpPr txBox="1"/>
          <p:nvPr/>
        </p:nvSpPr>
        <p:spPr>
          <a:xfrm>
            <a:off x="7039960" y="5412420"/>
            <a:ext cx="4072325" cy="523220"/>
          </a:xfrm>
          <a:prstGeom prst="rect">
            <a:avLst/>
          </a:prstGeom>
          <a:noFill/>
        </p:spPr>
        <p:txBody>
          <a:bodyPr wrap="square" rtlCol="0">
            <a:spAutoFit/>
          </a:bodyPr>
          <a:lstStyle/>
          <a:p>
            <a:r>
              <a:rPr lang="en-US" sz="2800" dirty="0">
                <a:hlinkClick r:id="rId3"/>
              </a:rPr>
              <a:t>https://data.texas.gov/</a:t>
            </a:r>
            <a:r>
              <a:rPr lang="en-US" sz="2800" dirty="0"/>
              <a:t> </a:t>
            </a:r>
          </a:p>
        </p:txBody>
      </p:sp>
      <p:pic>
        <p:nvPicPr>
          <p:cNvPr id="4" name="Picture 3" descr="Screenshot of open data portal website&#10;">
            <a:extLst>
              <a:ext uri="{FF2B5EF4-FFF2-40B4-BE49-F238E27FC236}">
                <a16:creationId xmlns:a16="http://schemas.microsoft.com/office/drawing/2014/main" id="{5B580538-64B9-419C-BE28-5802F7442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47" y="1319629"/>
            <a:ext cx="6134100" cy="5000625"/>
          </a:xfrm>
          <a:prstGeom prst="rect">
            <a:avLst/>
          </a:prstGeom>
          <a:ln w="38100">
            <a:solidFill>
              <a:schemeClr val="accent1"/>
            </a:solidFill>
          </a:ln>
        </p:spPr>
      </p:pic>
      <p:pic>
        <p:nvPicPr>
          <p:cNvPr id="6" name="Picture 5">
            <a:extLst>
              <a:ext uri="{FF2B5EF4-FFF2-40B4-BE49-F238E27FC236}">
                <a16:creationId xmlns:a16="http://schemas.microsoft.com/office/drawing/2014/main" id="{49D645DE-CAD9-4131-A3E9-C908319A1DC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6969" y="57770"/>
            <a:ext cx="1006526" cy="993529"/>
          </a:xfrm>
          <a:prstGeom prst="rect">
            <a:avLst/>
          </a:prstGeom>
        </p:spPr>
      </p:pic>
      <p:sp>
        <p:nvSpPr>
          <p:cNvPr id="7" name="Date Placeholder 6">
            <a:extLst>
              <a:ext uri="{FF2B5EF4-FFF2-40B4-BE49-F238E27FC236}">
                <a16:creationId xmlns:a16="http://schemas.microsoft.com/office/drawing/2014/main" id="{89B14A28-AE37-4E27-B22D-2178E03AC187}"/>
              </a:ext>
            </a:extLst>
          </p:cNvPr>
          <p:cNvSpPr>
            <a:spLocks noGrp="1"/>
          </p:cNvSpPr>
          <p:nvPr>
            <p:ph type="dt" sz="half" idx="10"/>
          </p:nvPr>
        </p:nvSpPr>
        <p:spPr/>
        <p:txBody>
          <a:bodyPr/>
          <a:lstStyle/>
          <a:p>
            <a:fld id="{3D4AEA71-4BAD-478F-8ECC-6BD4662013A2}" type="datetime1">
              <a:rPr lang="en-US" smtClean="0"/>
              <a:t>5/14/2019</a:t>
            </a:fld>
            <a:endParaRPr lang="en-US"/>
          </a:p>
        </p:txBody>
      </p:sp>
      <p:sp>
        <p:nvSpPr>
          <p:cNvPr id="5" name="Slide Number Placeholder 4">
            <a:extLst>
              <a:ext uri="{FF2B5EF4-FFF2-40B4-BE49-F238E27FC236}">
                <a16:creationId xmlns:a16="http://schemas.microsoft.com/office/drawing/2014/main" id="{EE15F3F2-E2B5-4B2D-A65D-0D6C7E9A99DE}"/>
              </a:ext>
            </a:extLst>
          </p:cNvPr>
          <p:cNvSpPr>
            <a:spLocks noGrp="1"/>
          </p:cNvSpPr>
          <p:nvPr>
            <p:ph type="sldNum" sz="quarter" idx="12"/>
          </p:nvPr>
        </p:nvSpPr>
        <p:spPr/>
        <p:txBody>
          <a:bodyPr/>
          <a:lstStyle/>
          <a:p>
            <a:fld id="{418AF66D-A13B-6F44-B082-D7F3693F012B}" type="slidenum">
              <a:rPr lang="en-US" smtClean="0"/>
              <a:t>18</a:t>
            </a:fld>
            <a:endParaRPr lang="en-US"/>
          </a:p>
        </p:txBody>
      </p:sp>
    </p:spTree>
    <p:extLst>
      <p:ext uri="{BB962C8B-B14F-4D97-AF65-F5344CB8AC3E}">
        <p14:creationId xmlns:p14="http://schemas.microsoft.com/office/powerpoint/2010/main" val="2389957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BE74-F482-43F1-B8E5-83D2F903835A}"/>
              </a:ext>
            </a:extLst>
          </p:cNvPr>
          <p:cNvSpPr>
            <a:spLocks noGrp="1"/>
          </p:cNvSpPr>
          <p:nvPr>
            <p:ph type="title"/>
          </p:nvPr>
        </p:nvSpPr>
        <p:spPr/>
        <p:txBody>
          <a:bodyPr>
            <a:noAutofit/>
          </a:bodyPr>
          <a:lstStyle/>
          <a:p>
            <a:r>
              <a:rPr lang="en-US" dirty="0"/>
              <a:t>Communications Technology Services</a:t>
            </a:r>
          </a:p>
        </p:txBody>
      </p:sp>
      <p:sp>
        <p:nvSpPr>
          <p:cNvPr id="3" name="Content Placeholder 2">
            <a:extLst>
              <a:ext uri="{FF2B5EF4-FFF2-40B4-BE49-F238E27FC236}">
                <a16:creationId xmlns:a16="http://schemas.microsoft.com/office/drawing/2014/main" id="{F11D6F21-3BF6-4EB9-8C18-20B21AC50721}"/>
              </a:ext>
            </a:extLst>
          </p:cNvPr>
          <p:cNvSpPr>
            <a:spLocks noGrp="1"/>
          </p:cNvSpPr>
          <p:nvPr>
            <p:ph idx="1"/>
          </p:nvPr>
        </p:nvSpPr>
        <p:spPr>
          <a:xfrm>
            <a:off x="838200" y="1556950"/>
            <a:ext cx="10515600" cy="4799399"/>
          </a:xfrm>
        </p:spPr>
        <p:txBody>
          <a:bodyPr>
            <a:normAutofit fontScale="92500" lnSpcReduction="10000"/>
          </a:bodyPr>
          <a:lstStyle/>
          <a:p>
            <a:pPr marL="0" indent="0">
              <a:spcAft>
                <a:spcPts val="600"/>
              </a:spcAft>
              <a:buNone/>
            </a:pPr>
            <a:r>
              <a:rPr lang="en-US" sz="3000" dirty="0"/>
              <a:t>DIR provides a wide variety of telecommunications services to</a:t>
            </a:r>
            <a:br>
              <a:rPr lang="en-US" sz="3000" dirty="0"/>
            </a:br>
            <a:r>
              <a:rPr lang="en-US" sz="3000" dirty="0"/>
              <a:t>eligible customers throughout the State.</a:t>
            </a:r>
          </a:p>
          <a:p>
            <a:r>
              <a:rPr lang="en-US" dirty="0">
                <a:solidFill>
                  <a:schemeClr val="accent1">
                    <a:lumMod val="75000"/>
                  </a:schemeClr>
                </a:solidFill>
              </a:rPr>
              <a:t>DIR provides these services through operation of major and secondary networks, and through numerous contracts for communications-related services</a:t>
            </a:r>
          </a:p>
          <a:p>
            <a:r>
              <a:rPr lang="en-US" dirty="0">
                <a:solidFill>
                  <a:schemeClr val="accent1">
                    <a:lumMod val="75000"/>
                  </a:schemeClr>
                </a:solidFill>
              </a:rPr>
              <a:t>Telecom serves DIR customers in three (3) ways: </a:t>
            </a:r>
          </a:p>
          <a:p>
            <a:pPr marL="0" indent="0">
              <a:buNone/>
            </a:pPr>
            <a:endParaRPr lang="en-US" sz="1000" dirty="0">
              <a:solidFill>
                <a:schemeClr val="accent1">
                  <a:lumMod val="75000"/>
                </a:schemeClr>
              </a:solidFill>
            </a:endParaRPr>
          </a:p>
          <a:p>
            <a:pPr lvl="1">
              <a:spcBef>
                <a:spcPts val="1200"/>
              </a:spcBef>
              <a:spcAft>
                <a:spcPts val="600"/>
              </a:spcAft>
            </a:pPr>
            <a:r>
              <a:rPr lang="en-US" sz="2600" dirty="0">
                <a:solidFill>
                  <a:schemeClr val="accent1">
                    <a:lumMod val="75000"/>
                  </a:schemeClr>
                </a:solidFill>
              </a:rPr>
              <a:t>Capitol Complex Telephone System (CCTS) designed for agencies in the Capitol Complex</a:t>
            </a:r>
          </a:p>
          <a:p>
            <a:pPr lvl="1">
              <a:spcBef>
                <a:spcPts val="1200"/>
              </a:spcBef>
              <a:spcAft>
                <a:spcPts val="600"/>
              </a:spcAft>
            </a:pPr>
            <a:r>
              <a:rPr lang="en-US" sz="2600" dirty="0">
                <a:solidFill>
                  <a:schemeClr val="accent1">
                    <a:lumMod val="75000"/>
                  </a:schemeClr>
                </a:solidFill>
              </a:rPr>
              <a:t>Texas Agency Network (TEX-AN) including Voice and Data offerings</a:t>
            </a:r>
          </a:p>
          <a:p>
            <a:pPr lvl="1">
              <a:spcBef>
                <a:spcPts val="1200"/>
              </a:spcBef>
              <a:spcAft>
                <a:spcPts val="600"/>
              </a:spcAft>
            </a:pPr>
            <a:r>
              <a:rPr lang="en-US" sz="2600" dirty="0">
                <a:solidFill>
                  <a:schemeClr val="accent1">
                    <a:lumMod val="75000"/>
                  </a:schemeClr>
                </a:solidFill>
              </a:rPr>
              <a:t>Other Telecom Services including Wireless, Conferencing, and Managed Services</a:t>
            </a:r>
          </a:p>
        </p:txBody>
      </p:sp>
      <p:pic>
        <p:nvPicPr>
          <p:cNvPr id="5" name="Picture 4">
            <a:extLst>
              <a:ext uri="{FF2B5EF4-FFF2-40B4-BE49-F238E27FC236}">
                <a16:creationId xmlns:a16="http://schemas.microsoft.com/office/drawing/2014/main" id="{8D623805-76BA-464B-B4C8-CF4EC4F8838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8096" y="1233407"/>
            <a:ext cx="1100021" cy="1087395"/>
          </a:xfrm>
          <a:prstGeom prst="rect">
            <a:avLst/>
          </a:prstGeom>
        </p:spPr>
      </p:pic>
      <p:sp>
        <p:nvSpPr>
          <p:cNvPr id="6" name="Slide Number Placeholder 5">
            <a:extLst>
              <a:ext uri="{FF2B5EF4-FFF2-40B4-BE49-F238E27FC236}">
                <a16:creationId xmlns:a16="http://schemas.microsoft.com/office/drawing/2014/main" id="{75DD92FA-E2B8-4CC9-B11F-307910802A12}"/>
              </a:ext>
            </a:extLst>
          </p:cNvPr>
          <p:cNvSpPr>
            <a:spLocks noGrp="1"/>
          </p:cNvSpPr>
          <p:nvPr>
            <p:ph type="sldNum" sz="quarter" idx="12"/>
          </p:nvPr>
        </p:nvSpPr>
        <p:spPr/>
        <p:txBody>
          <a:bodyPr/>
          <a:lstStyle/>
          <a:p>
            <a:fld id="{418AF66D-A13B-6F44-B082-D7F3693F012B}" type="slidenum">
              <a:rPr lang="en-US" smtClean="0"/>
              <a:t>19</a:t>
            </a:fld>
            <a:endParaRPr lang="en-US"/>
          </a:p>
        </p:txBody>
      </p:sp>
      <p:sp>
        <p:nvSpPr>
          <p:cNvPr id="4" name="Date Placeholder 3">
            <a:extLst>
              <a:ext uri="{FF2B5EF4-FFF2-40B4-BE49-F238E27FC236}">
                <a16:creationId xmlns:a16="http://schemas.microsoft.com/office/drawing/2014/main" id="{690F9A1A-7123-47CA-AFD9-BB4272B9DA7F}"/>
              </a:ext>
            </a:extLst>
          </p:cNvPr>
          <p:cNvSpPr>
            <a:spLocks noGrp="1"/>
          </p:cNvSpPr>
          <p:nvPr>
            <p:ph type="dt" sz="half" idx="10"/>
          </p:nvPr>
        </p:nvSpPr>
        <p:spPr/>
        <p:txBody>
          <a:bodyPr/>
          <a:lstStyle/>
          <a:p>
            <a:fld id="{C976307B-13EA-44C7-8532-B483AD09290A}" type="datetime1">
              <a:rPr lang="en-US" smtClean="0"/>
              <a:t>5/14/2019</a:t>
            </a:fld>
            <a:endParaRPr lang="en-US"/>
          </a:p>
        </p:txBody>
      </p:sp>
    </p:spTree>
    <p:extLst>
      <p:ext uri="{BB962C8B-B14F-4D97-AF65-F5344CB8AC3E}">
        <p14:creationId xmlns:p14="http://schemas.microsoft.com/office/powerpoint/2010/main" val="340282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BF523-0E0F-4EB2-9DF5-A37CEA980E1E}"/>
              </a:ext>
            </a:extLst>
          </p:cNvPr>
          <p:cNvSpPr>
            <a:spLocks noGrp="1"/>
          </p:cNvSpPr>
          <p:nvPr>
            <p:ph type="title"/>
          </p:nvPr>
        </p:nvSpPr>
        <p:spPr/>
        <p:txBody>
          <a:bodyPr>
            <a:normAutofit/>
          </a:bodyPr>
          <a:lstStyle/>
          <a:p>
            <a:r>
              <a:rPr lang="en-US" dirty="0"/>
              <a:t>Introduction to Topic</a:t>
            </a:r>
          </a:p>
        </p:txBody>
      </p:sp>
      <p:sp>
        <p:nvSpPr>
          <p:cNvPr id="3" name="Date Placeholder 2">
            <a:extLst>
              <a:ext uri="{FF2B5EF4-FFF2-40B4-BE49-F238E27FC236}">
                <a16:creationId xmlns:a16="http://schemas.microsoft.com/office/drawing/2014/main" id="{A3ACEBD4-B177-4F8B-BBF0-BBF6CB618AD2}"/>
              </a:ext>
            </a:extLst>
          </p:cNvPr>
          <p:cNvSpPr>
            <a:spLocks noGrp="1"/>
          </p:cNvSpPr>
          <p:nvPr>
            <p:ph type="dt" sz="half" idx="2"/>
          </p:nvPr>
        </p:nvSpPr>
        <p:spPr>
          <a:xfrm>
            <a:off x="261667" y="6268785"/>
            <a:ext cx="1245698" cy="365125"/>
          </a:xfrm>
        </p:spPr>
        <p:txBody>
          <a:bodyPr/>
          <a:lstStyle/>
          <a:p>
            <a:fld id="{B93D7DEB-47E8-4BB6-8ADC-853531026B92}" type="datetime1">
              <a:rPr lang="en-US" sz="1200" smtClean="0">
                <a:latin typeface="+mn-lt"/>
              </a:rPr>
              <a:t>5/14/2019</a:t>
            </a:fld>
            <a:endParaRPr lang="en-US" sz="1200" dirty="0">
              <a:latin typeface="+mn-lt"/>
            </a:endParaRPr>
          </a:p>
        </p:txBody>
      </p:sp>
      <p:sp>
        <p:nvSpPr>
          <p:cNvPr id="5" name="Slide Number Placeholder 4">
            <a:extLst>
              <a:ext uri="{FF2B5EF4-FFF2-40B4-BE49-F238E27FC236}">
                <a16:creationId xmlns:a16="http://schemas.microsoft.com/office/drawing/2014/main" id="{DF69475D-05AA-42D4-B294-7B1DE6F9CF14}"/>
              </a:ext>
            </a:extLst>
          </p:cNvPr>
          <p:cNvSpPr>
            <a:spLocks noGrp="1"/>
          </p:cNvSpPr>
          <p:nvPr>
            <p:ph type="sldNum" sz="quarter" idx="4"/>
          </p:nvPr>
        </p:nvSpPr>
        <p:spPr>
          <a:xfrm>
            <a:off x="10834779" y="6268784"/>
            <a:ext cx="519021" cy="365125"/>
          </a:xfrm>
        </p:spPr>
        <p:txBody>
          <a:bodyPr/>
          <a:lstStyle/>
          <a:p>
            <a:fld id="{84EABBBB-E3DC-4519-9308-927FE08F4BCD}" type="slidenum">
              <a:rPr lang="en-US" sz="1200" smtClean="0">
                <a:latin typeface="Franklin Gothic Book" panose="020B0503020102020204" pitchFamily="34" charset="0"/>
              </a:rPr>
              <a:pPr/>
              <a:t>2</a:t>
            </a:fld>
            <a:endParaRPr lang="en-US" sz="1200" dirty="0">
              <a:latin typeface="Franklin Gothic Book" panose="020B0503020102020204" pitchFamily="34" charset="0"/>
            </a:endParaRPr>
          </a:p>
        </p:txBody>
      </p:sp>
      <p:sp>
        <p:nvSpPr>
          <p:cNvPr id="6" name="Content Placeholder 5">
            <a:extLst>
              <a:ext uri="{FF2B5EF4-FFF2-40B4-BE49-F238E27FC236}">
                <a16:creationId xmlns:a16="http://schemas.microsoft.com/office/drawing/2014/main" id="{AED8A957-A29F-4AC8-9FEB-10EBC5F65317}"/>
              </a:ext>
            </a:extLst>
          </p:cNvPr>
          <p:cNvSpPr>
            <a:spLocks noGrp="1"/>
          </p:cNvSpPr>
          <p:nvPr>
            <p:ph idx="1"/>
          </p:nvPr>
        </p:nvSpPr>
        <p:spPr>
          <a:xfrm>
            <a:off x="261667" y="1229360"/>
            <a:ext cx="11663643" cy="4752341"/>
          </a:xfrm>
        </p:spPr>
        <p:txBody>
          <a:bodyPr>
            <a:noAutofit/>
          </a:bodyPr>
          <a:lstStyle/>
          <a:p>
            <a:pPr>
              <a:spcBef>
                <a:spcPts val="1800"/>
              </a:spcBef>
            </a:pPr>
            <a:r>
              <a:rPr lang="en-US" dirty="0">
                <a:solidFill>
                  <a:schemeClr val="accent1">
                    <a:lumMod val="75000"/>
                  </a:schemeClr>
                </a:solidFill>
                <a:latin typeface="+mn-lt"/>
              </a:rPr>
              <a:t>As procurement professionals, we are challenged with m</a:t>
            </a:r>
            <a:r>
              <a:rPr lang="en-US" sz="2800" dirty="0">
                <a:solidFill>
                  <a:schemeClr val="accent1">
                    <a:lumMod val="75000"/>
                  </a:schemeClr>
                </a:solidFill>
                <a:latin typeface="+mn-lt"/>
              </a:rPr>
              <a:t>eeting stakeholder demands</a:t>
            </a:r>
          </a:p>
          <a:p>
            <a:pPr lvl="1">
              <a:spcBef>
                <a:spcPts val="1800"/>
              </a:spcBef>
            </a:pPr>
            <a:r>
              <a:rPr lang="en-US" sz="2800" dirty="0">
                <a:solidFill>
                  <a:schemeClr val="accent1">
                    <a:lumMod val="75000"/>
                  </a:schemeClr>
                </a:solidFill>
                <a:latin typeface="+mn-lt"/>
              </a:rPr>
              <a:t>Understanding of market offerings emerging technologies</a:t>
            </a:r>
          </a:p>
          <a:p>
            <a:pPr lvl="1">
              <a:spcBef>
                <a:spcPts val="1800"/>
              </a:spcBef>
            </a:pPr>
            <a:r>
              <a:rPr lang="en-US" sz="2800" dirty="0">
                <a:solidFill>
                  <a:schemeClr val="accent1">
                    <a:lumMod val="75000"/>
                  </a:schemeClr>
                </a:solidFill>
                <a:latin typeface="+mn-lt"/>
              </a:rPr>
              <a:t>Getting stakeholders what they think they need</a:t>
            </a:r>
          </a:p>
          <a:p>
            <a:pPr lvl="1">
              <a:spcBef>
                <a:spcPts val="1800"/>
              </a:spcBef>
            </a:pPr>
            <a:r>
              <a:rPr lang="en-US" sz="2800" dirty="0">
                <a:solidFill>
                  <a:schemeClr val="accent1">
                    <a:lumMod val="75000"/>
                  </a:schemeClr>
                </a:solidFill>
                <a:latin typeface="+mn-lt"/>
              </a:rPr>
              <a:t>Speed and ease of acquiring products and services</a:t>
            </a:r>
          </a:p>
          <a:p>
            <a:pPr>
              <a:spcBef>
                <a:spcPts val="1800"/>
              </a:spcBef>
            </a:pPr>
            <a:r>
              <a:rPr lang="en-US" dirty="0">
                <a:solidFill>
                  <a:schemeClr val="accent1">
                    <a:lumMod val="75000"/>
                  </a:schemeClr>
                </a:solidFill>
                <a:latin typeface="+mn-lt"/>
              </a:rPr>
              <a:t>How many of you…</a:t>
            </a:r>
          </a:p>
          <a:p>
            <a:pPr>
              <a:spcBef>
                <a:spcPts val="1800"/>
              </a:spcBef>
            </a:pPr>
            <a:r>
              <a:rPr lang="en-US" dirty="0">
                <a:solidFill>
                  <a:schemeClr val="accent1">
                    <a:lumMod val="75000"/>
                  </a:schemeClr>
                </a:solidFill>
                <a:latin typeface="+mn-lt"/>
              </a:rPr>
              <a:t>Just the other day…</a:t>
            </a:r>
          </a:p>
          <a:p>
            <a:pPr marL="0" indent="0">
              <a:spcBef>
                <a:spcPts val="1800"/>
              </a:spcBef>
              <a:buNone/>
            </a:pPr>
            <a:endParaRPr lang="en-US" dirty="0">
              <a:solidFill>
                <a:schemeClr val="accent1">
                  <a:lumMod val="75000"/>
                </a:schemeClr>
              </a:solidFill>
              <a:latin typeface="+mn-lt"/>
            </a:endParaRPr>
          </a:p>
          <a:p>
            <a:pPr marL="0" indent="0">
              <a:spcBef>
                <a:spcPts val="1800"/>
              </a:spcBef>
              <a:buNone/>
            </a:pPr>
            <a:endParaRPr lang="en-US" dirty="0">
              <a:solidFill>
                <a:schemeClr val="accent1">
                  <a:lumMod val="75000"/>
                </a:schemeClr>
              </a:solidFill>
              <a:latin typeface="+mn-lt"/>
            </a:endParaRPr>
          </a:p>
        </p:txBody>
      </p:sp>
    </p:spTree>
    <p:extLst>
      <p:ext uri="{BB962C8B-B14F-4D97-AF65-F5344CB8AC3E}">
        <p14:creationId xmlns:p14="http://schemas.microsoft.com/office/powerpoint/2010/main" val="292150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C009-9FA5-4F11-B4A9-D4326A848430}"/>
              </a:ext>
            </a:extLst>
          </p:cNvPr>
          <p:cNvSpPr>
            <a:spLocks noGrp="1"/>
          </p:cNvSpPr>
          <p:nvPr>
            <p:ph type="title"/>
          </p:nvPr>
        </p:nvSpPr>
        <p:spPr>
          <a:xfrm>
            <a:off x="355600" y="0"/>
            <a:ext cx="10998200" cy="1087395"/>
          </a:xfrm>
        </p:spPr>
        <p:txBody>
          <a:bodyPr>
            <a:normAutofit fontScale="90000"/>
          </a:bodyPr>
          <a:lstStyle/>
          <a:p>
            <a:r>
              <a:rPr lang="en-US"/>
              <a:t>Capitol Complex Telephone System (CCTS)</a:t>
            </a:r>
            <a:endParaRPr lang="en-US" dirty="0"/>
          </a:p>
        </p:txBody>
      </p:sp>
      <p:sp>
        <p:nvSpPr>
          <p:cNvPr id="3" name="Content Placeholder 2">
            <a:extLst>
              <a:ext uri="{FF2B5EF4-FFF2-40B4-BE49-F238E27FC236}">
                <a16:creationId xmlns:a16="http://schemas.microsoft.com/office/drawing/2014/main" id="{A96D9441-1787-41B6-AC5C-E02B5CE73959}"/>
              </a:ext>
            </a:extLst>
          </p:cNvPr>
          <p:cNvSpPr>
            <a:spLocks noGrp="1"/>
          </p:cNvSpPr>
          <p:nvPr>
            <p:ph idx="1"/>
          </p:nvPr>
        </p:nvSpPr>
        <p:spPr>
          <a:xfrm>
            <a:off x="838200" y="1827885"/>
            <a:ext cx="10515600" cy="2465146"/>
          </a:xfrm>
        </p:spPr>
        <p:txBody>
          <a:bodyPr>
            <a:normAutofit lnSpcReduction="10000"/>
          </a:bodyPr>
          <a:lstStyle/>
          <a:p>
            <a:pPr marL="0" indent="0">
              <a:lnSpc>
                <a:spcPct val="120000"/>
              </a:lnSpc>
              <a:spcAft>
                <a:spcPts val="1200"/>
              </a:spcAft>
              <a:buNone/>
            </a:pPr>
            <a:r>
              <a:rPr lang="en-US" b="0" dirty="0"/>
              <a:t>CCTS is a centrally managed telephone service for 90 Austin-area state agencies, including each house of the Legislature and the legislative agencies within the capitol complex. </a:t>
            </a:r>
          </a:p>
          <a:p>
            <a:pPr marL="0" indent="0">
              <a:lnSpc>
                <a:spcPct val="120000"/>
              </a:lnSpc>
              <a:spcAft>
                <a:spcPts val="1200"/>
              </a:spcAft>
              <a:buNone/>
            </a:pPr>
            <a:r>
              <a:rPr lang="en-US" b="0" dirty="0"/>
              <a:t>DIR administers the system to support the services.</a:t>
            </a:r>
          </a:p>
          <a:p>
            <a:endParaRPr lang="en-US" dirty="0"/>
          </a:p>
        </p:txBody>
      </p:sp>
      <p:pic>
        <p:nvPicPr>
          <p:cNvPr id="8" name="Picture 7">
            <a:extLst>
              <a:ext uri="{FF2B5EF4-FFF2-40B4-BE49-F238E27FC236}">
                <a16:creationId xmlns:a16="http://schemas.microsoft.com/office/drawing/2014/main" id="{52232908-F145-481D-99C6-849B5987AE7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1601" y="4875509"/>
            <a:ext cx="1100021" cy="1087395"/>
          </a:xfrm>
          <a:prstGeom prst="rect">
            <a:avLst/>
          </a:prstGeom>
        </p:spPr>
      </p:pic>
      <p:sp>
        <p:nvSpPr>
          <p:cNvPr id="4" name="Date Placeholder 3">
            <a:extLst>
              <a:ext uri="{FF2B5EF4-FFF2-40B4-BE49-F238E27FC236}">
                <a16:creationId xmlns:a16="http://schemas.microsoft.com/office/drawing/2014/main" id="{234DDDDB-C66E-45D4-BD74-C079E3BCA555}"/>
              </a:ext>
            </a:extLst>
          </p:cNvPr>
          <p:cNvSpPr>
            <a:spLocks noGrp="1"/>
          </p:cNvSpPr>
          <p:nvPr>
            <p:ph type="dt" sz="half" idx="10"/>
          </p:nvPr>
        </p:nvSpPr>
        <p:spPr>
          <a:xfrm>
            <a:off x="838200" y="6356350"/>
            <a:ext cx="2743200" cy="365125"/>
          </a:xfrm>
        </p:spPr>
        <p:txBody>
          <a:bodyPr/>
          <a:lstStyle/>
          <a:p>
            <a:fld id="{791702FD-FC6F-4DA0-B395-8A0488DF26CB}" type="datetime1">
              <a:rPr lang="en-US" smtClean="0"/>
              <a:t>5/14/2019</a:t>
            </a:fld>
            <a:endParaRPr lang="en-US"/>
          </a:p>
        </p:txBody>
      </p:sp>
      <p:sp>
        <p:nvSpPr>
          <p:cNvPr id="5" name="Slide Number Placeholder 4">
            <a:extLst>
              <a:ext uri="{FF2B5EF4-FFF2-40B4-BE49-F238E27FC236}">
                <a16:creationId xmlns:a16="http://schemas.microsoft.com/office/drawing/2014/main" id="{105B4EAA-C23B-49A5-870D-0C27E70BDD27}"/>
              </a:ext>
            </a:extLst>
          </p:cNvPr>
          <p:cNvSpPr>
            <a:spLocks noGrp="1"/>
          </p:cNvSpPr>
          <p:nvPr>
            <p:ph type="sldNum" sz="quarter" idx="12"/>
          </p:nvPr>
        </p:nvSpPr>
        <p:spPr>
          <a:xfrm>
            <a:off x="8610600" y="6356350"/>
            <a:ext cx="2743200" cy="365125"/>
          </a:xfrm>
        </p:spPr>
        <p:txBody>
          <a:bodyPr/>
          <a:lstStyle/>
          <a:p>
            <a:fld id="{418AF66D-A13B-6F44-B082-D7F3693F012B}" type="slidenum">
              <a:rPr lang="en-US" smtClean="0"/>
              <a:t>20</a:t>
            </a:fld>
            <a:endParaRPr lang="en-US"/>
          </a:p>
        </p:txBody>
      </p:sp>
    </p:spTree>
    <p:extLst>
      <p:ext uri="{BB962C8B-B14F-4D97-AF65-F5344CB8AC3E}">
        <p14:creationId xmlns:p14="http://schemas.microsoft.com/office/powerpoint/2010/main" val="2288295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BE74-F482-43F1-B8E5-83D2F903835A}"/>
              </a:ext>
            </a:extLst>
          </p:cNvPr>
          <p:cNvSpPr>
            <a:spLocks noGrp="1"/>
          </p:cNvSpPr>
          <p:nvPr>
            <p:ph type="title"/>
          </p:nvPr>
        </p:nvSpPr>
        <p:spPr/>
        <p:txBody>
          <a:bodyPr/>
          <a:lstStyle/>
          <a:p>
            <a:r>
              <a:rPr lang="en-US" dirty="0"/>
              <a:t>TEX-AN</a:t>
            </a:r>
          </a:p>
        </p:txBody>
      </p:sp>
      <p:sp>
        <p:nvSpPr>
          <p:cNvPr id="3" name="Content Placeholder 2">
            <a:extLst>
              <a:ext uri="{FF2B5EF4-FFF2-40B4-BE49-F238E27FC236}">
                <a16:creationId xmlns:a16="http://schemas.microsoft.com/office/drawing/2014/main" id="{F11D6F21-3BF6-4EB9-8C18-20B21AC50721}"/>
              </a:ext>
            </a:extLst>
          </p:cNvPr>
          <p:cNvSpPr>
            <a:spLocks noGrp="1"/>
          </p:cNvSpPr>
          <p:nvPr>
            <p:ph idx="1"/>
          </p:nvPr>
        </p:nvSpPr>
        <p:spPr/>
        <p:txBody>
          <a:bodyPr/>
          <a:lstStyle/>
          <a:p>
            <a:pPr marL="0" lvl="0" indent="0">
              <a:buNone/>
            </a:pPr>
            <a:r>
              <a:rPr lang="en-US" dirty="0"/>
              <a:t>Texas Agency Network (TEX-AN)</a:t>
            </a:r>
          </a:p>
          <a:p>
            <a:pPr marL="0" lvl="0" indent="0">
              <a:buNone/>
            </a:pPr>
            <a:endParaRPr lang="en-US" dirty="0"/>
          </a:p>
          <a:p>
            <a:pPr lvl="0"/>
            <a:r>
              <a:rPr lang="en-US" dirty="0">
                <a:hlinkClick r:id="rId3"/>
              </a:rPr>
              <a:t>Voice​</a:t>
            </a:r>
            <a:r>
              <a:rPr lang="en-US" dirty="0"/>
              <a:t> – Local, long-distance, and toll-free telephone service; and</a:t>
            </a:r>
          </a:p>
          <a:p>
            <a:pPr lvl="0"/>
            <a:r>
              <a:rPr lang="en-US" dirty="0">
                <a:hlinkClick r:id="rId4"/>
              </a:rPr>
              <a:t>Data​</a:t>
            </a:r>
            <a:r>
              <a:rPr lang="en-US" dirty="0"/>
              <a:t> – Broadband, Internet, multi-protocol label switching (MPLS), Wi-Fi, and small office/home office (SOHO).</a:t>
            </a:r>
          </a:p>
          <a:p>
            <a:pPr marL="0" indent="0">
              <a:buNone/>
            </a:pPr>
            <a:endParaRPr lang="en-US" dirty="0"/>
          </a:p>
        </p:txBody>
      </p:sp>
      <p:sp>
        <p:nvSpPr>
          <p:cNvPr id="9" name="TextBox 8">
            <a:extLst>
              <a:ext uri="{FF2B5EF4-FFF2-40B4-BE49-F238E27FC236}">
                <a16:creationId xmlns:a16="http://schemas.microsoft.com/office/drawing/2014/main" id="{7BBD9D6D-EC59-4F6B-A1D9-CE16EB8CE1F2}"/>
              </a:ext>
            </a:extLst>
          </p:cNvPr>
          <p:cNvSpPr txBox="1"/>
          <p:nvPr/>
        </p:nvSpPr>
        <p:spPr>
          <a:xfrm>
            <a:off x="991369" y="4327665"/>
            <a:ext cx="5899484" cy="1938992"/>
          </a:xfrm>
          <a:prstGeom prst="rect">
            <a:avLst/>
          </a:prstGeom>
          <a:noFill/>
        </p:spPr>
        <p:txBody>
          <a:bodyPr wrap="square" rtlCol="0">
            <a:spAutoFit/>
          </a:bodyPr>
          <a:lstStyle/>
          <a:p>
            <a:r>
              <a:rPr lang="en-US" sz="2400" dirty="0"/>
              <a:t>Our experienced DIR Telecom Solutions Team can help you select and order the solution that best meets your business needs. We can also check on the status of an existing order.</a:t>
            </a:r>
          </a:p>
        </p:txBody>
      </p:sp>
      <p:sp>
        <p:nvSpPr>
          <p:cNvPr id="12" name="Oval 11">
            <a:extLst>
              <a:ext uri="{FF2B5EF4-FFF2-40B4-BE49-F238E27FC236}">
                <a16:creationId xmlns:a16="http://schemas.microsoft.com/office/drawing/2014/main" id="{FB658DD4-915D-4E88-BDE4-CCDEEFD80136}"/>
              </a:ext>
              <a:ext uri="{C183D7F6-B498-43B3-948B-1728B52AA6E4}">
                <adec:decorative xmlns:adec="http://schemas.microsoft.com/office/drawing/2017/decorative" val="1"/>
              </a:ext>
            </a:extLst>
          </p:cNvPr>
          <p:cNvSpPr/>
          <p:nvPr/>
        </p:nvSpPr>
        <p:spPr>
          <a:xfrm>
            <a:off x="7018421" y="3927359"/>
            <a:ext cx="4054642" cy="2555782"/>
          </a:xfrm>
          <a:prstGeom prst="ellipse">
            <a:avLst/>
          </a:prstGeom>
          <a:ln w="57150"/>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Receiver">
            <a:extLst>
              <a:ext uri="{FF2B5EF4-FFF2-40B4-BE49-F238E27FC236}">
                <a16:creationId xmlns:a16="http://schemas.microsoft.com/office/drawing/2014/main" id="{3CAEC213-6086-4A28-9BA4-BC687642F1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39697" y="4957009"/>
            <a:ext cx="1123567" cy="1123567"/>
          </a:xfrm>
          <a:prstGeom prst="rect">
            <a:avLst/>
          </a:prstGeom>
        </p:spPr>
      </p:pic>
      <p:pic>
        <p:nvPicPr>
          <p:cNvPr id="8" name="Graphic 7" descr="Wi-Fi">
            <a:extLst>
              <a:ext uri="{FF2B5EF4-FFF2-40B4-BE49-F238E27FC236}">
                <a16:creationId xmlns:a16="http://schemas.microsoft.com/office/drawing/2014/main" id="{EC210C0E-E313-44EB-950E-242A8808FA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49180" y="4957010"/>
            <a:ext cx="1277662" cy="1277662"/>
          </a:xfrm>
          <a:prstGeom prst="rect">
            <a:avLst/>
          </a:prstGeom>
        </p:spPr>
      </p:pic>
      <p:pic>
        <p:nvPicPr>
          <p:cNvPr id="11" name="Graphic 10" descr="Cloud Computing">
            <a:extLst>
              <a:ext uri="{FF2B5EF4-FFF2-40B4-BE49-F238E27FC236}">
                <a16:creationId xmlns:a16="http://schemas.microsoft.com/office/drawing/2014/main" id="{8723A91A-5369-46F7-8474-5E9DB5EF04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88541" y="4074075"/>
            <a:ext cx="1123567" cy="1123567"/>
          </a:xfrm>
          <a:prstGeom prst="rect">
            <a:avLst/>
          </a:prstGeom>
        </p:spPr>
      </p:pic>
      <p:pic>
        <p:nvPicPr>
          <p:cNvPr id="4" name="Picture 3">
            <a:extLst>
              <a:ext uri="{FF2B5EF4-FFF2-40B4-BE49-F238E27FC236}">
                <a16:creationId xmlns:a16="http://schemas.microsoft.com/office/drawing/2014/main" id="{3913EE0C-203F-44D2-A551-B6EB15115CE9}"/>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763559" y="0"/>
            <a:ext cx="1100021" cy="1087395"/>
          </a:xfrm>
          <a:prstGeom prst="rect">
            <a:avLst/>
          </a:prstGeom>
        </p:spPr>
      </p:pic>
      <p:sp>
        <p:nvSpPr>
          <p:cNvPr id="5" name="Date Placeholder 4">
            <a:extLst>
              <a:ext uri="{FF2B5EF4-FFF2-40B4-BE49-F238E27FC236}">
                <a16:creationId xmlns:a16="http://schemas.microsoft.com/office/drawing/2014/main" id="{58FDF02C-2A0C-4842-BCE5-AEF9681B3F65}"/>
              </a:ext>
            </a:extLst>
          </p:cNvPr>
          <p:cNvSpPr>
            <a:spLocks noGrp="1"/>
          </p:cNvSpPr>
          <p:nvPr>
            <p:ph type="dt" sz="half" idx="10"/>
          </p:nvPr>
        </p:nvSpPr>
        <p:spPr/>
        <p:txBody>
          <a:bodyPr/>
          <a:lstStyle/>
          <a:p>
            <a:fld id="{8E2E1B9D-6B37-4677-A332-0BC16A1D726F}" type="datetime1">
              <a:rPr lang="en-US" smtClean="0"/>
              <a:t>5/14/2019</a:t>
            </a:fld>
            <a:endParaRPr lang="en-US"/>
          </a:p>
        </p:txBody>
      </p:sp>
      <p:sp>
        <p:nvSpPr>
          <p:cNvPr id="7" name="Slide Number Placeholder 6">
            <a:extLst>
              <a:ext uri="{FF2B5EF4-FFF2-40B4-BE49-F238E27FC236}">
                <a16:creationId xmlns:a16="http://schemas.microsoft.com/office/drawing/2014/main" id="{4A55574B-47DD-41F8-8F8B-64AA743DB7B3}"/>
              </a:ext>
            </a:extLst>
          </p:cNvPr>
          <p:cNvSpPr>
            <a:spLocks noGrp="1"/>
          </p:cNvSpPr>
          <p:nvPr>
            <p:ph type="sldNum" sz="quarter" idx="12"/>
          </p:nvPr>
        </p:nvSpPr>
        <p:spPr/>
        <p:txBody>
          <a:bodyPr/>
          <a:lstStyle/>
          <a:p>
            <a:fld id="{418AF66D-A13B-6F44-B082-D7F3693F012B}" type="slidenum">
              <a:rPr lang="en-US" smtClean="0"/>
              <a:t>21</a:t>
            </a:fld>
            <a:endParaRPr lang="en-US"/>
          </a:p>
        </p:txBody>
      </p:sp>
    </p:spTree>
    <p:extLst>
      <p:ext uri="{BB962C8B-B14F-4D97-AF65-F5344CB8AC3E}">
        <p14:creationId xmlns:p14="http://schemas.microsoft.com/office/powerpoint/2010/main" val="103564704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BE74-F482-43F1-B8E5-83D2F903835A}"/>
              </a:ext>
            </a:extLst>
          </p:cNvPr>
          <p:cNvSpPr>
            <a:spLocks noGrp="1"/>
          </p:cNvSpPr>
          <p:nvPr>
            <p:ph type="title"/>
          </p:nvPr>
        </p:nvSpPr>
        <p:spPr/>
        <p:txBody>
          <a:bodyPr/>
          <a:lstStyle/>
          <a:p>
            <a:r>
              <a:rPr lang="en-US" dirty="0"/>
              <a:t>Telecommunication Services</a:t>
            </a:r>
          </a:p>
        </p:txBody>
      </p:sp>
      <p:sp>
        <p:nvSpPr>
          <p:cNvPr id="4" name="Content Placeholder 2">
            <a:extLst>
              <a:ext uri="{FF2B5EF4-FFF2-40B4-BE49-F238E27FC236}">
                <a16:creationId xmlns:a16="http://schemas.microsoft.com/office/drawing/2014/main" id="{57CF4008-2736-4AE7-834B-4A072ED944FE}"/>
              </a:ext>
            </a:extLst>
          </p:cNvPr>
          <p:cNvSpPr txBox="1">
            <a:spLocks/>
          </p:cNvSpPr>
          <p:nvPr/>
        </p:nvSpPr>
        <p:spPr>
          <a:xfrm>
            <a:off x="590549" y="1172671"/>
            <a:ext cx="10515600" cy="558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Franklin Gothic Book" charset="0"/>
                <a:ea typeface="Franklin Gothic Book"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Franklin Gothic Book" charset="0"/>
                <a:ea typeface="Franklin Gothic Book"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Franklin Gothic Book" charset="0"/>
                <a:ea typeface="Franklin Gothic Book"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Franklin Gothic Medium" panose="020B0603020102020204" pitchFamily="34" charset="0"/>
              </a:rPr>
              <a:t>Other Telecom Services</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Franklin Gothic Book"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Franklin Gothic Book" charset="0"/>
            </a:endParaRPr>
          </a:p>
        </p:txBody>
      </p:sp>
      <p:sp>
        <p:nvSpPr>
          <p:cNvPr id="8" name="TextBox 7">
            <a:extLst>
              <a:ext uri="{FF2B5EF4-FFF2-40B4-BE49-F238E27FC236}">
                <a16:creationId xmlns:a16="http://schemas.microsoft.com/office/drawing/2014/main" id="{16D1466E-6EDD-412F-B823-35B5A2C84D2C}"/>
              </a:ext>
            </a:extLst>
          </p:cNvPr>
          <p:cNvSpPr txBox="1"/>
          <p:nvPr/>
        </p:nvSpPr>
        <p:spPr>
          <a:xfrm>
            <a:off x="437055" y="1745349"/>
            <a:ext cx="3308131" cy="4585871"/>
          </a:xfrm>
          <a:prstGeom prst="rect">
            <a:avLst/>
          </a:prstGeom>
          <a:noFill/>
        </p:spPr>
        <p:txBody>
          <a:bodyPr wrap="square" rtlCol="0">
            <a:spAutoFit/>
          </a:bodyPr>
          <a:lstStyle/>
          <a:p>
            <a:pPr lvl="0"/>
            <a:r>
              <a:rPr lang="en-US" sz="2800" b="1" dirty="0"/>
              <a:t>Wireless Services: </a:t>
            </a:r>
          </a:p>
          <a:p>
            <a:pPr marL="169863" lvl="0" indent="-169863">
              <a:buFont typeface="Arial" panose="020B0604020202020204" pitchFamily="34" charset="0"/>
              <a:buChar char="•"/>
            </a:pPr>
            <a:r>
              <a:rPr lang="en-US" sz="2400" dirty="0">
                <a:solidFill>
                  <a:schemeClr val="accent1">
                    <a:lumMod val="75000"/>
                  </a:schemeClr>
                </a:solidFill>
              </a:rPr>
              <a:t>Mobile satellite voice equipment (satellite phones);</a:t>
            </a:r>
          </a:p>
          <a:p>
            <a:pPr marL="169863" lvl="0" indent="-169863">
              <a:buFont typeface="Arial" panose="020B0604020202020204" pitchFamily="34" charset="0"/>
              <a:buChar char="•"/>
            </a:pPr>
            <a:r>
              <a:rPr lang="en-US" sz="2400" dirty="0">
                <a:solidFill>
                  <a:schemeClr val="accent1">
                    <a:lumMod val="75000"/>
                  </a:schemeClr>
                </a:solidFill>
              </a:rPr>
              <a:t>Pagers;</a:t>
            </a:r>
          </a:p>
          <a:p>
            <a:pPr marL="169863" lvl="0" indent="-169863">
              <a:buFont typeface="Arial" panose="020B0604020202020204" pitchFamily="34" charset="0"/>
              <a:buChar char="•"/>
            </a:pPr>
            <a:r>
              <a:rPr lang="en-US" sz="2400" dirty="0">
                <a:solidFill>
                  <a:schemeClr val="accent1">
                    <a:lumMod val="75000"/>
                  </a:schemeClr>
                </a:solidFill>
              </a:rPr>
              <a:t>Wireless equipment (cellphones, smartphones, accessories, wireless air cards, etc.); and</a:t>
            </a:r>
          </a:p>
          <a:p>
            <a:pPr marL="169863" lvl="0" indent="-169863">
              <a:buFont typeface="Arial" panose="020B0604020202020204" pitchFamily="34" charset="0"/>
              <a:buChar char="•"/>
            </a:pPr>
            <a:r>
              <a:rPr lang="en-US" sz="2400" dirty="0">
                <a:solidFill>
                  <a:schemeClr val="accent1">
                    <a:lumMod val="75000"/>
                  </a:schemeClr>
                </a:solidFill>
              </a:rPr>
              <a:t>Wireless voice and data services​.</a:t>
            </a:r>
          </a:p>
        </p:txBody>
      </p:sp>
      <p:sp>
        <p:nvSpPr>
          <p:cNvPr id="9" name="TextBox 8">
            <a:extLst>
              <a:ext uri="{FF2B5EF4-FFF2-40B4-BE49-F238E27FC236}">
                <a16:creationId xmlns:a16="http://schemas.microsoft.com/office/drawing/2014/main" id="{F9C86EE7-8DEB-441C-ACE1-05A1AD44A37C}"/>
              </a:ext>
            </a:extLst>
          </p:cNvPr>
          <p:cNvSpPr txBox="1"/>
          <p:nvPr/>
        </p:nvSpPr>
        <p:spPr>
          <a:xfrm>
            <a:off x="4002251" y="1729959"/>
            <a:ext cx="3673366" cy="2277547"/>
          </a:xfrm>
          <a:prstGeom prst="rect">
            <a:avLst/>
          </a:prstGeom>
          <a:noFill/>
        </p:spPr>
        <p:txBody>
          <a:bodyPr wrap="square" rtlCol="0">
            <a:spAutoFit/>
          </a:bodyPr>
          <a:lstStyle/>
          <a:p>
            <a:r>
              <a:rPr lang="en-US" sz="2800" b="1" dirty="0"/>
              <a:t>Conferencing Services:</a:t>
            </a:r>
          </a:p>
          <a:p>
            <a:pPr marL="173038" indent="-173038">
              <a:buFont typeface="Arial" panose="020B0604020202020204" pitchFamily="34" charset="0"/>
              <a:buChar char="•"/>
            </a:pPr>
            <a:r>
              <a:rPr lang="en-US" sz="2400" dirty="0">
                <a:solidFill>
                  <a:schemeClr val="accent1">
                    <a:lumMod val="75000"/>
                  </a:schemeClr>
                </a:solidFill>
              </a:rPr>
              <a:t>Audio Conferencing;</a:t>
            </a:r>
          </a:p>
          <a:p>
            <a:pPr marL="173038" indent="-173038">
              <a:buFont typeface="Arial" panose="020B0604020202020204" pitchFamily="34" charset="0"/>
              <a:buChar char="•"/>
            </a:pPr>
            <a:r>
              <a:rPr lang="en-US" sz="2400" dirty="0">
                <a:solidFill>
                  <a:schemeClr val="accent1">
                    <a:lumMod val="75000"/>
                  </a:schemeClr>
                </a:solidFill>
              </a:rPr>
              <a:t>Video Conferencing;</a:t>
            </a:r>
          </a:p>
          <a:p>
            <a:pPr marL="173038" indent="-173038">
              <a:buFont typeface="Arial" panose="020B0604020202020204" pitchFamily="34" charset="0"/>
              <a:buChar char="•"/>
            </a:pPr>
            <a:r>
              <a:rPr lang="en-US" sz="2400" dirty="0">
                <a:solidFill>
                  <a:schemeClr val="accent1">
                    <a:lumMod val="75000"/>
                  </a:schemeClr>
                </a:solidFill>
              </a:rPr>
              <a:t>Web Conferencing; and,</a:t>
            </a:r>
          </a:p>
          <a:p>
            <a:pPr marL="173038" indent="-173038">
              <a:buFont typeface="Arial" panose="020B0604020202020204" pitchFamily="34" charset="0"/>
              <a:buChar char="•"/>
            </a:pPr>
            <a:r>
              <a:rPr lang="en-US" sz="2400" dirty="0">
                <a:solidFill>
                  <a:schemeClr val="accent1">
                    <a:lumMod val="75000"/>
                  </a:schemeClr>
                </a:solidFill>
              </a:rPr>
              <a:t>Webcasting.</a:t>
            </a:r>
          </a:p>
          <a:p>
            <a:endParaRPr lang="en-US" dirty="0"/>
          </a:p>
        </p:txBody>
      </p:sp>
      <p:sp>
        <p:nvSpPr>
          <p:cNvPr id="10" name="TextBox 9">
            <a:extLst>
              <a:ext uri="{FF2B5EF4-FFF2-40B4-BE49-F238E27FC236}">
                <a16:creationId xmlns:a16="http://schemas.microsoft.com/office/drawing/2014/main" id="{0AFD2450-DD5D-40CF-A67E-E52DD45DAEDC}"/>
              </a:ext>
            </a:extLst>
          </p:cNvPr>
          <p:cNvSpPr txBox="1"/>
          <p:nvPr/>
        </p:nvSpPr>
        <p:spPr>
          <a:xfrm>
            <a:off x="7932683" y="1746070"/>
            <a:ext cx="4259317" cy="4862870"/>
          </a:xfrm>
          <a:prstGeom prst="rect">
            <a:avLst/>
          </a:prstGeom>
          <a:noFill/>
        </p:spPr>
        <p:txBody>
          <a:bodyPr wrap="square" rtlCol="0">
            <a:spAutoFit/>
          </a:bodyPr>
          <a:lstStyle/>
          <a:p>
            <a:r>
              <a:rPr lang="en-US" sz="2800" b="1" dirty="0"/>
              <a:t>Managed Services: </a:t>
            </a:r>
          </a:p>
          <a:p>
            <a:pPr marL="169863" lvl="0" indent="-169863">
              <a:buFont typeface="Arial" panose="020B0604020202020204" pitchFamily="34" charset="0"/>
              <a:buChar char="•"/>
            </a:pPr>
            <a:r>
              <a:rPr lang="en-US" sz="2400" dirty="0">
                <a:solidFill>
                  <a:schemeClr val="accent1">
                    <a:lumMod val="75000"/>
                  </a:schemeClr>
                </a:solidFill>
              </a:rPr>
              <a:t>Management of call-processing architecture;</a:t>
            </a:r>
          </a:p>
          <a:p>
            <a:pPr marL="169863" lvl="0" indent="-169863">
              <a:buFont typeface="Arial" panose="020B0604020202020204" pitchFamily="34" charset="0"/>
              <a:buChar char="•"/>
            </a:pPr>
            <a:r>
              <a:rPr lang="en-US" sz="2400" dirty="0">
                <a:solidFill>
                  <a:schemeClr val="accent1">
                    <a:lumMod val="75000"/>
                  </a:schemeClr>
                </a:solidFill>
              </a:rPr>
              <a:t>Call Center or Contact Center Services;</a:t>
            </a:r>
          </a:p>
          <a:p>
            <a:pPr marL="169863" lvl="0" indent="-169863">
              <a:buFont typeface="Arial" panose="020B0604020202020204" pitchFamily="34" charset="0"/>
              <a:buChar char="•"/>
            </a:pPr>
            <a:r>
              <a:rPr lang="en-US" sz="2400" dirty="0">
                <a:solidFill>
                  <a:schemeClr val="accent1">
                    <a:lumMod val="75000"/>
                  </a:schemeClr>
                </a:solidFill>
              </a:rPr>
              <a:t>IVR/Auto-Attendant;</a:t>
            </a:r>
          </a:p>
          <a:p>
            <a:pPr marL="169863" lvl="0" indent="-169863">
              <a:buFont typeface="Arial" panose="020B0604020202020204" pitchFamily="34" charset="0"/>
              <a:buChar char="•"/>
            </a:pPr>
            <a:r>
              <a:rPr lang="en-US" sz="2400" dirty="0">
                <a:solidFill>
                  <a:schemeClr val="accent1">
                    <a:lumMod val="75000"/>
                  </a:schemeClr>
                </a:solidFill>
              </a:rPr>
              <a:t>Phone Systems Management (PBX, key system, etc.) or Integration;</a:t>
            </a:r>
          </a:p>
          <a:p>
            <a:pPr marL="169863" lvl="0" indent="-169863">
              <a:buFont typeface="Arial" panose="020B0604020202020204" pitchFamily="34" charset="0"/>
              <a:buChar char="•"/>
            </a:pPr>
            <a:r>
              <a:rPr lang="en-US" sz="2400" dirty="0">
                <a:solidFill>
                  <a:schemeClr val="accent1">
                    <a:lumMod val="75000"/>
                  </a:schemeClr>
                </a:solidFill>
              </a:rPr>
              <a:t>Network Optimization; and</a:t>
            </a:r>
          </a:p>
          <a:p>
            <a:pPr marL="169863" lvl="0" indent="-169863">
              <a:buFont typeface="Arial" panose="020B0604020202020204" pitchFamily="34" charset="0"/>
              <a:buChar char="•"/>
            </a:pPr>
            <a:r>
              <a:rPr lang="en-US" sz="2400" dirty="0">
                <a:solidFill>
                  <a:schemeClr val="accent1">
                    <a:lumMod val="75000"/>
                  </a:schemeClr>
                </a:solidFill>
              </a:rPr>
              <a:t>Management of Voice and/or Data Networks.</a:t>
            </a:r>
          </a:p>
          <a:p>
            <a:endParaRPr lang="en-US" dirty="0"/>
          </a:p>
        </p:txBody>
      </p:sp>
      <p:pic>
        <p:nvPicPr>
          <p:cNvPr id="5" name="Picture 4">
            <a:extLst>
              <a:ext uri="{FF2B5EF4-FFF2-40B4-BE49-F238E27FC236}">
                <a16:creationId xmlns:a16="http://schemas.microsoft.com/office/drawing/2014/main" id="{D6D0CD12-9126-452B-9ED8-463DE985472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63559" y="0"/>
            <a:ext cx="1100021" cy="1087395"/>
          </a:xfrm>
          <a:prstGeom prst="rect">
            <a:avLst/>
          </a:prstGeom>
        </p:spPr>
      </p:pic>
      <p:sp>
        <p:nvSpPr>
          <p:cNvPr id="6" name="Date Placeholder 5">
            <a:extLst>
              <a:ext uri="{FF2B5EF4-FFF2-40B4-BE49-F238E27FC236}">
                <a16:creationId xmlns:a16="http://schemas.microsoft.com/office/drawing/2014/main" id="{A5C5E723-B765-4B27-961A-9A5A0A49989E}"/>
              </a:ext>
            </a:extLst>
          </p:cNvPr>
          <p:cNvSpPr>
            <a:spLocks noGrp="1"/>
          </p:cNvSpPr>
          <p:nvPr>
            <p:ph type="dt" sz="half" idx="10"/>
          </p:nvPr>
        </p:nvSpPr>
        <p:spPr/>
        <p:txBody>
          <a:bodyPr/>
          <a:lstStyle/>
          <a:p>
            <a:fld id="{ADA9517C-0768-4690-9075-A4AA2DB81ADC}" type="datetime1">
              <a:rPr lang="en-US" smtClean="0"/>
              <a:t>5/14/2019</a:t>
            </a:fld>
            <a:endParaRPr lang="en-US"/>
          </a:p>
        </p:txBody>
      </p:sp>
      <p:sp>
        <p:nvSpPr>
          <p:cNvPr id="7" name="Slide Number Placeholder 6">
            <a:extLst>
              <a:ext uri="{FF2B5EF4-FFF2-40B4-BE49-F238E27FC236}">
                <a16:creationId xmlns:a16="http://schemas.microsoft.com/office/drawing/2014/main" id="{A8BBA15E-20A2-4268-892E-E73AA687259D}"/>
              </a:ext>
            </a:extLst>
          </p:cNvPr>
          <p:cNvSpPr>
            <a:spLocks noGrp="1"/>
          </p:cNvSpPr>
          <p:nvPr>
            <p:ph type="sldNum" sz="quarter" idx="12"/>
          </p:nvPr>
        </p:nvSpPr>
        <p:spPr/>
        <p:txBody>
          <a:bodyPr/>
          <a:lstStyle/>
          <a:p>
            <a:fld id="{418AF66D-A13B-6F44-B082-D7F3693F012B}" type="slidenum">
              <a:rPr lang="en-US" smtClean="0"/>
              <a:t>22</a:t>
            </a:fld>
            <a:endParaRPr lang="en-US"/>
          </a:p>
        </p:txBody>
      </p:sp>
    </p:spTree>
    <p:extLst>
      <p:ext uri="{BB962C8B-B14F-4D97-AF65-F5344CB8AC3E}">
        <p14:creationId xmlns:p14="http://schemas.microsoft.com/office/powerpoint/2010/main" val="411530890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6469" y="1161285"/>
            <a:ext cx="5497689" cy="4593932"/>
          </a:xfrm>
        </p:spPr>
        <p:txBody>
          <a:bodyPr>
            <a:noAutofit/>
          </a:bodyPr>
          <a:lstStyle/>
          <a:p>
            <a:pPr algn="ctr"/>
            <a:r>
              <a:rPr lang="en-US" sz="5400" dirty="0">
                <a:solidFill>
                  <a:srgbClr val="182A4B"/>
                </a:solidFill>
              </a:rPr>
              <a:t>Cooperative</a:t>
            </a:r>
            <a:r>
              <a:rPr lang="en-US" sz="5400" dirty="0">
                <a:solidFill>
                  <a:schemeClr val="accent1">
                    <a:lumMod val="50000"/>
                  </a:schemeClr>
                </a:solidFill>
              </a:rPr>
              <a:t> Contracts</a:t>
            </a:r>
            <a:br>
              <a:rPr lang="en-US" sz="5400" dirty="0">
                <a:solidFill>
                  <a:schemeClr val="accent1">
                    <a:lumMod val="50000"/>
                  </a:schemeClr>
                </a:solidFill>
              </a:rPr>
            </a:br>
            <a:r>
              <a:rPr lang="en-US" sz="5400" dirty="0">
                <a:solidFill>
                  <a:schemeClr val="accent1">
                    <a:lumMod val="50000"/>
                  </a:schemeClr>
                </a:solidFill>
              </a:rPr>
              <a:t>Program</a:t>
            </a:r>
          </a:p>
        </p:txBody>
      </p:sp>
      <p:grpSp>
        <p:nvGrpSpPr>
          <p:cNvPr id="17" name="Group 16" descr="Categories included in Cooperative Contracts Program">
            <a:extLst>
              <a:ext uri="{FF2B5EF4-FFF2-40B4-BE49-F238E27FC236}">
                <a16:creationId xmlns:a16="http://schemas.microsoft.com/office/drawing/2014/main" id="{ECCBBBFF-6917-42BB-9562-37B0E5E4BE51}"/>
              </a:ext>
            </a:extLst>
          </p:cNvPr>
          <p:cNvGrpSpPr/>
          <p:nvPr/>
        </p:nvGrpSpPr>
        <p:grpSpPr>
          <a:xfrm>
            <a:off x="5286366" y="1161284"/>
            <a:ext cx="5188801" cy="5142573"/>
            <a:chOff x="6641033" y="1025817"/>
            <a:chExt cx="5188801" cy="5142573"/>
          </a:xfrm>
        </p:grpSpPr>
        <p:pic>
          <p:nvPicPr>
            <p:cNvPr id="4" name="Content Placeholder 5" descr="Cooperative Contracts icon">
              <a:extLst>
                <a:ext uri="{FF2B5EF4-FFF2-40B4-BE49-F238E27FC236}">
                  <a16:creationId xmlns:a16="http://schemas.microsoft.com/office/drawing/2014/main" id="{690F9B37-09EC-496F-BDCC-C876BE5A17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975" r="37593" b="70545"/>
            <a:stretch/>
          </p:blipFill>
          <p:spPr>
            <a:xfrm>
              <a:off x="8133186" y="2410687"/>
              <a:ext cx="2117673" cy="2179313"/>
            </a:xfrm>
            <a:prstGeom prst="rect">
              <a:avLst/>
            </a:prstGeom>
          </p:spPr>
        </p:pic>
        <p:sp>
          <p:nvSpPr>
            <p:cNvPr id="5" name="Oval 4">
              <a:extLst>
                <a:ext uri="{FF2B5EF4-FFF2-40B4-BE49-F238E27FC236}">
                  <a16:creationId xmlns:a16="http://schemas.microsoft.com/office/drawing/2014/main" id="{DB83CAFD-0907-407C-92DD-5B88803FADA4}"/>
                </a:ext>
              </a:extLst>
            </p:cNvPr>
            <p:cNvSpPr/>
            <p:nvPr/>
          </p:nvSpPr>
          <p:spPr>
            <a:xfrm>
              <a:off x="7189673" y="1554220"/>
              <a:ext cx="1097280" cy="1097280"/>
            </a:xfrm>
            <a:prstGeom prst="ellipse">
              <a:avLst/>
            </a:prstGeom>
            <a:solidFill>
              <a:schemeClr val="accent5">
                <a:lumMod val="40000"/>
                <a:lumOff val="60000"/>
              </a:schemeClr>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Hardware</a:t>
              </a:r>
            </a:p>
          </p:txBody>
        </p:sp>
        <p:sp>
          <p:nvSpPr>
            <p:cNvPr id="8" name="Oval 7">
              <a:extLst>
                <a:ext uri="{FF2B5EF4-FFF2-40B4-BE49-F238E27FC236}">
                  <a16:creationId xmlns:a16="http://schemas.microsoft.com/office/drawing/2014/main" id="{0166BF52-7F2C-4231-97B5-82945798CD8E}"/>
                </a:ext>
              </a:extLst>
            </p:cNvPr>
            <p:cNvSpPr/>
            <p:nvPr/>
          </p:nvSpPr>
          <p:spPr>
            <a:xfrm>
              <a:off x="8695619" y="1025817"/>
              <a:ext cx="1097280" cy="1097280"/>
            </a:xfrm>
            <a:prstGeom prst="ellipse">
              <a:avLst/>
            </a:prstGeom>
            <a:solidFill>
              <a:schemeClr val="accent5">
                <a:lumMod val="40000"/>
                <a:lumOff val="60000"/>
              </a:schemeClr>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lIns="45720" rIns="45720" rtlCol="0" anchor="ctr"/>
            <a:lstStyle/>
            <a:p>
              <a:pPr marR="0" lvl="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Software</a:t>
              </a:r>
            </a:p>
          </p:txBody>
        </p:sp>
        <p:sp>
          <p:nvSpPr>
            <p:cNvPr id="9" name="Oval 8">
              <a:extLst>
                <a:ext uri="{FF2B5EF4-FFF2-40B4-BE49-F238E27FC236}">
                  <a16:creationId xmlns:a16="http://schemas.microsoft.com/office/drawing/2014/main" id="{47826A33-5EBB-4FC7-88A0-D87C3A69C8A8}"/>
                </a:ext>
              </a:extLst>
            </p:cNvPr>
            <p:cNvSpPr/>
            <p:nvPr/>
          </p:nvSpPr>
          <p:spPr>
            <a:xfrm>
              <a:off x="10148712" y="1521188"/>
              <a:ext cx="1097280" cy="1097280"/>
            </a:xfrm>
            <a:prstGeom prst="ellipse">
              <a:avLst/>
            </a:prstGeom>
            <a:solidFill>
              <a:schemeClr val="accent5">
                <a:lumMod val="40000"/>
                <a:lumOff val="60000"/>
              </a:schemeClr>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lIns="45720" r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Technology</a:t>
              </a:r>
              <a:b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b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 Training</a:t>
              </a:r>
            </a:p>
          </p:txBody>
        </p:sp>
        <p:sp>
          <p:nvSpPr>
            <p:cNvPr id="10" name="Oval 9">
              <a:extLst>
                <a:ext uri="{FF2B5EF4-FFF2-40B4-BE49-F238E27FC236}">
                  <a16:creationId xmlns:a16="http://schemas.microsoft.com/office/drawing/2014/main" id="{F44C2BE0-5E6E-4C90-9E31-8A3566DE946E}"/>
                </a:ext>
              </a:extLst>
            </p:cNvPr>
            <p:cNvSpPr/>
            <p:nvPr/>
          </p:nvSpPr>
          <p:spPr>
            <a:xfrm>
              <a:off x="10732554" y="2971381"/>
              <a:ext cx="1097280" cy="1097280"/>
            </a:xfrm>
            <a:prstGeom prst="ellipse">
              <a:avLst/>
            </a:prstGeom>
            <a:solidFill>
              <a:schemeClr val="accent5">
                <a:lumMod val="40000"/>
                <a:lumOff val="60000"/>
              </a:schemeClr>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lIns="45720" r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Technology</a:t>
              </a:r>
              <a:b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b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 Services</a:t>
              </a:r>
            </a:p>
          </p:txBody>
        </p:sp>
        <p:sp>
          <p:nvSpPr>
            <p:cNvPr id="6" name="Oval 5">
              <a:extLst>
                <a:ext uri="{FF2B5EF4-FFF2-40B4-BE49-F238E27FC236}">
                  <a16:creationId xmlns:a16="http://schemas.microsoft.com/office/drawing/2014/main" id="{1D92FEFD-FA4B-42CE-BF48-F84481FDCC06}"/>
                </a:ext>
              </a:extLst>
            </p:cNvPr>
            <p:cNvSpPr/>
            <p:nvPr/>
          </p:nvSpPr>
          <p:spPr>
            <a:xfrm>
              <a:off x="10148712" y="4522470"/>
              <a:ext cx="1097280" cy="1097280"/>
            </a:xfrm>
            <a:prstGeom prst="ellipse">
              <a:avLst/>
            </a:prstGeom>
            <a:solidFill>
              <a:schemeClr val="accent5">
                <a:lumMod val="40000"/>
                <a:lumOff val="60000"/>
              </a:schemeClr>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IT Staffing</a:t>
              </a:r>
            </a:p>
          </p:txBody>
        </p:sp>
        <p:sp>
          <p:nvSpPr>
            <p:cNvPr id="7" name="Oval 6">
              <a:extLst>
                <a:ext uri="{FF2B5EF4-FFF2-40B4-BE49-F238E27FC236}">
                  <a16:creationId xmlns:a16="http://schemas.microsoft.com/office/drawing/2014/main" id="{805257F2-6762-40BE-94B4-366F43D5C606}"/>
                </a:ext>
              </a:extLst>
            </p:cNvPr>
            <p:cNvSpPr/>
            <p:nvPr/>
          </p:nvSpPr>
          <p:spPr>
            <a:xfrm>
              <a:off x="8695619" y="5071110"/>
              <a:ext cx="1097280" cy="1097280"/>
            </a:xfrm>
            <a:prstGeom prst="ellipse">
              <a:avLst/>
            </a:prstGeom>
            <a:solidFill>
              <a:schemeClr val="accent5">
                <a:lumMod val="40000"/>
                <a:lumOff val="60000"/>
              </a:schemeClr>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DBITS</a:t>
              </a:r>
            </a:p>
          </p:txBody>
        </p:sp>
        <p:sp>
          <p:nvSpPr>
            <p:cNvPr id="12" name="Oval 11">
              <a:extLst>
                <a:ext uri="{FF2B5EF4-FFF2-40B4-BE49-F238E27FC236}">
                  <a16:creationId xmlns:a16="http://schemas.microsoft.com/office/drawing/2014/main" id="{E8BC0E27-050A-4CE6-B225-4FCF6958D313}"/>
                </a:ext>
              </a:extLst>
            </p:cNvPr>
            <p:cNvSpPr/>
            <p:nvPr/>
          </p:nvSpPr>
          <p:spPr>
            <a:xfrm>
              <a:off x="7189673" y="4469622"/>
              <a:ext cx="1097280" cy="1097280"/>
            </a:xfrm>
            <a:prstGeom prst="ellipse">
              <a:avLst/>
            </a:prstGeom>
            <a:solidFill>
              <a:schemeClr val="accent5">
                <a:lumMod val="40000"/>
                <a:lumOff val="60000"/>
              </a:schemeClr>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Bulk Purchase</a:t>
              </a:r>
            </a:p>
          </p:txBody>
        </p:sp>
        <p:sp>
          <p:nvSpPr>
            <p:cNvPr id="11" name="Oval 10">
              <a:extLst>
                <a:ext uri="{FF2B5EF4-FFF2-40B4-BE49-F238E27FC236}">
                  <a16:creationId xmlns:a16="http://schemas.microsoft.com/office/drawing/2014/main" id="{EC989FB1-93FD-4025-A74F-1C5A8D58D15F}"/>
                </a:ext>
              </a:extLst>
            </p:cNvPr>
            <p:cNvSpPr/>
            <p:nvPr/>
          </p:nvSpPr>
          <p:spPr>
            <a:xfrm>
              <a:off x="6641033" y="2971381"/>
              <a:ext cx="1097280" cy="1097280"/>
            </a:xfrm>
            <a:prstGeom prst="ellipse">
              <a:avLst/>
            </a:prstGeom>
            <a:solidFill>
              <a:schemeClr val="accent5">
                <a:lumMod val="40000"/>
                <a:lumOff val="60000"/>
              </a:schemeClr>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lIns="45720" t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SOW &amp;</a:t>
              </a:r>
              <a:b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b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Exemptions</a:t>
              </a:r>
              <a:endPar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rPr>
                <a:t>Review</a:t>
              </a:r>
            </a:p>
          </p:txBody>
        </p:sp>
      </p:grpSp>
      <p:sp>
        <p:nvSpPr>
          <p:cNvPr id="3" name="Date Placeholder 2">
            <a:extLst>
              <a:ext uri="{FF2B5EF4-FFF2-40B4-BE49-F238E27FC236}">
                <a16:creationId xmlns:a16="http://schemas.microsoft.com/office/drawing/2014/main" id="{16251915-D90E-49DB-B4A4-7CF012E2DFAC}"/>
              </a:ext>
            </a:extLst>
          </p:cNvPr>
          <p:cNvSpPr>
            <a:spLocks noGrp="1"/>
          </p:cNvSpPr>
          <p:nvPr>
            <p:ph type="dt" sz="half" idx="10"/>
          </p:nvPr>
        </p:nvSpPr>
        <p:spPr/>
        <p:txBody>
          <a:bodyPr/>
          <a:lstStyle/>
          <a:p>
            <a:fld id="{1245D672-0E25-4361-985D-86FCE2959B5A}" type="datetime1">
              <a:rPr lang="en-US" smtClean="0"/>
              <a:t>5/14/2019</a:t>
            </a:fld>
            <a:endParaRPr lang="en-US"/>
          </a:p>
        </p:txBody>
      </p:sp>
      <p:sp>
        <p:nvSpPr>
          <p:cNvPr id="13" name="Slide Number Placeholder 12">
            <a:extLst>
              <a:ext uri="{FF2B5EF4-FFF2-40B4-BE49-F238E27FC236}">
                <a16:creationId xmlns:a16="http://schemas.microsoft.com/office/drawing/2014/main" id="{AAEE23A3-40E9-4632-85F3-21BB6407467E}"/>
              </a:ext>
            </a:extLst>
          </p:cNvPr>
          <p:cNvSpPr>
            <a:spLocks noGrp="1"/>
          </p:cNvSpPr>
          <p:nvPr>
            <p:ph type="sldNum" sz="quarter" idx="12"/>
          </p:nvPr>
        </p:nvSpPr>
        <p:spPr/>
        <p:txBody>
          <a:bodyPr/>
          <a:lstStyle/>
          <a:p>
            <a:fld id="{418AF66D-A13B-6F44-B082-D7F3693F012B}" type="slidenum">
              <a:rPr lang="en-US" smtClean="0"/>
              <a:t>23</a:t>
            </a:fld>
            <a:endParaRPr lang="en-US"/>
          </a:p>
        </p:txBody>
      </p:sp>
    </p:spTree>
    <p:extLst>
      <p:ext uri="{BB962C8B-B14F-4D97-AF65-F5344CB8AC3E}">
        <p14:creationId xmlns:p14="http://schemas.microsoft.com/office/powerpoint/2010/main" val="65273312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9945-3B3E-41C9-94E3-2B6B03289842}"/>
              </a:ext>
            </a:extLst>
          </p:cNvPr>
          <p:cNvSpPr>
            <a:spLocks noGrp="1"/>
          </p:cNvSpPr>
          <p:nvPr>
            <p:ph type="title"/>
          </p:nvPr>
        </p:nvSpPr>
        <p:spPr/>
        <p:txBody>
          <a:bodyPr/>
          <a:lstStyle/>
          <a:p>
            <a:r>
              <a:rPr lang="en-US" dirty="0"/>
              <a:t>Speaker Background: Tom Hay</a:t>
            </a:r>
          </a:p>
        </p:txBody>
      </p:sp>
      <p:sp>
        <p:nvSpPr>
          <p:cNvPr id="3" name="Content Placeholder 2">
            <a:extLst>
              <a:ext uri="{FF2B5EF4-FFF2-40B4-BE49-F238E27FC236}">
                <a16:creationId xmlns:a16="http://schemas.microsoft.com/office/drawing/2014/main" id="{5E58F87C-CDBA-4E4C-B04A-D71DA3D32295}"/>
              </a:ext>
            </a:extLst>
          </p:cNvPr>
          <p:cNvSpPr>
            <a:spLocks noGrp="1"/>
          </p:cNvSpPr>
          <p:nvPr>
            <p:ph idx="1"/>
          </p:nvPr>
        </p:nvSpPr>
        <p:spPr>
          <a:xfrm>
            <a:off x="838200" y="1277256"/>
            <a:ext cx="8249742" cy="5079093"/>
          </a:xfrm>
        </p:spPr>
        <p:txBody>
          <a:bodyPr>
            <a:normAutofit lnSpcReduction="10000"/>
          </a:bodyPr>
          <a:lstStyle/>
          <a:p>
            <a:pPr marL="0" indent="0">
              <a:buNone/>
            </a:pPr>
            <a:r>
              <a:rPr lang="en-US" b="0" dirty="0"/>
              <a:t>Contract Manager, Cooperative Contracts</a:t>
            </a:r>
          </a:p>
          <a:p>
            <a:pPr marL="0" indent="0">
              <a:buNone/>
            </a:pPr>
            <a:r>
              <a:rPr lang="en-US" b="0" dirty="0"/>
              <a:t>Chief Procurement Office</a:t>
            </a:r>
          </a:p>
          <a:p>
            <a:pPr marL="0" indent="0">
              <a:buNone/>
            </a:pPr>
            <a:r>
              <a:rPr lang="en-US" b="0" dirty="0">
                <a:hlinkClick r:id="rId3"/>
              </a:rPr>
              <a:t>Tom.Hay@DIR.Texas.gov</a:t>
            </a:r>
            <a:endParaRPr lang="en-US" b="0" dirty="0"/>
          </a:p>
          <a:p>
            <a:pPr marL="0" indent="0">
              <a:buNone/>
            </a:pPr>
            <a:endParaRPr lang="en-US" b="0" dirty="0"/>
          </a:p>
          <a:p>
            <a:r>
              <a:rPr lang="en-US" b="0" dirty="0"/>
              <a:t>10 years with the state</a:t>
            </a:r>
          </a:p>
          <a:p>
            <a:r>
              <a:rPr lang="en-US" b="0" dirty="0"/>
              <a:t>Joined DIR in 2011 from TRS </a:t>
            </a:r>
          </a:p>
          <a:p>
            <a:r>
              <a:rPr lang="en-US" b="0" dirty="0"/>
              <a:t>Responsible for RFOs, negotiations, amendments, and reviews customer exemption requests</a:t>
            </a:r>
          </a:p>
          <a:p>
            <a:r>
              <a:rPr lang="en-US" b="0" dirty="0"/>
              <a:t>Training for both customers and vendors</a:t>
            </a:r>
          </a:p>
          <a:p>
            <a:r>
              <a:rPr lang="en-US" b="0" dirty="0"/>
              <a:t>Private sector experience with coop contracts as a vendor</a:t>
            </a:r>
          </a:p>
          <a:p>
            <a:pPr marL="0" indent="0">
              <a:buNone/>
            </a:pPr>
            <a:endParaRPr lang="en-US" dirty="0"/>
          </a:p>
        </p:txBody>
      </p:sp>
      <p:pic>
        <p:nvPicPr>
          <p:cNvPr id="7" name="Picture 6" descr="Photo of Tom Hay">
            <a:extLst>
              <a:ext uri="{FF2B5EF4-FFF2-40B4-BE49-F238E27FC236}">
                <a16:creationId xmlns:a16="http://schemas.microsoft.com/office/drawing/2014/main" id="{F3DB918C-2C08-4D1B-BCA4-92A211022068}"/>
              </a:ext>
            </a:extLst>
          </p:cNvPr>
          <p:cNvPicPr>
            <a:picLocks noChangeAspect="1"/>
          </p:cNvPicPr>
          <p:nvPr/>
        </p:nvPicPr>
        <p:blipFill>
          <a:blip r:embed="rId4"/>
          <a:stretch>
            <a:fillRect/>
          </a:stretch>
        </p:blipFill>
        <p:spPr>
          <a:xfrm>
            <a:off x="9087942" y="1556952"/>
            <a:ext cx="2458151" cy="3073106"/>
          </a:xfrm>
          <a:prstGeom prst="rect">
            <a:avLst/>
          </a:prstGeom>
        </p:spPr>
      </p:pic>
      <p:sp>
        <p:nvSpPr>
          <p:cNvPr id="4" name="Date Placeholder 3">
            <a:extLst>
              <a:ext uri="{FF2B5EF4-FFF2-40B4-BE49-F238E27FC236}">
                <a16:creationId xmlns:a16="http://schemas.microsoft.com/office/drawing/2014/main" id="{6847C563-EEDC-4CFE-9876-29D11A181C2D}"/>
              </a:ext>
            </a:extLst>
          </p:cNvPr>
          <p:cNvSpPr>
            <a:spLocks noGrp="1"/>
          </p:cNvSpPr>
          <p:nvPr>
            <p:ph type="dt" sz="half" idx="10"/>
          </p:nvPr>
        </p:nvSpPr>
        <p:spPr/>
        <p:txBody>
          <a:bodyPr/>
          <a:lstStyle/>
          <a:p>
            <a:fld id="{EA2083E1-F431-4170-B5E5-12FC1B00125D}" type="datetime1">
              <a:rPr lang="en-US" smtClean="0"/>
              <a:t>5/14/2019</a:t>
            </a:fld>
            <a:endParaRPr lang="en-US"/>
          </a:p>
        </p:txBody>
      </p:sp>
      <p:sp>
        <p:nvSpPr>
          <p:cNvPr id="5" name="Slide Number Placeholder 4">
            <a:extLst>
              <a:ext uri="{FF2B5EF4-FFF2-40B4-BE49-F238E27FC236}">
                <a16:creationId xmlns:a16="http://schemas.microsoft.com/office/drawing/2014/main" id="{B06FE321-2102-4189-BC02-9CE646215755}"/>
              </a:ext>
            </a:extLst>
          </p:cNvPr>
          <p:cNvSpPr>
            <a:spLocks noGrp="1"/>
          </p:cNvSpPr>
          <p:nvPr>
            <p:ph type="sldNum" sz="quarter" idx="12"/>
          </p:nvPr>
        </p:nvSpPr>
        <p:spPr/>
        <p:txBody>
          <a:bodyPr/>
          <a:lstStyle/>
          <a:p>
            <a:fld id="{418AF66D-A13B-6F44-B082-D7F3693F012B}" type="slidenum">
              <a:rPr lang="en-US" smtClean="0"/>
              <a:t>24</a:t>
            </a:fld>
            <a:endParaRPr lang="en-US"/>
          </a:p>
        </p:txBody>
      </p:sp>
    </p:spTree>
    <p:extLst>
      <p:ext uri="{BB962C8B-B14F-4D97-AF65-F5344CB8AC3E}">
        <p14:creationId xmlns:p14="http://schemas.microsoft.com/office/powerpoint/2010/main" val="1358629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BBC1633-2D76-47F6-9A30-F058E5F7459E}"/>
              </a:ext>
            </a:extLst>
          </p:cNvPr>
          <p:cNvSpPr>
            <a:spLocks noGrp="1"/>
          </p:cNvSpPr>
          <p:nvPr>
            <p:ph type="title"/>
          </p:nvPr>
        </p:nvSpPr>
        <p:spPr/>
        <p:txBody>
          <a:bodyPr>
            <a:normAutofit/>
          </a:bodyPr>
          <a:lstStyle/>
          <a:p>
            <a:r>
              <a:rPr lang="en-US" dirty="0"/>
              <a:t>“Do it yourself” or Outsource</a:t>
            </a:r>
          </a:p>
        </p:txBody>
      </p:sp>
      <p:sp>
        <p:nvSpPr>
          <p:cNvPr id="21" name="Freeform: Shape 20">
            <a:extLst>
              <a:ext uri="{FF2B5EF4-FFF2-40B4-BE49-F238E27FC236}">
                <a16:creationId xmlns:a16="http://schemas.microsoft.com/office/drawing/2014/main" id="{1B1939DA-536B-46A0-96B4-41029ED69404}"/>
              </a:ext>
              <a:ext uri="{C183D7F6-B498-43B3-948B-1728B52AA6E4}">
                <adec:decorative xmlns:adec="http://schemas.microsoft.com/office/drawing/2017/decorative" val="1"/>
              </a:ext>
            </a:extLst>
          </p:cNvPr>
          <p:cNvSpPr/>
          <p:nvPr/>
        </p:nvSpPr>
        <p:spPr>
          <a:xfrm>
            <a:off x="1680420" y="4899353"/>
            <a:ext cx="2738201" cy="1822129"/>
          </a:xfrm>
          <a:custGeom>
            <a:avLst/>
            <a:gdLst>
              <a:gd name="connsiteX0" fmla="*/ 0 w 2508148"/>
              <a:gd name="connsiteY0" fmla="*/ 162471 h 1624711"/>
              <a:gd name="connsiteX1" fmla="*/ 162471 w 2508148"/>
              <a:gd name="connsiteY1" fmla="*/ 0 h 1624711"/>
              <a:gd name="connsiteX2" fmla="*/ 2345677 w 2508148"/>
              <a:gd name="connsiteY2" fmla="*/ 0 h 1624711"/>
              <a:gd name="connsiteX3" fmla="*/ 2508148 w 2508148"/>
              <a:gd name="connsiteY3" fmla="*/ 162471 h 1624711"/>
              <a:gd name="connsiteX4" fmla="*/ 2508148 w 2508148"/>
              <a:gd name="connsiteY4" fmla="*/ 1462240 h 1624711"/>
              <a:gd name="connsiteX5" fmla="*/ 2345677 w 2508148"/>
              <a:gd name="connsiteY5" fmla="*/ 1624711 h 1624711"/>
              <a:gd name="connsiteX6" fmla="*/ 162471 w 2508148"/>
              <a:gd name="connsiteY6" fmla="*/ 1624711 h 1624711"/>
              <a:gd name="connsiteX7" fmla="*/ 0 w 2508148"/>
              <a:gd name="connsiteY7" fmla="*/ 1462240 h 1624711"/>
              <a:gd name="connsiteX8" fmla="*/ 0 w 2508148"/>
              <a:gd name="connsiteY8" fmla="*/ 162471 h 16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148" h="1624711">
                <a:moveTo>
                  <a:pt x="0" y="162471"/>
                </a:moveTo>
                <a:cubicBezTo>
                  <a:pt x="0" y="72741"/>
                  <a:pt x="72741" y="0"/>
                  <a:pt x="162471" y="0"/>
                </a:cubicBezTo>
                <a:lnTo>
                  <a:pt x="2345677" y="0"/>
                </a:lnTo>
                <a:cubicBezTo>
                  <a:pt x="2435407" y="0"/>
                  <a:pt x="2508148" y="72741"/>
                  <a:pt x="2508148" y="162471"/>
                </a:cubicBezTo>
                <a:lnTo>
                  <a:pt x="2508148" y="1462240"/>
                </a:lnTo>
                <a:cubicBezTo>
                  <a:pt x="2508148" y="1551970"/>
                  <a:pt x="2435407" y="1624711"/>
                  <a:pt x="2345677" y="1624711"/>
                </a:cubicBezTo>
                <a:lnTo>
                  <a:pt x="162471" y="1624711"/>
                </a:lnTo>
                <a:cubicBezTo>
                  <a:pt x="72741" y="1624711"/>
                  <a:pt x="0" y="1551970"/>
                  <a:pt x="0" y="1462240"/>
                </a:cubicBezTo>
                <a:lnTo>
                  <a:pt x="0" y="16247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1910" tIns="271910" rIns="1024355" bIns="678088" numCol="1" spcCol="1270" anchor="t" anchorCtr="0">
            <a:noAutofit/>
          </a:bodyPr>
          <a:lstStyle/>
          <a:p>
            <a:pPr marL="285750" marR="0" lvl="1" indent="-285750" algn="l" defTabSz="2133600" rtl="0" eaLnBrk="1" fontAlgn="auto" latinLnBrk="0" hangingPunct="1">
              <a:lnSpc>
                <a:spcPct val="90000"/>
              </a:lnSpc>
              <a:spcBef>
                <a:spcPct val="0"/>
              </a:spcBef>
              <a:spcAft>
                <a:spcPct val="15000"/>
              </a:spcAft>
              <a:buClrTx/>
              <a:buSzTx/>
              <a:buFontTx/>
              <a:buNone/>
              <a:tabLst/>
              <a:defRPr/>
            </a:pPr>
            <a:endParaRPr kumimoji="0" lang="en-US" sz="4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2" name="Rectangle: Rounded Corners 4">
            <a:extLst>
              <a:ext uri="{FF2B5EF4-FFF2-40B4-BE49-F238E27FC236}">
                <a16:creationId xmlns:a16="http://schemas.microsoft.com/office/drawing/2014/main" id="{0D05C450-0697-407D-99C9-78F55AB4A18C}"/>
              </a:ext>
            </a:extLst>
          </p:cNvPr>
          <p:cNvSpPr txBox="1"/>
          <p:nvPr/>
        </p:nvSpPr>
        <p:spPr>
          <a:xfrm>
            <a:off x="1801170" y="5124817"/>
            <a:ext cx="2336877" cy="138447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marL="91440" marR="0" lvl="1" indent="-114300" algn="l" defTabSz="533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Outsourced Managed</a:t>
            </a:r>
          </a:p>
          <a:p>
            <a:pPr marL="91440" marR="0" lvl="1" indent="-114300" algn="l" defTabSz="533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 Services where DIR manages the Service Providers</a:t>
            </a:r>
          </a:p>
        </p:txBody>
      </p:sp>
      <p:sp>
        <p:nvSpPr>
          <p:cNvPr id="18" name="Arrow: Curved Down 17" descr="Cycle arrow, clockwise curving up">
            <a:extLst>
              <a:ext uri="{FF2B5EF4-FFF2-40B4-BE49-F238E27FC236}">
                <a16:creationId xmlns:a16="http://schemas.microsoft.com/office/drawing/2014/main" id="{B2FE332D-A01B-4D3B-AE62-3EE2CFC4D4DB}"/>
              </a:ext>
            </a:extLst>
          </p:cNvPr>
          <p:cNvSpPr/>
          <p:nvPr/>
        </p:nvSpPr>
        <p:spPr>
          <a:xfrm>
            <a:off x="4881909" y="3317526"/>
            <a:ext cx="794046" cy="370399"/>
          </a:xfrm>
          <a:prstGeom prst="curvedDownArrow">
            <a:avLst>
              <a:gd name="adj1" fmla="val 50000"/>
              <a:gd name="adj2" fmla="val 50000"/>
              <a:gd name="adj3" fmla="val 38757"/>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descr="Cycle matrix slice 4: Shared Services">
            <a:extLst>
              <a:ext uri="{FF2B5EF4-FFF2-40B4-BE49-F238E27FC236}">
                <a16:creationId xmlns:a16="http://schemas.microsoft.com/office/drawing/2014/main" id="{5BB4618F-577B-4F8B-BF64-0F958B7D1856}"/>
              </a:ext>
            </a:extLst>
          </p:cNvPr>
          <p:cNvSpPr>
            <a:spLocks noChangeAspect="1"/>
          </p:cNvSpPr>
          <p:nvPr/>
        </p:nvSpPr>
        <p:spPr>
          <a:xfrm>
            <a:off x="3410268" y="3831493"/>
            <a:ext cx="1868671" cy="1868671"/>
          </a:xfrm>
          <a:custGeom>
            <a:avLst/>
            <a:gdLst>
              <a:gd name="connsiteX0" fmla="*/ 0 w 2198437"/>
              <a:gd name="connsiteY0" fmla="*/ 2198437 h 2198437"/>
              <a:gd name="connsiteX1" fmla="*/ 2198437 w 2198437"/>
              <a:gd name="connsiteY1" fmla="*/ 0 h 2198437"/>
              <a:gd name="connsiteX2" fmla="*/ 2198437 w 2198437"/>
              <a:gd name="connsiteY2" fmla="*/ 2198437 h 2198437"/>
              <a:gd name="connsiteX3" fmla="*/ 0 w 2198437"/>
              <a:gd name="connsiteY3" fmla="*/ 2198437 h 2198437"/>
            </a:gdLst>
            <a:ahLst/>
            <a:cxnLst>
              <a:cxn ang="0">
                <a:pos x="connsiteX0" y="connsiteY0"/>
              </a:cxn>
              <a:cxn ang="0">
                <a:pos x="connsiteX1" y="connsiteY1"/>
              </a:cxn>
              <a:cxn ang="0">
                <a:pos x="connsiteX2" y="connsiteY2"/>
              </a:cxn>
              <a:cxn ang="0">
                <a:pos x="connsiteX3" y="connsiteY3"/>
              </a:cxn>
            </a:cxnLst>
            <a:rect l="l" t="t" r="r" b="b"/>
            <a:pathLst>
              <a:path w="2198437" h="2198437">
                <a:moveTo>
                  <a:pt x="2198437" y="2198437"/>
                </a:moveTo>
                <a:cubicBezTo>
                  <a:pt x="984274" y="2198437"/>
                  <a:pt x="0" y="1214163"/>
                  <a:pt x="0" y="0"/>
                </a:cubicBezTo>
                <a:lnTo>
                  <a:pt x="2198437" y="0"/>
                </a:lnTo>
                <a:lnTo>
                  <a:pt x="2198437" y="219843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8640" tIns="135128" rIns="135128" bIns="77903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Shared </a:t>
            </a:r>
            <a:b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Technology</a:t>
            </a:r>
            <a:b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Services</a:t>
            </a:r>
            <a:b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(STS)</a:t>
            </a:r>
          </a:p>
        </p:txBody>
      </p:sp>
      <p:sp>
        <p:nvSpPr>
          <p:cNvPr id="38" name="Arrow: Curved Down 37" descr="Cycle arrow, clockwise curving up">
            <a:extLst>
              <a:ext uri="{FF2B5EF4-FFF2-40B4-BE49-F238E27FC236}">
                <a16:creationId xmlns:a16="http://schemas.microsoft.com/office/drawing/2014/main" id="{1E7291B0-CB55-453C-A6D6-B343E1F024FA}"/>
              </a:ext>
            </a:extLst>
          </p:cNvPr>
          <p:cNvSpPr/>
          <p:nvPr/>
        </p:nvSpPr>
        <p:spPr>
          <a:xfrm rot="10800000">
            <a:off x="4881910" y="3894057"/>
            <a:ext cx="794046" cy="370399"/>
          </a:xfrm>
          <a:prstGeom prst="curvedDownArrow">
            <a:avLst>
              <a:gd name="adj1" fmla="val 25000"/>
              <a:gd name="adj2" fmla="val 50000"/>
              <a:gd name="adj3" fmla="val 38757"/>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DA025A51-2F3B-46C9-A2D9-0B010E24D8F2}"/>
              </a:ext>
              <a:ext uri="{C183D7F6-B498-43B3-948B-1728B52AA6E4}">
                <adec:decorative xmlns:adec="http://schemas.microsoft.com/office/drawing/2017/decorative" val="1"/>
              </a:ext>
            </a:extLst>
          </p:cNvPr>
          <p:cNvSpPr/>
          <p:nvPr/>
        </p:nvSpPr>
        <p:spPr>
          <a:xfrm>
            <a:off x="6266378" y="1363396"/>
            <a:ext cx="2686791" cy="1624711"/>
          </a:xfrm>
          <a:custGeom>
            <a:avLst/>
            <a:gdLst>
              <a:gd name="connsiteX0" fmla="*/ 0 w 2508148"/>
              <a:gd name="connsiteY0" fmla="*/ 162471 h 1624711"/>
              <a:gd name="connsiteX1" fmla="*/ 162471 w 2508148"/>
              <a:gd name="connsiteY1" fmla="*/ 0 h 1624711"/>
              <a:gd name="connsiteX2" fmla="*/ 2345677 w 2508148"/>
              <a:gd name="connsiteY2" fmla="*/ 0 h 1624711"/>
              <a:gd name="connsiteX3" fmla="*/ 2508148 w 2508148"/>
              <a:gd name="connsiteY3" fmla="*/ 162471 h 1624711"/>
              <a:gd name="connsiteX4" fmla="*/ 2508148 w 2508148"/>
              <a:gd name="connsiteY4" fmla="*/ 1462240 h 1624711"/>
              <a:gd name="connsiteX5" fmla="*/ 2345677 w 2508148"/>
              <a:gd name="connsiteY5" fmla="*/ 1624711 h 1624711"/>
              <a:gd name="connsiteX6" fmla="*/ 162471 w 2508148"/>
              <a:gd name="connsiteY6" fmla="*/ 1624711 h 1624711"/>
              <a:gd name="connsiteX7" fmla="*/ 0 w 2508148"/>
              <a:gd name="connsiteY7" fmla="*/ 1462240 h 1624711"/>
              <a:gd name="connsiteX8" fmla="*/ 0 w 2508148"/>
              <a:gd name="connsiteY8" fmla="*/ 162471 h 16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148" h="1624711">
                <a:moveTo>
                  <a:pt x="0" y="162471"/>
                </a:moveTo>
                <a:cubicBezTo>
                  <a:pt x="0" y="72741"/>
                  <a:pt x="72741" y="0"/>
                  <a:pt x="162471" y="0"/>
                </a:cubicBezTo>
                <a:lnTo>
                  <a:pt x="2345677" y="0"/>
                </a:lnTo>
                <a:cubicBezTo>
                  <a:pt x="2435407" y="0"/>
                  <a:pt x="2508148" y="72741"/>
                  <a:pt x="2508148" y="162471"/>
                </a:cubicBezTo>
                <a:lnTo>
                  <a:pt x="2508148" y="1462240"/>
                </a:lnTo>
                <a:cubicBezTo>
                  <a:pt x="2508148" y="1551970"/>
                  <a:pt x="2435407" y="1624711"/>
                  <a:pt x="2345677" y="1624711"/>
                </a:cubicBezTo>
                <a:lnTo>
                  <a:pt x="162471" y="1624711"/>
                </a:lnTo>
                <a:cubicBezTo>
                  <a:pt x="72741" y="1624711"/>
                  <a:pt x="0" y="1551970"/>
                  <a:pt x="0" y="1462240"/>
                </a:cubicBezTo>
                <a:lnTo>
                  <a:pt x="0" y="16247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0" tIns="182880" rIns="91440" bIns="487588"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1AC095E3-D5A5-4C3B-BB60-DEB33609D14A}"/>
              </a:ext>
            </a:extLst>
          </p:cNvPr>
          <p:cNvSpPr txBox="1"/>
          <p:nvPr/>
        </p:nvSpPr>
        <p:spPr>
          <a:xfrm>
            <a:off x="9080577" y="2129971"/>
            <a:ext cx="15877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Franklin Gothic Medium" panose="020B0603020102020204" pitchFamily="34" charset="0"/>
                <a:ea typeface="+mn-ea"/>
                <a:cs typeface="+mn-cs"/>
              </a:rPr>
              <a:t>Eligible Customers</a:t>
            </a:r>
          </a:p>
        </p:txBody>
      </p:sp>
      <p:pic>
        <p:nvPicPr>
          <p:cNvPr id="32" name="Picture 31" descr="Icon: Government">
            <a:extLst>
              <a:ext uri="{FF2B5EF4-FFF2-40B4-BE49-F238E27FC236}">
                <a16:creationId xmlns:a16="http://schemas.microsoft.com/office/drawing/2014/main" id="{6CF6640C-B11D-4967-B175-A05E0060B291}"/>
              </a:ext>
            </a:extLst>
          </p:cNvPr>
          <p:cNvPicPr>
            <a:picLocks noChangeAspect="1"/>
          </p:cNvPicPr>
          <p:nvPr/>
        </p:nvPicPr>
        <p:blipFill rotWithShape="1">
          <a:blip r:embed="rId3">
            <a:extLst>
              <a:ext uri="{28A0092B-C50C-407E-A947-70E740481C1C}">
                <a14:useLocalDpi xmlns:a14="http://schemas.microsoft.com/office/drawing/2010/main" val="0"/>
              </a:ext>
            </a:extLst>
          </a:blip>
          <a:srcRect l="17314" t="1" r="23888" b="14659"/>
          <a:stretch/>
        </p:blipFill>
        <p:spPr>
          <a:xfrm>
            <a:off x="9511611" y="2925973"/>
            <a:ext cx="660319" cy="650607"/>
          </a:xfrm>
          <a:prstGeom prst="rect">
            <a:avLst/>
          </a:prstGeom>
        </p:spPr>
      </p:pic>
      <p:pic>
        <p:nvPicPr>
          <p:cNvPr id="34" name="Picture 33" descr="Icon: Education">
            <a:extLst>
              <a:ext uri="{FF2B5EF4-FFF2-40B4-BE49-F238E27FC236}">
                <a16:creationId xmlns:a16="http://schemas.microsoft.com/office/drawing/2014/main" id="{CF59C17D-BC9D-40BA-A467-D986368EC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7266" y="3605327"/>
            <a:ext cx="914346" cy="914346"/>
          </a:xfrm>
          <a:prstGeom prst="rect">
            <a:avLst/>
          </a:prstGeom>
        </p:spPr>
      </p:pic>
      <p:pic>
        <p:nvPicPr>
          <p:cNvPr id="35" name="Picture 34" descr="Icon: K-12">
            <a:extLst>
              <a:ext uri="{FF2B5EF4-FFF2-40B4-BE49-F238E27FC236}">
                <a16:creationId xmlns:a16="http://schemas.microsoft.com/office/drawing/2014/main" id="{CED4A449-7BBE-4EF7-A933-8A0FCEF2BF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7036" y="4538313"/>
            <a:ext cx="586504" cy="586504"/>
          </a:xfrm>
          <a:prstGeom prst="rect">
            <a:avLst/>
          </a:prstGeom>
        </p:spPr>
      </p:pic>
      <p:pic>
        <p:nvPicPr>
          <p:cNvPr id="36" name="Picture 35" descr="Icon: Assistance Organizations">
            <a:extLst>
              <a:ext uri="{FF2B5EF4-FFF2-40B4-BE49-F238E27FC236}">
                <a16:creationId xmlns:a16="http://schemas.microsoft.com/office/drawing/2014/main" id="{F5C3BF87-CA29-4F21-8644-5D18500BC4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4571" y="5448129"/>
            <a:ext cx="584923" cy="584923"/>
          </a:xfrm>
          <a:prstGeom prst="rect">
            <a:avLst/>
          </a:prstGeom>
        </p:spPr>
      </p:pic>
      <p:sp>
        <p:nvSpPr>
          <p:cNvPr id="6" name="TextBox 5">
            <a:extLst>
              <a:ext uri="{FF2B5EF4-FFF2-40B4-BE49-F238E27FC236}">
                <a16:creationId xmlns:a16="http://schemas.microsoft.com/office/drawing/2014/main" id="{30CD8BED-9042-4D8C-9712-97E1C500D5D7}"/>
              </a:ext>
              <a:ext uri="{C183D7F6-B498-43B3-948B-1728B52AA6E4}">
                <adec:decorative xmlns:adec="http://schemas.microsoft.com/office/drawing/2017/decorative" val="1"/>
              </a:ext>
            </a:extLst>
          </p:cNvPr>
          <p:cNvSpPr txBox="1"/>
          <p:nvPr/>
        </p:nvSpPr>
        <p:spPr>
          <a:xfrm>
            <a:off x="6777289" y="1360608"/>
            <a:ext cx="215827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“Do it Yourself IT” pre-negotiated master contracts for IT goods and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E89B76B1-E2DC-4174-944A-E5D4A0C795BD}"/>
              </a:ext>
            </a:extLst>
          </p:cNvPr>
          <p:cNvSpPr>
            <a:spLocks noGrp="1"/>
          </p:cNvSpPr>
          <p:nvPr>
            <p:ph type="sldNum" sz="quarter" idx="12"/>
          </p:nvPr>
        </p:nvSpPr>
        <p:spPr/>
        <p:txBody>
          <a:bodyPr/>
          <a:lstStyle/>
          <a:p>
            <a:fld id="{418AF66D-A13B-6F44-B082-D7F3693F012B}" type="slidenum">
              <a:rPr lang="en-US" smtClean="0"/>
              <a:t>25</a:t>
            </a:fld>
            <a:endParaRPr lang="en-US"/>
          </a:p>
        </p:txBody>
      </p:sp>
      <p:sp>
        <p:nvSpPr>
          <p:cNvPr id="2" name="Date Placeholder 1">
            <a:extLst>
              <a:ext uri="{FF2B5EF4-FFF2-40B4-BE49-F238E27FC236}">
                <a16:creationId xmlns:a16="http://schemas.microsoft.com/office/drawing/2014/main" id="{54BAAF97-AD0F-4B4E-AD1A-9A84AEFF483B}"/>
              </a:ext>
            </a:extLst>
          </p:cNvPr>
          <p:cNvSpPr>
            <a:spLocks noGrp="1"/>
          </p:cNvSpPr>
          <p:nvPr>
            <p:ph type="dt" sz="half" idx="10"/>
          </p:nvPr>
        </p:nvSpPr>
        <p:spPr>
          <a:xfrm>
            <a:off x="369195" y="6369627"/>
            <a:ext cx="2743200" cy="365125"/>
          </a:xfrm>
        </p:spPr>
        <p:txBody>
          <a:bodyPr/>
          <a:lstStyle/>
          <a:p>
            <a:fld id="{8A85C963-9A1E-4542-97E7-AC858C71179B}" type="datetime1">
              <a:rPr lang="en-US" smtClean="0"/>
              <a:t>5/14/2019</a:t>
            </a:fld>
            <a:endParaRPr lang="en-US" dirty="0"/>
          </a:p>
        </p:txBody>
      </p:sp>
      <p:sp>
        <p:nvSpPr>
          <p:cNvPr id="12" name="Freeform: Shape 11" descr="Cycle matrix slice 2: Cooperative Contracts">
            <a:extLst>
              <a:ext uri="{FF2B5EF4-FFF2-40B4-BE49-F238E27FC236}">
                <a16:creationId xmlns:a16="http://schemas.microsoft.com/office/drawing/2014/main" id="{E80E340E-4D9B-49E3-B401-7100A0B47FA2}"/>
              </a:ext>
            </a:extLst>
          </p:cNvPr>
          <p:cNvSpPr>
            <a:spLocks noChangeAspect="1"/>
          </p:cNvSpPr>
          <p:nvPr/>
        </p:nvSpPr>
        <p:spPr>
          <a:xfrm>
            <a:off x="5332044" y="1900761"/>
            <a:ext cx="1868671" cy="1868671"/>
          </a:xfrm>
          <a:custGeom>
            <a:avLst/>
            <a:gdLst>
              <a:gd name="connsiteX0" fmla="*/ 0 w 2198437"/>
              <a:gd name="connsiteY0" fmla="*/ 2198437 h 2198437"/>
              <a:gd name="connsiteX1" fmla="*/ 2198437 w 2198437"/>
              <a:gd name="connsiteY1" fmla="*/ 0 h 2198437"/>
              <a:gd name="connsiteX2" fmla="*/ 2198437 w 2198437"/>
              <a:gd name="connsiteY2" fmla="*/ 2198437 h 2198437"/>
              <a:gd name="connsiteX3" fmla="*/ 0 w 2198437"/>
              <a:gd name="connsiteY3" fmla="*/ 2198437 h 2198437"/>
            </a:gdLst>
            <a:ahLst/>
            <a:cxnLst>
              <a:cxn ang="0">
                <a:pos x="connsiteX0" y="connsiteY0"/>
              </a:cxn>
              <a:cxn ang="0">
                <a:pos x="connsiteX1" y="connsiteY1"/>
              </a:cxn>
              <a:cxn ang="0">
                <a:pos x="connsiteX2" y="connsiteY2"/>
              </a:cxn>
              <a:cxn ang="0">
                <a:pos x="connsiteX3" y="connsiteY3"/>
              </a:cxn>
            </a:cxnLst>
            <a:rect l="l" t="t" r="r" b="b"/>
            <a:pathLst>
              <a:path w="2198437" h="2198437">
                <a:moveTo>
                  <a:pt x="0" y="0"/>
                </a:moveTo>
                <a:cubicBezTo>
                  <a:pt x="1214163" y="0"/>
                  <a:pt x="2198437" y="984274"/>
                  <a:pt x="2198437" y="2198437"/>
                </a:cubicBezTo>
                <a:lnTo>
                  <a:pt x="0" y="21984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779035" rIns="457200" bIns="135128"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Cooperative Contracts</a:t>
            </a:r>
            <a:b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(Co-op)</a:t>
            </a:r>
          </a:p>
        </p:txBody>
      </p:sp>
    </p:spTree>
    <p:extLst>
      <p:ext uri="{BB962C8B-B14F-4D97-AF65-F5344CB8AC3E}">
        <p14:creationId xmlns:p14="http://schemas.microsoft.com/office/powerpoint/2010/main" val="2358805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86323-C896-4F60-8050-8EF9EB323433}"/>
              </a:ext>
            </a:extLst>
          </p:cNvPr>
          <p:cNvSpPr>
            <a:spLocks noGrp="1"/>
          </p:cNvSpPr>
          <p:nvPr>
            <p:ph type="title"/>
          </p:nvPr>
        </p:nvSpPr>
        <p:spPr/>
        <p:txBody>
          <a:bodyPr/>
          <a:lstStyle/>
          <a:p>
            <a:r>
              <a:rPr lang="en-US" dirty="0"/>
              <a:t>Cooperative Contracts Benefits</a:t>
            </a:r>
          </a:p>
        </p:txBody>
      </p:sp>
      <p:sp>
        <p:nvSpPr>
          <p:cNvPr id="4" name="Slide Number Placeholder 3">
            <a:extLst>
              <a:ext uri="{FF2B5EF4-FFF2-40B4-BE49-F238E27FC236}">
                <a16:creationId xmlns:a16="http://schemas.microsoft.com/office/drawing/2014/main" id="{8FDBB51F-5C20-4EC4-A3A5-754E420BE0D3}"/>
              </a:ext>
            </a:extLst>
          </p:cNvPr>
          <p:cNvSpPr>
            <a:spLocks noGrp="1"/>
          </p:cNvSpPr>
          <p:nvPr>
            <p:ph type="sldNum" sz="quarter" idx="12"/>
          </p:nvPr>
        </p:nvSpPr>
        <p:spPr/>
        <p:txBody>
          <a:bodyPr/>
          <a:lstStyle/>
          <a:p>
            <a:fld id="{418AF66D-A13B-6F44-B082-D7F3693F012B}" type="slidenum">
              <a:rPr lang="en-US" smtClean="0"/>
              <a:pPr/>
              <a:t>26</a:t>
            </a:fld>
            <a:endParaRPr lang="en-US"/>
          </a:p>
        </p:txBody>
      </p:sp>
      <p:sp>
        <p:nvSpPr>
          <p:cNvPr id="9" name="Freeform: Shape 8">
            <a:extLst>
              <a:ext uri="{FF2B5EF4-FFF2-40B4-BE49-F238E27FC236}">
                <a16:creationId xmlns:a16="http://schemas.microsoft.com/office/drawing/2014/main" id="{7D7B6A42-5C7B-4E47-9922-1F7170379C02}"/>
              </a:ext>
            </a:extLst>
          </p:cNvPr>
          <p:cNvSpPr/>
          <p:nvPr/>
        </p:nvSpPr>
        <p:spPr>
          <a:xfrm>
            <a:off x="3792686" y="1381894"/>
            <a:ext cx="7119178" cy="1424565"/>
          </a:xfrm>
          <a:custGeom>
            <a:avLst/>
            <a:gdLst>
              <a:gd name="connsiteX0" fmla="*/ 0 w 3382116"/>
              <a:gd name="connsiteY0" fmla="*/ 0 h 665782"/>
              <a:gd name="connsiteX1" fmla="*/ 3382116 w 3382116"/>
              <a:gd name="connsiteY1" fmla="*/ 0 h 665782"/>
              <a:gd name="connsiteX2" fmla="*/ 3382116 w 3382116"/>
              <a:gd name="connsiteY2" fmla="*/ 665782 h 665782"/>
              <a:gd name="connsiteX3" fmla="*/ 0 w 3382116"/>
              <a:gd name="connsiteY3" fmla="*/ 665782 h 665782"/>
              <a:gd name="connsiteX4" fmla="*/ 0 w 3382116"/>
              <a:gd name="connsiteY4" fmla="*/ 0 h 6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116" h="665782">
                <a:moveTo>
                  <a:pt x="0" y="0"/>
                </a:moveTo>
                <a:lnTo>
                  <a:pt x="3382116" y="0"/>
                </a:lnTo>
                <a:lnTo>
                  <a:pt x="3382116" y="665782"/>
                </a:lnTo>
                <a:lnTo>
                  <a:pt x="0" y="66578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40000"/>
              <a:hueOff val="0"/>
              <a:satOff val="0"/>
              <a:lumOff val="0"/>
              <a:alphaOff val="0"/>
            </a:schemeClr>
          </a:fillRef>
          <a:effectRef idx="1">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93865" tIns="53340" rIns="53340" bIns="5334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Franklin Gothic Medium" panose="020B0603020102020204" pitchFamily="34" charset="0"/>
                <a:ea typeface="+mn-ea"/>
                <a:cs typeface="+mn-cs"/>
              </a:rPr>
              <a:t>Create Savings</a:t>
            </a:r>
            <a:endParaRPr kumimoji="0" lang="en-US" sz="2000" b="0" i="0" u="none" strike="noStrike" kern="1200" cap="none" spc="-11" normalizeH="0" baseline="0" noProof="0" dirty="0">
              <a:ln>
                <a:noFill/>
              </a:ln>
              <a:solidFill>
                <a:prstClr val="black"/>
              </a:solidFill>
              <a:effectLst/>
              <a:uLnTx/>
              <a:uFillTx/>
              <a:latin typeface="Franklin Gothic Medium" panose="020B0603020102020204" pitchFamily="34"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000" b="0" i="0" u="none" strike="noStrike" kern="1200" cap="none" spc="-11" normalizeH="0" baseline="0" noProof="0" dirty="0">
                <a:ln>
                  <a:noFill/>
                </a:ln>
                <a:solidFill>
                  <a:srgbClr val="4472C4"/>
                </a:solidFill>
                <a:effectLst/>
                <a:uLnTx/>
                <a:uFillTx/>
                <a:latin typeface="Franklin Gothic Medium" panose="020B0603020102020204" pitchFamily="34" charset="0"/>
                <a:ea typeface="Franklin Gothic Book" charset="0"/>
                <a:cs typeface="Franklin Gothic Book" charset="0"/>
              </a:rPr>
              <a:t>Leverage the state’s buying power to lower prices</a:t>
            </a:r>
            <a:endParaRPr kumimoji="0" lang="en-US" sz="2000" b="0" i="0" u="none" strike="noStrike" kern="1200" cap="none" spc="0" normalizeH="0" baseline="0" noProof="0" dirty="0">
              <a:ln>
                <a:noFill/>
              </a:ln>
              <a:solidFill>
                <a:srgbClr val="4472C4"/>
              </a:solidFill>
              <a:effectLst/>
              <a:uLnTx/>
              <a:uFillTx/>
              <a:latin typeface="Franklin Gothic Medium" panose="020B0603020102020204" pitchFamily="34"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000" b="0" i="0" u="none" strike="noStrike" kern="1200" cap="none" spc="-11" normalizeH="0" baseline="0" noProof="0" dirty="0">
                <a:ln>
                  <a:noFill/>
                </a:ln>
                <a:solidFill>
                  <a:srgbClr val="4472C4"/>
                </a:solidFill>
                <a:effectLst/>
                <a:uLnTx/>
                <a:uFillTx/>
                <a:latin typeface="Franklin Gothic Medium" panose="020B0603020102020204" pitchFamily="34" charset="0"/>
                <a:ea typeface="Franklin Gothic Book" charset="0"/>
                <a:cs typeface="Franklin Gothic Book" charset="0"/>
              </a:rPr>
              <a:t>Contain best value</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000" b="0" i="0" u="none" strike="noStrike" kern="1200" cap="none" spc="-11" normalizeH="0" baseline="0" noProof="0" dirty="0">
                <a:ln>
                  <a:noFill/>
                </a:ln>
                <a:solidFill>
                  <a:srgbClr val="4472C4"/>
                </a:solidFill>
                <a:effectLst/>
                <a:uLnTx/>
                <a:uFillTx/>
                <a:latin typeface="Franklin Gothic Medium" panose="020B0603020102020204" pitchFamily="34" charset="0"/>
                <a:ea typeface="+mn-ea"/>
                <a:cs typeface="+mn-cs"/>
              </a:rPr>
              <a:t>Bulk Purchase Initiative</a:t>
            </a:r>
            <a:endParaRPr kumimoji="0" lang="en-US" sz="2000" b="0" i="0" u="none" strike="noStrike" kern="1200" cap="none" spc="0" normalizeH="0" baseline="0" noProof="0" dirty="0">
              <a:ln>
                <a:noFill/>
              </a:ln>
              <a:solidFill>
                <a:srgbClr val="4472C4"/>
              </a:solidFill>
              <a:effectLst/>
              <a:uLnTx/>
              <a:uFillTx/>
              <a:latin typeface="Franklin Gothic Medium" panose="020B0603020102020204" pitchFamily="34" charset="0"/>
              <a:ea typeface="+mn-ea"/>
              <a:cs typeface="+mn-cs"/>
            </a:endParaRPr>
          </a:p>
        </p:txBody>
      </p:sp>
      <p:grpSp>
        <p:nvGrpSpPr>
          <p:cNvPr id="26" name="Group 25" descr="Streamlines Purchasing process">
            <a:extLst>
              <a:ext uri="{FF2B5EF4-FFF2-40B4-BE49-F238E27FC236}">
                <a16:creationId xmlns:a16="http://schemas.microsoft.com/office/drawing/2014/main" id="{12527159-955C-4452-90A2-CDC9606EAB4C}"/>
              </a:ext>
            </a:extLst>
          </p:cNvPr>
          <p:cNvGrpSpPr/>
          <p:nvPr/>
        </p:nvGrpSpPr>
        <p:grpSpPr>
          <a:xfrm>
            <a:off x="860840" y="3051807"/>
            <a:ext cx="10034536" cy="1656240"/>
            <a:chOff x="-152549" y="3871403"/>
            <a:chExt cx="6361572" cy="1656240"/>
          </a:xfrm>
        </p:grpSpPr>
        <p:sp>
          <p:nvSpPr>
            <p:cNvPr id="25" name="Freeform: Shape 24">
              <a:extLst>
                <a:ext uri="{FF2B5EF4-FFF2-40B4-BE49-F238E27FC236}">
                  <a16:creationId xmlns:a16="http://schemas.microsoft.com/office/drawing/2014/main" id="{E95CFBDA-98ED-4CE7-B735-2571F744FC3F}"/>
                </a:ext>
              </a:extLst>
            </p:cNvPr>
            <p:cNvSpPr/>
            <p:nvPr/>
          </p:nvSpPr>
          <p:spPr>
            <a:xfrm>
              <a:off x="1695693" y="3987240"/>
              <a:ext cx="4513330" cy="1424565"/>
            </a:xfrm>
            <a:custGeom>
              <a:avLst/>
              <a:gdLst>
                <a:gd name="connsiteX0" fmla="*/ 0 w 3382116"/>
                <a:gd name="connsiteY0" fmla="*/ 0 h 665782"/>
                <a:gd name="connsiteX1" fmla="*/ 3382116 w 3382116"/>
                <a:gd name="connsiteY1" fmla="*/ 0 h 665782"/>
                <a:gd name="connsiteX2" fmla="*/ 3382116 w 3382116"/>
                <a:gd name="connsiteY2" fmla="*/ 665782 h 665782"/>
                <a:gd name="connsiteX3" fmla="*/ 0 w 3382116"/>
                <a:gd name="connsiteY3" fmla="*/ 665782 h 665782"/>
                <a:gd name="connsiteX4" fmla="*/ 0 w 3382116"/>
                <a:gd name="connsiteY4" fmla="*/ 0 h 6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116" h="665782">
                  <a:moveTo>
                    <a:pt x="0" y="0"/>
                  </a:moveTo>
                  <a:lnTo>
                    <a:pt x="3382116" y="0"/>
                  </a:lnTo>
                  <a:lnTo>
                    <a:pt x="3382116" y="665782"/>
                  </a:lnTo>
                  <a:lnTo>
                    <a:pt x="0" y="66578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40000"/>
                <a:hueOff val="0"/>
                <a:satOff val="0"/>
                <a:lumOff val="0"/>
                <a:alphaOff val="0"/>
              </a:schemeClr>
            </a:fillRef>
            <a:effectRef idx="1">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93865" tIns="53340" rIns="53340" bIns="5334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Franklin Gothic Medium" panose="020B0603020102020204" pitchFamily="34" charset="0"/>
                  <a:ea typeface="+mn-ea"/>
                  <a:cs typeface="+mn-cs"/>
                </a:rPr>
                <a:t>Streamlines Purchasing Process</a:t>
              </a:r>
            </a:p>
            <a:p>
              <a:pPr marL="0" marR="0" lvl="0" indent="0" algn="l" defTabSz="914400" rtl="0" eaLnBrk="1" fontAlgn="auto" latinLnBrk="0" hangingPunct="1">
                <a:lnSpc>
                  <a:spcPct val="90000"/>
                </a:lnSpc>
                <a:spcBef>
                  <a:spcPct val="0"/>
                </a:spcBef>
                <a:spcAft>
                  <a:spcPts val="450"/>
                </a:spcAft>
                <a:buClr>
                  <a:srgbClr val="4F81BD"/>
                </a:buClr>
                <a:buSzTx/>
                <a:buFont typeface="Arial" panose="020B0604020202020204" pitchFamily="34" charset="0"/>
                <a:buChar char="•"/>
                <a:tabLst/>
                <a:defRPr/>
              </a:pPr>
              <a:r>
                <a:rPr kumimoji="0" lang="en-US" sz="2000" b="0" i="0" u="none" strike="noStrike" kern="1200" cap="none" spc="-8" normalizeH="0" baseline="0" noProof="0" dirty="0">
                  <a:ln>
                    <a:noFill/>
                  </a:ln>
                  <a:solidFill>
                    <a:srgbClr val="4472C4"/>
                  </a:solidFill>
                  <a:effectLst/>
                  <a:uLnTx/>
                  <a:uFillTx/>
                  <a:latin typeface="Franklin Gothic Medium" panose="020B0603020102020204" pitchFamily="34" charset="0"/>
                  <a:ea typeface="Franklin Gothic Book" charset="0"/>
                  <a:cs typeface="Franklin Gothic Book" charset="0"/>
                </a:rPr>
                <a:t>Reduces purchasing and contract cycle time</a:t>
              </a:r>
            </a:p>
            <a:p>
              <a:pPr marL="0" marR="0" lvl="0" indent="0" algn="l" defTabSz="914400" rtl="0" eaLnBrk="1" fontAlgn="auto" latinLnBrk="0" hangingPunct="1">
                <a:lnSpc>
                  <a:spcPct val="90000"/>
                </a:lnSpc>
                <a:spcBef>
                  <a:spcPct val="0"/>
                </a:spcBef>
                <a:spcAft>
                  <a:spcPts val="450"/>
                </a:spcAft>
                <a:buClr>
                  <a:srgbClr val="4F81BD"/>
                </a:buClr>
                <a:buSzTx/>
                <a:buFont typeface="Arial" panose="020B0604020202020204" pitchFamily="34" charset="0"/>
                <a:buChar char="•"/>
                <a:tabLst/>
                <a:defRPr/>
              </a:pPr>
              <a:r>
                <a:rPr kumimoji="0" lang="en-US" sz="2000" b="0" i="0" u="none" strike="noStrike" kern="1200" cap="none" spc="-11" normalizeH="0" baseline="0" noProof="0" dirty="0">
                  <a:ln>
                    <a:noFill/>
                  </a:ln>
                  <a:solidFill>
                    <a:srgbClr val="4472C4"/>
                  </a:solidFill>
                  <a:effectLst/>
                  <a:uLnTx/>
                  <a:uFillTx/>
                  <a:latin typeface="Franklin Gothic Medium" panose="020B0603020102020204" pitchFamily="34" charset="0"/>
                  <a:ea typeface="+mn-ea"/>
                  <a:cs typeface="+mn-cs"/>
                </a:rPr>
                <a:t>Reduces duplicate efforts </a:t>
              </a:r>
            </a:p>
            <a:p>
              <a:pPr marL="0" marR="0" lvl="0" indent="0" algn="l" defTabSz="914400" rtl="0" eaLnBrk="1" fontAlgn="auto" latinLnBrk="0" hangingPunct="1">
                <a:lnSpc>
                  <a:spcPct val="90000"/>
                </a:lnSpc>
                <a:spcBef>
                  <a:spcPct val="0"/>
                </a:spcBef>
                <a:spcAft>
                  <a:spcPts val="450"/>
                </a:spcAft>
                <a:buClr>
                  <a:srgbClr val="4F81BD"/>
                </a:buClr>
                <a:buSzTx/>
                <a:buFont typeface="Arial" panose="020B0604020202020204" pitchFamily="34" charset="0"/>
                <a:buChar char="•"/>
                <a:tabLst/>
                <a:defRPr/>
              </a:pPr>
              <a:r>
                <a:rPr kumimoji="0" lang="en-US" sz="2000" b="0" i="0" u="none" strike="noStrike" kern="1200" cap="none" spc="-11" normalizeH="0" baseline="0" noProof="0" dirty="0">
                  <a:ln>
                    <a:noFill/>
                  </a:ln>
                  <a:solidFill>
                    <a:srgbClr val="4472C4"/>
                  </a:solidFill>
                  <a:effectLst/>
                  <a:uLnTx/>
                  <a:uFillTx/>
                  <a:latin typeface="Franklin Gothic Medium" panose="020B0603020102020204" pitchFamily="34" charset="0"/>
                  <a:ea typeface="+mn-ea"/>
                  <a:cs typeface="+mn-cs"/>
                </a:rPr>
                <a:t>Access to Historically Underutilized Businesses</a:t>
              </a:r>
            </a:p>
          </p:txBody>
        </p:sp>
        <p:pic>
          <p:nvPicPr>
            <p:cNvPr id="24" name="Picture 23">
              <a:extLst>
                <a:ext uri="{FF2B5EF4-FFF2-40B4-BE49-F238E27FC236}">
                  <a16:creationId xmlns:a16="http://schemas.microsoft.com/office/drawing/2014/main" id="{84799B99-7507-4D52-8E8D-009B98038CD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549" y="3871403"/>
              <a:ext cx="1848242" cy="1656240"/>
            </a:xfrm>
            <a:prstGeom prst="rect">
              <a:avLst/>
            </a:prstGeom>
            <a:ln w="28575">
              <a:solidFill>
                <a:schemeClr val="tx1"/>
              </a:solidFill>
            </a:ln>
          </p:spPr>
        </p:pic>
      </p:grpSp>
      <p:pic>
        <p:nvPicPr>
          <p:cNvPr id="27" name="Picture 26">
            <a:extLst>
              <a:ext uri="{FF2B5EF4-FFF2-40B4-BE49-F238E27FC236}">
                <a16:creationId xmlns:a16="http://schemas.microsoft.com/office/drawing/2014/main" id="{08C2BEDE-2AA0-4D2D-A53D-4295C9020FFD}"/>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77329" y="1251157"/>
            <a:ext cx="2915356" cy="1641344"/>
          </a:xfrm>
          <a:prstGeom prst="rect">
            <a:avLst/>
          </a:prstGeom>
          <a:ln w="28575">
            <a:solidFill>
              <a:schemeClr val="tx1"/>
            </a:solidFill>
          </a:ln>
        </p:spPr>
      </p:pic>
      <p:grpSp>
        <p:nvGrpSpPr>
          <p:cNvPr id="28" name="Group 27" descr="Benefits for Vendors">
            <a:extLst>
              <a:ext uri="{FF2B5EF4-FFF2-40B4-BE49-F238E27FC236}">
                <a16:creationId xmlns:a16="http://schemas.microsoft.com/office/drawing/2014/main" id="{97CFCC2C-4C48-41EE-8A9D-FAD213FE2D0B}"/>
              </a:ext>
            </a:extLst>
          </p:cNvPr>
          <p:cNvGrpSpPr/>
          <p:nvPr/>
        </p:nvGrpSpPr>
        <p:grpSpPr>
          <a:xfrm>
            <a:off x="877330" y="4867353"/>
            <a:ext cx="10034534" cy="1618871"/>
            <a:chOff x="-172153" y="3907323"/>
            <a:chExt cx="6536459" cy="1618871"/>
          </a:xfrm>
        </p:grpSpPr>
        <p:sp>
          <p:nvSpPr>
            <p:cNvPr id="29" name="Freeform: Shape 28">
              <a:extLst>
                <a:ext uri="{FF2B5EF4-FFF2-40B4-BE49-F238E27FC236}">
                  <a16:creationId xmlns:a16="http://schemas.microsoft.com/office/drawing/2014/main" id="{9821299F-D0D0-4734-8EE1-7EF18A594C2C}"/>
                </a:ext>
              </a:extLst>
            </p:cNvPr>
            <p:cNvSpPr/>
            <p:nvPr/>
          </p:nvSpPr>
          <p:spPr>
            <a:xfrm>
              <a:off x="1726899" y="3993364"/>
              <a:ext cx="4637407" cy="1424565"/>
            </a:xfrm>
            <a:custGeom>
              <a:avLst/>
              <a:gdLst>
                <a:gd name="connsiteX0" fmla="*/ 0 w 3382116"/>
                <a:gd name="connsiteY0" fmla="*/ 0 h 665782"/>
                <a:gd name="connsiteX1" fmla="*/ 3382116 w 3382116"/>
                <a:gd name="connsiteY1" fmla="*/ 0 h 665782"/>
                <a:gd name="connsiteX2" fmla="*/ 3382116 w 3382116"/>
                <a:gd name="connsiteY2" fmla="*/ 665782 h 665782"/>
                <a:gd name="connsiteX3" fmla="*/ 0 w 3382116"/>
                <a:gd name="connsiteY3" fmla="*/ 665782 h 665782"/>
                <a:gd name="connsiteX4" fmla="*/ 0 w 3382116"/>
                <a:gd name="connsiteY4" fmla="*/ 0 h 66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116" h="665782">
                  <a:moveTo>
                    <a:pt x="0" y="0"/>
                  </a:moveTo>
                  <a:lnTo>
                    <a:pt x="3382116" y="0"/>
                  </a:lnTo>
                  <a:lnTo>
                    <a:pt x="3382116" y="665782"/>
                  </a:lnTo>
                  <a:lnTo>
                    <a:pt x="0" y="66578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40000"/>
                <a:hueOff val="0"/>
                <a:satOff val="0"/>
                <a:lumOff val="0"/>
                <a:alphaOff val="0"/>
              </a:schemeClr>
            </a:fillRef>
            <a:effectRef idx="1">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93865" tIns="53340" rIns="53340" bIns="5334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Franklin Gothic Medium" panose="020B0603020102020204" pitchFamily="34" charset="0"/>
                  <a:ea typeface="+mn-ea"/>
                  <a:cs typeface="+mn-cs"/>
                </a:rPr>
                <a:t>Benefits for Vendors</a:t>
              </a:r>
            </a:p>
            <a:p>
              <a:pPr marL="223838" marR="0" lvl="0" indent="-214313" algn="l" defTabSz="914400" rtl="0" eaLnBrk="1" fontAlgn="auto" latinLnBrk="0" hangingPunct="1">
                <a:lnSpc>
                  <a:spcPct val="90000"/>
                </a:lnSpc>
                <a:spcBef>
                  <a:spcPct val="0"/>
                </a:spcBef>
                <a:spcAft>
                  <a:spcPts val="450"/>
                </a:spcAft>
                <a:buClr>
                  <a:srgbClr val="4F81BD"/>
                </a:buClr>
                <a:buSzTx/>
                <a:buFont typeface="Arial" panose="020B0604020202020204" pitchFamily="34" charset="0"/>
                <a:buChar char="•"/>
                <a:tabLst/>
                <a:defRPr/>
              </a:pPr>
              <a:r>
                <a:rPr kumimoji="0" lang="en-US" sz="2000" b="0" i="0" u="none" strike="noStrike" kern="1200" cap="none" spc="-8" normalizeH="0" baseline="0" noProof="0" dirty="0">
                  <a:ln>
                    <a:noFill/>
                  </a:ln>
                  <a:solidFill>
                    <a:srgbClr val="4472C4"/>
                  </a:solidFill>
                  <a:effectLst/>
                  <a:uLnTx/>
                  <a:uFillTx/>
                  <a:latin typeface="Franklin Gothic Medium" panose="020B0603020102020204" pitchFamily="34" charset="0"/>
                  <a:ea typeface="Franklin Gothic Book" charset="0"/>
                  <a:cs typeface="Franklin Gothic Book" charset="0"/>
                </a:rPr>
                <a:t>Simplifies sales process for vendors</a:t>
              </a:r>
              <a:endParaRPr kumimoji="0" lang="en-US" sz="2000" b="0" i="0" u="none" strike="noStrike" kern="1200" cap="none" spc="-11" normalizeH="0" baseline="0" noProof="0" dirty="0">
                <a:ln>
                  <a:noFill/>
                </a:ln>
                <a:solidFill>
                  <a:srgbClr val="4472C4"/>
                </a:solidFill>
                <a:effectLst/>
                <a:uLnTx/>
                <a:uFillTx/>
                <a:latin typeface="Franklin Gothic Medium" panose="020B0603020102020204" pitchFamily="34" charset="0"/>
                <a:ea typeface="+mn-ea"/>
                <a:cs typeface="+mn-cs"/>
              </a:endParaRPr>
            </a:p>
            <a:p>
              <a:pPr marL="223838" marR="0" lvl="0" indent="-214313" algn="l" defTabSz="914400" rtl="0" eaLnBrk="1" fontAlgn="auto" latinLnBrk="0" hangingPunct="1">
                <a:lnSpc>
                  <a:spcPct val="90000"/>
                </a:lnSpc>
                <a:spcBef>
                  <a:spcPct val="0"/>
                </a:spcBef>
                <a:spcAft>
                  <a:spcPts val="450"/>
                </a:spcAft>
                <a:buClr>
                  <a:srgbClr val="4F81BD"/>
                </a:buClr>
                <a:buSzTx/>
                <a:buFont typeface="Arial" panose="020B0604020202020204" pitchFamily="34" charset="0"/>
                <a:buChar char="•"/>
                <a:tabLst/>
                <a:defRPr/>
              </a:pPr>
              <a:r>
                <a:rPr kumimoji="0" lang="en-US" sz="2000" b="0" i="0" u="none" strike="noStrike" kern="1200" cap="none" spc="-11" normalizeH="0" baseline="0" noProof="0" dirty="0">
                  <a:ln>
                    <a:noFill/>
                  </a:ln>
                  <a:solidFill>
                    <a:srgbClr val="4472C4"/>
                  </a:solidFill>
                  <a:effectLst/>
                  <a:uLnTx/>
                  <a:uFillTx/>
                  <a:latin typeface="Franklin Gothic Medium" panose="020B0603020102020204" pitchFamily="34" charset="0"/>
                  <a:ea typeface="+mn-ea"/>
                  <a:cs typeface="+mn-cs"/>
                </a:rPr>
                <a:t>Access to public entities</a:t>
              </a:r>
            </a:p>
            <a:p>
              <a:pPr marL="223838" marR="0" lvl="0" indent="-214313" algn="l" defTabSz="914400" rtl="0" eaLnBrk="1" fontAlgn="auto" latinLnBrk="0" hangingPunct="1">
                <a:lnSpc>
                  <a:spcPct val="90000"/>
                </a:lnSpc>
                <a:spcBef>
                  <a:spcPct val="0"/>
                </a:spcBef>
                <a:spcAft>
                  <a:spcPts val="450"/>
                </a:spcAft>
                <a:buClr>
                  <a:srgbClr val="4F81BD"/>
                </a:buClr>
                <a:buSzTx/>
                <a:buFont typeface="Arial" panose="020B0604020202020204" pitchFamily="34" charset="0"/>
                <a:buChar char="•"/>
                <a:tabLst/>
                <a:defRPr/>
              </a:pPr>
              <a:r>
                <a:rPr kumimoji="0" lang="en-US" sz="2000" b="0" i="0" u="none" strike="noStrike" kern="1200" cap="none" spc="-11" normalizeH="0" baseline="0" noProof="0" dirty="0">
                  <a:ln>
                    <a:noFill/>
                  </a:ln>
                  <a:solidFill>
                    <a:srgbClr val="4472C4"/>
                  </a:solidFill>
                  <a:effectLst/>
                  <a:uLnTx/>
                  <a:uFillTx/>
                  <a:latin typeface="Franklin Gothic Medium" panose="020B0603020102020204" pitchFamily="34" charset="0"/>
                  <a:ea typeface="+mn-ea"/>
                  <a:cs typeface="+mn-cs"/>
                </a:rPr>
                <a:t>Approximately $1.8 Billion in sales per year</a:t>
              </a:r>
            </a:p>
          </p:txBody>
        </p:sp>
        <p:pic>
          <p:nvPicPr>
            <p:cNvPr id="30" name="Picture 29">
              <a:extLst>
                <a:ext uri="{FF2B5EF4-FFF2-40B4-BE49-F238E27FC236}">
                  <a16:creationId xmlns:a16="http://schemas.microsoft.com/office/drawing/2014/main" id="{22BA5441-EE43-4651-AAE8-C1D65D7EAA3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153" y="3907323"/>
              <a:ext cx="1899052" cy="1618871"/>
            </a:xfrm>
            <a:prstGeom prst="rect">
              <a:avLst/>
            </a:prstGeom>
            <a:ln w="28575">
              <a:solidFill>
                <a:schemeClr val="tx1"/>
              </a:solidFill>
            </a:ln>
          </p:spPr>
        </p:pic>
      </p:grpSp>
      <p:sp>
        <p:nvSpPr>
          <p:cNvPr id="3" name="Date Placeholder 2">
            <a:extLst>
              <a:ext uri="{FF2B5EF4-FFF2-40B4-BE49-F238E27FC236}">
                <a16:creationId xmlns:a16="http://schemas.microsoft.com/office/drawing/2014/main" id="{15E063D9-9226-4716-A451-6275DD66F1ED}"/>
              </a:ext>
            </a:extLst>
          </p:cNvPr>
          <p:cNvSpPr>
            <a:spLocks noGrp="1"/>
          </p:cNvSpPr>
          <p:nvPr>
            <p:ph type="dt" sz="half" idx="10"/>
          </p:nvPr>
        </p:nvSpPr>
        <p:spPr/>
        <p:txBody>
          <a:bodyPr/>
          <a:lstStyle/>
          <a:p>
            <a:fld id="{46ACBFF6-C7E9-4DA3-89B4-84009C9F45A1}" type="datetime1">
              <a:rPr lang="en-US" smtClean="0"/>
              <a:t>5/14/2019</a:t>
            </a:fld>
            <a:endParaRPr lang="en-US"/>
          </a:p>
        </p:txBody>
      </p:sp>
    </p:spTree>
    <p:extLst>
      <p:ext uri="{BB962C8B-B14F-4D97-AF65-F5344CB8AC3E}">
        <p14:creationId xmlns:p14="http://schemas.microsoft.com/office/powerpoint/2010/main" val="44860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18A6B-E940-4950-9A2B-AA93F83F8703}"/>
              </a:ext>
            </a:extLst>
          </p:cNvPr>
          <p:cNvSpPr>
            <a:spLocks noGrp="1"/>
          </p:cNvSpPr>
          <p:nvPr>
            <p:ph type="title"/>
          </p:nvPr>
        </p:nvSpPr>
        <p:spPr>
          <a:xfrm>
            <a:off x="349887" y="1"/>
            <a:ext cx="11003913" cy="1102289"/>
          </a:xfrm>
        </p:spPr>
        <p:txBody>
          <a:bodyPr>
            <a:normAutofit/>
          </a:bodyPr>
          <a:lstStyle/>
          <a:p>
            <a:r>
              <a:rPr lang="en-US" dirty="0"/>
              <a:t>DIR Cooperative Contracts FY 18</a:t>
            </a:r>
          </a:p>
        </p:txBody>
      </p:sp>
      <p:sp>
        <p:nvSpPr>
          <p:cNvPr id="9" name="Rectangle 8">
            <a:extLst>
              <a:ext uri="{FF2B5EF4-FFF2-40B4-BE49-F238E27FC236}">
                <a16:creationId xmlns:a16="http://schemas.microsoft.com/office/drawing/2014/main" id="{95255E5C-8E2C-4677-BA7D-34E3D9091F86}"/>
              </a:ext>
            </a:extLst>
          </p:cNvPr>
          <p:cNvSpPr/>
          <p:nvPr/>
        </p:nvSpPr>
        <p:spPr>
          <a:xfrm>
            <a:off x="349887" y="2763107"/>
            <a:ext cx="3511685" cy="646331"/>
          </a:xfrm>
          <a:prstGeom prst="rect">
            <a:avLst/>
          </a:prstGeom>
          <a:noFill/>
        </p:spPr>
        <p:txBody>
          <a:bodyPr wrap="square" lIns="91440" tIns="45720" rIns="91440" bIns="45720">
            <a:spAutoFit/>
          </a:bodyPr>
          <a:lstStyle/>
          <a:p>
            <a:pPr algn="ctr"/>
            <a:r>
              <a:rPr lang="en-US" sz="3600" dirty="0">
                <a:ln w="0"/>
                <a:solidFill>
                  <a:schemeClr val="accent1"/>
                </a:solidFill>
                <a:effectLst>
                  <a:outerShdw blurRad="38100" dist="25400" dir="5400000" algn="ctr" rotWithShape="0">
                    <a:srgbClr val="6E747A">
                      <a:alpha val="43000"/>
                    </a:srgbClr>
                  </a:outerShdw>
                </a:effectLst>
              </a:rPr>
              <a:t>FY 18 = $1.81B</a:t>
            </a:r>
          </a:p>
        </p:txBody>
      </p:sp>
      <p:sp>
        <p:nvSpPr>
          <p:cNvPr id="10" name="Rectangle 9">
            <a:extLst>
              <a:ext uri="{FF2B5EF4-FFF2-40B4-BE49-F238E27FC236}">
                <a16:creationId xmlns:a16="http://schemas.microsoft.com/office/drawing/2014/main" id="{02429C7B-246B-42DD-BE6B-E7F63C63E2EC}"/>
              </a:ext>
            </a:extLst>
          </p:cNvPr>
          <p:cNvSpPr/>
          <p:nvPr/>
        </p:nvSpPr>
        <p:spPr>
          <a:xfrm>
            <a:off x="349887" y="3446813"/>
            <a:ext cx="3365771" cy="584775"/>
          </a:xfrm>
          <a:prstGeom prst="rect">
            <a:avLst/>
          </a:prstGeom>
          <a:noFill/>
        </p:spPr>
        <p:txBody>
          <a:bodyPr wrap="square" lIns="91440" tIns="45720" rIns="91440" bIns="45720">
            <a:spAutoFit/>
          </a:bodyPr>
          <a:lstStyle/>
          <a:p>
            <a:pPr algn="ctr"/>
            <a:r>
              <a:rPr lang="en-US" sz="3200" b="1" dirty="0">
                <a:ln w="0">
                  <a:solidFill>
                    <a:schemeClr val="accent5">
                      <a:lumMod val="75000"/>
                    </a:schemeClr>
                  </a:solidFill>
                </a:ln>
                <a:solidFill>
                  <a:srgbClr val="00B050"/>
                </a:solidFill>
                <a:effectLst>
                  <a:outerShdw blurRad="38100" dist="25400" dir="5400000" algn="ctr" rotWithShape="0">
                    <a:srgbClr val="6E747A">
                      <a:alpha val="43000"/>
                    </a:srgbClr>
                  </a:outerShdw>
                </a:effectLst>
              </a:rPr>
              <a:t>$208.3M Savings</a:t>
            </a:r>
          </a:p>
        </p:txBody>
      </p:sp>
      <p:graphicFrame>
        <p:nvGraphicFramePr>
          <p:cNvPr id="14" name="Chart 13" descr="Pie chart showing breakdown of FY 17 sales by sector. &#10;">
            <a:extLst>
              <a:ext uri="{FF2B5EF4-FFF2-40B4-BE49-F238E27FC236}">
                <a16:creationId xmlns:a16="http://schemas.microsoft.com/office/drawing/2014/main" id="{AE31E904-AF89-4469-8E74-A952540B9007}"/>
              </a:ext>
            </a:extLst>
          </p:cNvPr>
          <p:cNvGraphicFramePr>
            <a:graphicFrameLocks/>
          </p:cNvGraphicFramePr>
          <p:nvPr>
            <p:extLst>
              <p:ext uri="{D42A27DB-BD31-4B8C-83A1-F6EECF244321}">
                <p14:modId xmlns:p14="http://schemas.microsoft.com/office/powerpoint/2010/main" val="1521447662"/>
              </p:ext>
            </p:extLst>
          </p:nvPr>
        </p:nvGraphicFramePr>
        <p:xfrm>
          <a:off x="3214511" y="1207463"/>
          <a:ext cx="8520738" cy="5148887"/>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B71515C3-855E-44F2-9CC4-571892BCDDBA}"/>
              </a:ext>
            </a:extLst>
          </p:cNvPr>
          <p:cNvSpPr>
            <a:spLocks noGrp="1"/>
          </p:cNvSpPr>
          <p:nvPr>
            <p:ph type="sldNum" sz="quarter" idx="12"/>
          </p:nvPr>
        </p:nvSpPr>
        <p:spPr/>
        <p:txBody>
          <a:bodyPr/>
          <a:lstStyle/>
          <a:p>
            <a:fld id="{418AF66D-A13B-6F44-B082-D7F3693F012B}" type="slidenum">
              <a:rPr lang="en-US" smtClean="0"/>
              <a:t>27</a:t>
            </a:fld>
            <a:endParaRPr lang="en-US"/>
          </a:p>
        </p:txBody>
      </p:sp>
      <p:sp>
        <p:nvSpPr>
          <p:cNvPr id="3" name="Date Placeholder 2">
            <a:extLst>
              <a:ext uri="{FF2B5EF4-FFF2-40B4-BE49-F238E27FC236}">
                <a16:creationId xmlns:a16="http://schemas.microsoft.com/office/drawing/2014/main" id="{D7FE424B-20AD-48CA-9F98-C6B6298B9712}"/>
              </a:ext>
            </a:extLst>
          </p:cNvPr>
          <p:cNvSpPr>
            <a:spLocks noGrp="1"/>
          </p:cNvSpPr>
          <p:nvPr>
            <p:ph type="dt" sz="half" idx="10"/>
          </p:nvPr>
        </p:nvSpPr>
        <p:spPr/>
        <p:txBody>
          <a:bodyPr/>
          <a:lstStyle/>
          <a:p>
            <a:fld id="{2AE8A29B-ED59-43D0-88FA-27D0B5AE5F8F}" type="datetime1">
              <a:rPr lang="en-US" smtClean="0"/>
              <a:t>5/14/2019</a:t>
            </a:fld>
            <a:endParaRPr lang="en-US"/>
          </a:p>
        </p:txBody>
      </p:sp>
    </p:spTree>
    <p:extLst>
      <p:ext uri="{BB962C8B-B14F-4D97-AF65-F5344CB8AC3E}">
        <p14:creationId xmlns:p14="http://schemas.microsoft.com/office/powerpoint/2010/main" val="335461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Graphic spid="14"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p:nvPr/>
        </p:nvSpPr>
        <p:spPr>
          <a:xfrm>
            <a:off x="838200" y="1409971"/>
            <a:ext cx="7939962" cy="4623802"/>
          </a:xfrm>
          <a:prstGeom prst="rect">
            <a:avLst/>
          </a:prstGeom>
          <a:noFill/>
        </p:spPr>
        <p:txBody>
          <a:bodyPr vert="horz" wrap="square" lIns="0" tIns="0" rIns="0" bIns="0" numCol="2" rtlCol="0">
            <a:noAutofit/>
          </a:bodyPr>
          <a:lstStyle/>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800" b="0" i="0" u="none" strike="noStrike" kern="1200" cap="none" spc="4" normalizeH="0" baseline="0" noProof="0" dirty="0">
                <a:ln>
                  <a:noFill/>
                </a:ln>
                <a:effectLst/>
                <a:uLnTx/>
                <a:uFillTx/>
                <a:latin typeface="Franklin Gothic Book" charset="0"/>
                <a:ea typeface="Franklin Gothic Book" charset="0"/>
                <a:cs typeface="Franklin Gothic Book" charset="0"/>
              </a:rPr>
              <a:t>C</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o</a:t>
            </a:r>
            <a:r>
              <a:rPr kumimoji="0" lang="en-US" sz="2800" b="0" i="0" u="none" strike="noStrike" kern="1200" cap="none" spc="-8" normalizeH="0" baseline="0" noProof="0" dirty="0">
                <a:ln>
                  <a:noFill/>
                </a:ln>
                <a:effectLst/>
                <a:uLnTx/>
                <a:uFillTx/>
                <a:latin typeface="Franklin Gothic Book" charset="0"/>
                <a:ea typeface="Franklin Gothic Book" charset="0"/>
                <a:cs typeface="Franklin Gothic Book" charset="0"/>
              </a:rPr>
              <a:t>m</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puters</a:t>
            </a:r>
            <a:r>
              <a:rPr kumimoji="0" lang="en-US" sz="2800" b="0" i="0" u="none" strike="noStrike" kern="1200" cap="none" spc="-30" normalizeH="0" baseline="0" noProof="0" dirty="0">
                <a:ln>
                  <a:noFill/>
                </a:ln>
                <a:effectLst/>
                <a:uLnTx/>
                <a:uFillTx/>
                <a:latin typeface="Franklin Gothic Book" charset="0"/>
                <a:ea typeface="Franklin Gothic Book" charset="0"/>
                <a:cs typeface="Franklin Gothic Book" charset="0"/>
              </a:rPr>
              <a:t> </a:t>
            </a:r>
            <a:endPar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800" b="0" i="0" u="none" strike="noStrike" kern="1200" cap="none" spc="-4" normalizeH="0" baseline="0" noProof="0" dirty="0">
                <a:ln>
                  <a:noFill/>
                </a:ln>
                <a:effectLst/>
                <a:uLnTx/>
                <a:uFillTx/>
                <a:latin typeface="Franklin Gothic Book" charset="0"/>
                <a:ea typeface="Franklin Gothic Book" charset="0"/>
                <a:cs typeface="Franklin Gothic Book" charset="0"/>
              </a:rPr>
              <a:t>S</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of</a:t>
            </a:r>
            <a:r>
              <a:rPr kumimoji="0" lang="en-US" sz="2800" b="0" i="0" u="none" strike="noStrike" kern="1200" cap="none" spc="-15" normalizeH="0" baseline="0" noProof="0" dirty="0">
                <a:ln>
                  <a:noFill/>
                </a:ln>
                <a:effectLst/>
                <a:uLnTx/>
                <a:uFillTx/>
                <a:latin typeface="Franklin Gothic Book" charset="0"/>
                <a:ea typeface="Franklin Gothic Book" charset="0"/>
                <a:cs typeface="Franklin Gothic Book" charset="0"/>
              </a:rPr>
              <a:t>t</a:t>
            </a:r>
            <a:r>
              <a:rPr kumimoji="0" lang="en-US" sz="2800" b="0" i="0" u="none" strike="noStrike" kern="1200" cap="none" spc="26" normalizeH="0" baseline="0" noProof="0" dirty="0">
                <a:ln>
                  <a:noFill/>
                </a:ln>
                <a:effectLst/>
                <a:uLnTx/>
                <a:uFillTx/>
                <a:latin typeface="Franklin Gothic Book" charset="0"/>
                <a:ea typeface="Franklin Gothic Book" charset="0"/>
                <a:cs typeface="Franklin Gothic Book" charset="0"/>
              </a:rPr>
              <a:t>w</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a</a:t>
            </a:r>
            <a:r>
              <a:rPr kumimoji="0" lang="en-US" sz="2800" b="0" i="0" u="none" strike="noStrike" kern="1200" cap="none" spc="-11" normalizeH="0" baseline="0" noProof="0" dirty="0">
                <a:ln>
                  <a:noFill/>
                </a:ln>
                <a:effectLst/>
                <a:uLnTx/>
                <a:uFillTx/>
                <a:latin typeface="Franklin Gothic Book" charset="0"/>
                <a:ea typeface="Franklin Gothic Book" charset="0"/>
                <a:cs typeface="Franklin Gothic Book" charset="0"/>
              </a:rPr>
              <a:t>r</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e</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800" b="0" i="0" u="none" strike="noStrike" kern="1200" cap="none" spc="4" normalizeH="0" baseline="0" noProof="0" dirty="0">
                <a:ln>
                  <a:noFill/>
                </a:ln>
                <a:effectLst/>
                <a:uLnTx/>
                <a:uFillTx/>
                <a:latin typeface="Franklin Gothic Book" charset="0"/>
                <a:ea typeface="Franklin Gothic Book" charset="0"/>
                <a:cs typeface="Franklin Gothic Book" charset="0"/>
              </a:rPr>
              <a:t>N</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e</a:t>
            </a:r>
            <a:r>
              <a:rPr kumimoji="0" lang="en-US" sz="2800" b="0" i="0" u="none" strike="noStrike" kern="1200" cap="none" spc="-15" normalizeH="0" baseline="0" noProof="0" dirty="0">
                <a:ln>
                  <a:noFill/>
                </a:ln>
                <a:effectLst/>
                <a:uLnTx/>
                <a:uFillTx/>
                <a:latin typeface="Franklin Gothic Book" charset="0"/>
                <a:ea typeface="Franklin Gothic Book" charset="0"/>
                <a:cs typeface="Franklin Gothic Book" charset="0"/>
              </a:rPr>
              <a:t>t</a:t>
            </a:r>
            <a:r>
              <a:rPr kumimoji="0" lang="en-US" sz="2800" b="0" i="0" u="none" strike="noStrike" kern="1200" cap="none" spc="26" normalizeH="0" baseline="0" noProof="0" dirty="0">
                <a:ln>
                  <a:noFill/>
                </a:ln>
                <a:effectLst/>
                <a:uLnTx/>
                <a:uFillTx/>
                <a:latin typeface="Franklin Gothic Book" charset="0"/>
                <a:ea typeface="Franklin Gothic Book" charset="0"/>
                <a:cs typeface="Franklin Gothic Book" charset="0"/>
              </a:rPr>
              <a:t>w</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or</a:t>
            </a:r>
            <a:r>
              <a:rPr kumimoji="0" lang="en-US" sz="2800" b="0" i="0" u="none" strike="noStrike" kern="1200" cap="none" spc="-8" normalizeH="0" baseline="0" noProof="0" dirty="0">
                <a:ln>
                  <a:noFill/>
                </a:ln>
                <a:effectLst/>
                <a:uLnTx/>
                <a:uFillTx/>
                <a:latin typeface="Franklin Gothic Book" charset="0"/>
                <a:ea typeface="Franklin Gothic Book" charset="0"/>
                <a:cs typeface="Franklin Gothic Book" charset="0"/>
              </a:rPr>
              <a:t>ki</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ng</a:t>
            </a:r>
            <a:r>
              <a:rPr kumimoji="0" lang="en-US" sz="2800" b="0" i="0" u="none" strike="noStrike" kern="1200" cap="none" spc="-41" normalizeH="0" baseline="0" noProof="0" dirty="0">
                <a:ln>
                  <a:noFill/>
                </a:ln>
                <a:effectLst/>
                <a:uLnTx/>
                <a:uFillTx/>
                <a:latin typeface="Franklin Gothic Book" charset="0"/>
                <a:ea typeface="Franklin Gothic Book" charset="0"/>
                <a:cs typeface="Franklin Gothic Book" charset="0"/>
              </a:rPr>
              <a:t> </a:t>
            </a:r>
            <a:r>
              <a:rPr kumimoji="0" lang="en-US" sz="2800" b="0" i="0" u="none" strike="noStrike" kern="1200" cap="none" spc="-4" normalizeH="0" baseline="0" noProof="0" dirty="0">
                <a:ln>
                  <a:noFill/>
                </a:ln>
                <a:effectLst/>
                <a:uLnTx/>
                <a:uFillTx/>
                <a:latin typeface="Franklin Gothic Book" charset="0"/>
                <a:ea typeface="Franklin Gothic Book" charset="0"/>
                <a:cs typeface="Franklin Gothic Book" charset="0"/>
              </a:rPr>
              <a:t>E</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qu</a:t>
            </a:r>
            <a:r>
              <a:rPr kumimoji="0" lang="en-US"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p</a:t>
            </a:r>
            <a:r>
              <a:rPr kumimoji="0" lang="en-US" sz="2800" b="0" i="0" u="none" strike="noStrike" kern="1200" cap="none" spc="-8" normalizeH="0" baseline="0" noProof="0" dirty="0">
                <a:ln>
                  <a:noFill/>
                </a:ln>
                <a:effectLst/>
                <a:uLnTx/>
                <a:uFillTx/>
                <a:latin typeface="Franklin Gothic Book" charset="0"/>
                <a:ea typeface="Franklin Gothic Book" charset="0"/>
                <a:cs typeface="Franklin Gothic Book" charset="0"/>
              </a:rPr>
              <a:t>m</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ent</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800" b="0" i="0" u="none" strike="noStrike" kern="1200" cap="none" spc="-4" normalizeH="0" baseline="0" noProof="0" dirty="0">
                <a:ln>
                  <a:noFill/>
                </a:ln>
                <a:effectLst/>
                <a:uLnTx/>
                <a:uFillTx/>
                <a:latin typeface="Franklin Gothic Book" charset="0"/>
                <a:ea typeface="Franklin Gothic Book" charset="0"/>
                <a:cs typeface="Franklin Gothic Book" charset="0"/>
              </a:rPr>
              <a:t>P</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r</a:t>
            </a:r>
            <a:r>
              <a:rPr kumimoji="0" lang="en-US"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nters &amp; Copiers</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S</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ur</a:t>
            </a:r>
            <a:r>
              <a:rPr kumimoji="0" sz="2800" b="0" i="0" u="none" strike="noStrike" kern="1200" cap="none" spc="-19" normalizeH="0" baseline="0" noProof="0" dirty="0">
                <a:ln>
                  <a:noFill/>
                </a:ln>
                <a:effectLst/>
                <a:uLnTx/>
                <a:uFillTx/>
                <a:latin typeface="Franklin Gothic Book" charset="0"/>
                <a:ea typeface="Franklin Gothic Book" charset="0"/>
                <a:cs typeface="Franklin Gothic Book" charset="0"/>
              </a:rPr>
              <a:t>v</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e</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ill</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ance</a:t>
            </a:r>
            <a:r>
              <a:rPr kumimoji="0" sz="2800" b="0" i="0" u="none" strike="noStrike" kern="1200" cap="none" spc="-11" normalizeH="0" baseline="0" noProof="0" dirty="0">
                <a:ln>
                  <a:noFill/>
                </a:ln>
                <a:effectLst/>
                <a:uLnTx/>
                <a:uFillTx/>
                <a:latin typeface="Franklin Gothic Book" charset="0"/>
                <a:ea typeface="Franklin Gothic Book" charset="0"/>
                <a:cs typeface="Franklin Gothic Book" charset="0"/>
              </a:rPr>
              <a:t> </a:t>
            </a: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C</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a</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m</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eras</a:t>
            </a:r>
            <a:endPar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Data</a:t>
            </a:r>
            <a:r>
              <a:rPr kumimoji="0" sz="2800" b="0" i="0" u="none" strike="noStrike" kern="1200" cap="none" spc="-30" normalizeH="0" baseline="0" noProof="0" dirty="0">
                <a:ln>
                  <a:noFill/>
                </a:ln>
                <a:effectLst/>
                <a:uLnTx/>
                <a:uFillTx/>
                <a:latin typeface="Franklin Gothic Book" charset="0"/>
                <a:ea typeface="Franklin Gothic Book" charset="0"/>
                <a:cs typeface="Franklin Gothic Book" charset="0"/>
              </a:rPr>
              <a:t> </a:t>
            </a: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S</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torage</a:t>
            </a:r>
            <a:endPar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D</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g</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tal</a:t>
            </a:r>
            <a:r>
              <a:rPr kumimoji="0" sz="2800" b="0" i="0" u="none" strike="noStrike" kern="1200" cap="none" spc="-38" normalizeH="0" baseline="0" noProof="0" dirty="0">
                <a:ln>
                  <a:noFill/>
                </a:ln>
                <a:effectLst/>
                <a:uLnTx/>
                <a:uFillTx/>
                <a:latin typeface="Franklin Gothic Book" charset="0"/>
                <a:ea typeface="Franklin Gothic Book" charset="0"/>
                <a:cs typeface="Franklin Gothic Book" charset="0"/>
              </a:rPr>
              <a:t> </a:t>
            </a: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P</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hotography </a:t>
            </a:r>
            <a:endPar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Accessibility Products</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P</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ro</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j</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ectors</a:t>
            </a:r>
            <a:endPar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S</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ecur</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ty</a:t>
            </a:r>
            <a:r>
              <a:rPr kumimoji="0" sz="2800" b="0" i="0" u="none" strike="noStrike" kern="1200" cap="none" spc="-30" normalizeH="0" baseline="0" noProof="0" dirty="0">
                <a:ln>
                  <a:noFill/>
                </a:ln>
                <a:effectLst/>
                <a:uLnTx/>
                <a:uFillTx/>
                <a:latin typeface="Franklin Gothic Book" charset="0"/>
                <a:ea typeface="Franklin Gothic Book" charset="0"/>
                <a:cs typeface="Franklin Gothic Book" charset="0"/>
              </a:rPr>
              <a:t> </a:t>
            </a: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P</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roducts </a:t>
            </a:r>
            <a:endPar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V</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deoconferenc</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ng</a:t>
            </a:r>
            <a:r>
              <a:rPr kumimoji="0" sz="2800" b="0" i="0" u="none" strike="noStrike" kern="1200" cap="none" spc="-34" normalizeH="0" baseline="0" noProof="0" dirty="0">
                <a:ln>
                  <a:noFill/>
                </a:ln>
                <a:effectLst/>
                <a:uLnTx/>
                <a:uFillTx/>
                <a:latin typeface="Franklin Gothic Book" charset="0"/>
                <a:ea typeface="Franklin Gothic Book" charset="0"/>
                <a:cs typeface="Franklin Gothic Book" charset="0"/>
              </a:rPr>
              <a:t> </a:t>
            </a: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E</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qu</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p</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m</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ent</a:t>
            </a:r>
            <a:endPar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C</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l</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assroom</a:t>
            </a:r>
            <a:r>
              <a:rPr kumimoji="0" sz="2800" b="0" i="0" u="none" strike="noStrike" kern="1200" cap="none" spc="-38" normalizeH="0" baseline="0" noProof="0" dirty="0">
                <a:ln>
                  <a:noFill/>
                </a:ln>
                <a:effectLst/>
                <a:uLnTx/>
                <a:uFillTx/>
                <a:latin typeface="Franklin Gothic Book" charset="0"/>
                <a:ea typeface="Franklin Gothic Book" charset="0"/>
                <a:cs typeface="Franklin Gothic Book" charset="0"/>
              </a:rPr>
              <a:t> </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nteract</a:t>
            </a:r>
            <a:r>
              <a:rPr kumimoji="0" sz="2800" b="0" i="0" u="none" strike="noStrike" kern="1200" cap="none" spc="-8" normalizeH="0" baseline="0" noProof="0" dirty="0">
                <a:ln>
                  <a:noFill/>
                </a:ln>
                <a:effectLst/>
                <a:uLnTx/>
                <a:uFillTx/>
                <a:latin typeface="Franklin Gothic Book" charset="0"/>
                <a:ea typeface="Franklin Gothic Book" charset="0"/>
                <a:cs typeface="Franklin Gothic Book" charset="0"/>
              </a:rPr>
              <a:t>i</a:t>
            </a:r>
            <a:r>
              <a:rPr kumimoji="0" sz="2800" b="0" i="0" u="none" strike="noStrike" kern="1200" cap="none" spc="-19" normalizeH="0" baseline="0" noProof="0" dirty="0">
                <a:ln>
                  <a:noFill/>
                </a:ln>
                <a:effectLst/>
                <a:uLnTx/>
                <a:uFillTx/>
                <a:latin typeface="Franklin Gothic Book" charset="0"/>
                <a:ea typeface="Franklin Gothic Book" charset="0"/>
                <a:cs typeface="Franklin Gothic Book" charset="0"/>
              </a:rPr>
              <a:t>v</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e</a:t>
            </a:r>
            <a:r>
              <a:rPr kumimoji="0" sz="2800" b="0" i="0" u="none" strike="noStrike" kern="1200" cap="none" spc="-23" normalizeH="0" baseline="0" noProof="0" dirty="0">
                <a:ln>
                  <a:noFill/>
                </a:ln>
                <a:effectLst/>
                <a:uLnTx/>
                <a:uFillTx/>
                <a:latin typeface="Franklin Gothic Book" charset="0"/>
                <a:ea typeface="Franklin Gothic Book" charset="0"/>
                <a:cs typeface="Franklin Gothic Book" charset="0"/>
              </a:rPr>
              <a:t> </a:t>
            </a:r>
            <a:r>
              <a:rPr kumimoji="0" sz="2800" b="0" i="0" u="none" strike="noStrike" kern="1200" cap="none" spc="-4" normalizeH="0" baseline="0" noProof="0" dirty="0">
                <a:ln>
                  <a:noFill/>
                </a:ln>
                <a:effectLst/>
                <a:uLnTx/>
                <a:uFillTx/>
                <a:latin typeface="Franklin Gothic Book" charset="0"/>
                <a:ea typeface="Franklin Gothic Book" charset="0"/>
                <a:cs typeface="Franklin Gothic Book" charset="0"/>
              </a:rPr>
              <a:t>P</a:t>
            </a:r>
            <a:r>
              <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rPr>
              <a:t>roducts</a:t>
            </a:r>
            <a:endPar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Body Cameras</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Drones</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Franklin Gothic Book" charset="0"/>
                <a:ea typeface="Franklin Gothic Book" charset="0"/>
                <a:cs typeface="Franklin Gothic Book" charset="0"/>
              </a:rPr>
              <a:t>Disaster Recovery Products</a:t>
            </a:r>
            <a:endParaRPr kumimoji="0" sz="2800" b="0" i="0" u="none" strike="noStrike" kern="1200" cap="none" spc="0" normalizeH="0" baseline="0" noProof="0" dirty="0">
              <a:ln>
                <a:noFill/>
              </a:ln>
              <a:effectLst/>
              <a:uLnTx/>
              <a:uFillTx/>
              <a:latin typeface="Franklin Gothic Book" charset="0"/>
              <a:ea typeface="Franklin Gothic Book" charset="0"/>
              <a:cs typeface="Franklin Gothic Book" charset="0"/>
            </a:endParaRPr>
          </a:p>
        </p:txBody>
      </p:sp>
      <p:sp>
        <p:nvSpPr>
          <p:cNvPr id="5" name="Title 4">
            <a:extLst>
              <a:ext uri="{FF2B5EF4-FFF2-40B4-BE49-F238E27FC236}">
                <a16:creationId xmlns:a16="http://schemas.microsoft.com/office/drawing/2014/main" id="{188334F0-CFD8-4F09-B9EE-A20E4F10E2B3}"/>
              </a:ext>
            </a:extLst>
          </p:cNvPr>
          <p:cNvSpPr>
            <a:spLocks noGrp="1"/>
          </p:cNvSpPr>
          <p:nvPr>
            <p:ph type="title"/>
          </p:nvPr>
        </p:nvSpPr>
        <p:spPr/>
        <p:txBody>
          <a:bodyPr>
            <a:normAutofit/>
          </a:bodyPr>
          <a:lstStyle/>
          <a:p>
            <a:r>
              <a:rPr lang="en-US" dirty="0"/>
              <a:t>Cooperative Contracts Products</a:t>
            </a:r>
          </a:p>
        </p:txBody>
      </p:sp>
      <p:sp>
        <p:nvSpPr>
          <p:cNvPr id="6" name="Teardrop 5">
            <a:extLst>
              <a:ext uri="{FF2B5EF4-FFF2-40B4-BE49-F238E27FC236}">
                <a16:creationId xmlns:a16="http://schemas.microsoft.com/office/drawing/2014/main" id="{DDD36F1E-1CA9-4438-BC5A-A5C7A2476E40}"/>
              </a:ext>
              <a:ext uri="{C183D7F6-B498-43B3-948B-1728B52AA6E4}">
                <adec:decorative xmlns:adec="http://schemas.microsoft.com/office/drawing/2017/decorative" val="1"/>
              </a:ext>
            </a:extLst>
          </p:cNvPr>
          <p:cNvSpPr/>
          <p:nvPr/>
        </p:nvSpPr>
        <p:spPr>
          <a:xfrm>
            <a:off x="8710863" y="2189747"/>
            <a:ext cx="3481137" cy="3521450"/>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Computer">
            <a:extLst>
              <a:ext uri="{FF2B5EF4-FFF2-40B4-BE49-F238E27FC236}">
                <a16:creationId xmlns:a16="http://schemas.microsoft.com/office/drawing/2014/main" id="{451F12D9-0A0E-4D5F-8585-5F21E78756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56559" y="2552805"/>
            <a:ext cx="2338135" cy="2338135"/>
          </a:xfrm>
          <a:prstGeom prst="rect">
            <a:avLst/>
          </a:prstGeom>
        </p:spPr>
      </p:pic>
      <p:sp>
        <p:nvSpPr>
          <p:cNvPr id="4" name="Slide Number Placeholder 3">
            <a:extLst>
              <a:ext uri="{FF2B5EF4-FFF2-40B4-BE49-F238E27FC236}">
                <a16:creationId xmlns:a16="http://schemas.microsoft.com/office/drawing/2014/main" id="{C79D861F-96D3-421B-A40D-EC72E8103BCA}"/>
              </a:ext>
            </a:extLst>
          </p:cNvPr>
          <p:cNvSpPr>
            <a:spLocks noGrp="1"/>
          </p:cNvSpPr>
          <p:nvPr>
            <p:ph type="sldNum" sz="quarter" idx="12"/>
          </p:nvPr>
        </p:nvSpPr>
        <p:spPr/>
        <p:txBody>
          <a:bodyPr/>
          <a:lstStyle/>
          <a:p>
            <a:fld id="{418AF66D-A13B-6F44-B082-D7F3693F012B}" type="slidenum">
              <a:rPr lang="en-US" smtClean="0"/>
              <a:t>28</a:t>
            </a:fld>
            <a:endParaRPr lang="en-US"/>
          </a:p>
        </p:txBody>
      </p:sp>
      <p:sp>
        <p:nvSpPr>
          <p:cNvPr id="2" name="Date Placeholder 1">
            <a:extLst>
              <a:ext uri="{FF2B5EF4-FFF2-40B4-BE49-F238E27FC236}">
                <a16:creationId xmlns:a16="http://schemas.microsoft.com/office/drawing/2014/main" id="{C153FEAB-326F-45BB-8A4A-DD6BA4BC6001}"/>
              </a:ext>
            </a:extLst>
          </p:cNvPr>
          <p:cNvSpPr>
            <a:spLocks noGrp="1"/>
          </p:cNvSpPr>
          <p:nvPr>
            <p:ph type="dt" sz="half" idx="10"/>
          </p:nvPr>
        </p:nvSpPr>
        <p:spPr/>
        <p:txBody>
          <a:bodyPr/>
          <a:lstStyle/>
          <a:p>
            <a:fld id="{C93E6F47-A242-40A7-9E91-73E337FE7359}" type="datetime1">
              <a:rPr lang="en-US" smtClean="0"/>
              <a:t>5/14/2019</a:t>
            </a:fld>
            <a:endParaRPr lang="en-US"/>
          </a:p>
        </p:txBody>
      </p:sp>
    </p:spTree>
    <p:extLst>
      <p:ext uri="{BB962C8B-B14F-4D97-AF65-F5344CB8AC3E}">
        <p14:creationId xmlns:p14="http://schemas.microsoft.com/office/powerpoint/2010/main" val="251849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4">
                                            <p:txEl>
                                              <p:pRg st="1" end="1"/>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4">
                                            <p:txEl>
                                              <p:pRg st="3" end="3"/>
                                            </p:txEl>
                                          </p:spTgt>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14">
                                            <p:txEl>
                                              <p:pRg st="5" end="5"/>
                                            </p:txEl>
                                          </p:spTgt>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14">
                                            <p:txEl>
                                              <p:pRg st="6" end="6"/>
                                            </p:txEl>
                                          </p:spTgt>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grpId="0" nodeType="afterEffect">
                                  <p:stCondLst>
                                    <p:cond delay="1000"/>
                                  </p:stCondLst>
                                  <p:childTnLst>
                                    <p:set>
                                      <p:cBhvr>
                                        <p:cTn id="27" dur="1" fill="hold">
                                          <p:stCondLst>
                                            <p:cond delay="0"/>
                                          </p:stCondLst>
                                        </p:cTn>
                                        <p:tgtEl>
                                          <p:spTgt spid="14">
                                            <p:txEl>
                                              <p:pRg st="7" end="7"/>
                                            </p:txEl>
                                          </p:spTgt>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grpId="0" nodeType="afterEffect">
                                  <p:stCondLst>
                                    <p:cond delay="1000"/>
                                  </p:stCondLst>
                                  <p:childTnLst>
                                    <p:set>
                                      <p:cBhvr>
                                        <p:cTn id="30" dur="1" fill="hold">
                                          <p:stCondLst>
                                            <p:cond delay="0"/>
                                          </p:stCondLst>
                                        </p:cTn>
                                        <p:tgtEl>
                                          <p:spTgt spid="14">
                                            <p:txEl>
                                              <p:pRg st="8" end="8"/>
                                            </p:txEl>
                                          </p:spTgt>
                                        </p:tgtEl>
                                        <p:attrNameLst>
                                          <p:attrName>style.visibility</p:attrName>
                                        </p:attrNameLst>
                                      </p:cBhvr>
                                      <p:to>
                                        <p:strVal val="visible"/>
                                      </p:to>
                                    </p:set>
                                  </p:childTnLst>
                                </p:cTn>
                              </p:par>
                            </p:childTnLst>
                          </p:cTn>
                        </p:par>
                        <p:par>
                          <p:cTn id="31" fill="hold">
                            <p:stCondLst>
                              <p:cond delay="9000"/>
                            </p:stCondLst>
                            <p:childTnLst>
                              <p:par>
                                <p:cTn id="32" presetID="1" presetClass="entr" presetSubtype="0" fill="hold" grpId="0" nodeType="afterEffect">
                                  <p:stCondLst>
                                    <p:cond delay="1000"/>
                                  </p:stCondLst>
                                  <p:childTnLst>
                                    <p:set>
                                      <p:cBhvr>
                                        <p:cTn id="33" dur="1" fill="hold">
                                          <p:stCondLst>
                                            <p:cond delay="0"/>
                                          </p:stCondLst>
                                        </p:cTn>
                                        <p:tgtEl>
                                          <p:spTgt spid="14">
                                            <p:txEl>
                                              <p:pRg st="9" end="9"/>
                                            </p:txEl>
                                          </p:spTgt>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grpId="0" nodeType="afterEffect">
                                  <p:stCondLst>
                                    <p:cond delay="1000"/>
                                  </p:stCondLst>
                                  <p:childTnLst>
                                    <p:set>
                                      <p:cBhvr>
                                        <p:cTn id="36" dur="1" fill="hold">
                                          <p:stCondLst>
                                            <p:cond delay="0"/>
                                          </p:stCondLst>
                                        </p:cTn>
                                        <p:tgtEl>
                                          <p:spTgt spid="14">
                                            <p:txEl>
                                              <p:pRg st="10" end="10"/>
                                            </p:txEl>
                                          </p:spTgt>
                                        </p:tgtEl>
                                        <p:attrNameLst>
                                          <p:attrName>style.visibility</p:attrName>
                                        </p:attrNameLst>
                                      </p:cBhvr>
                                      <p:to>
                                        <p:strVal val="visible"/>
                                      </p:to>
                                    </p:set>
                                  </p:childTnLst>
                                </p:cTn>
                              </p:par>
                            </p:childTnLst>
                          </p:cTn>
                        </p:par>
                        <p:par>
                          <p:cTn id="37" fill="hold">
                            <p:stCondLst>
                              <p:cond delay="11000"/>
                            </p:stCondLst>
                            <p:childTnLst>
                              <p:par>
                                <p:cTn id="38" presetID="1" presetClass="entr" presetSubtype="0" fill="hold" grpId="0" nodeType="afterEffect">
                                  <p:stCondLst>
                                    <p:cond delay="1000"/>
                                  </p:stCondLst>
                                  <p:childTnLst>
                                    <p:set>
                                      <p:cBhvr>
                                        <p:cTn id="39" dur="1" fill="hold">
                                          <p:stCondLst>
                                            <p:cond delay="0"/>
                                          </p:stCondLst>
                                        </p:cTn>
                                        <p:tgtEl>
                                          <p:spTgt spid="14">
                                            <p:txEl>
                                              <p:pRg st="11" end="11"/>
                                            </p:txEl>
                                          </p:spTgt>
                                        </p:tgtEl>
                                        <p:attrNameLst>
                                          <p:attrName>style.visibility</p:attrName>
                                        </p:attrNameLst>
                                      </p:cBhvr>
                                      <p:to>
                                        <p:strVal val="visible"/>
                                      </p:to>
                                    </p:set>
                                  </p:childTnLst>
                                </p:cTn>
                              </p:par>
                            </p:childTnLst>
                          </p:cTn>
                        </p:par>
                        <p:par>
                          <p:cTn id="40" fill="hold">
                            <p:stCondLst>
                              <p:cond delay="12000"/>
                            </p:stCondLst>
                            <p:childTnLst>
                              <p:par>
                                <p:cTn id="41" presetID="1" presetClass="entr" presetSubtype="0" fill="hold" grpId="0" nodeType="afterEffect">
                                  <p:stCondLst>
                                    <p:cond delay="1000"/>
                                  </p:stCondLst>
                                  <p:childTnLst>
                                    <p:set>
                                      <p:cBhvr>
                                        <p:cTn id="42" dur="1" fill="hold">
                                          <p:stCondLst>
                                            <p:cond delay="0"/>
                                          </p:stCondLst>
                                        </p:cTn>
                                        <p:tgtEl>
                                          <p:spTgt spid="14">
                                            <p:txEl>
                                              <p:pRg st="12" end="12"/>
                                            </p:txEl>
                                          </p:spTgt>
                                        </p:tgtEl>
                                        <p:attrNameLst>
                                          <p:attrName>style.visibility</p:attrName>
                                        </p:attrNameLst>
                                      </p:cBhvr>
                                      <p:to>
                                        <p:strVal val="visible"/>
                                      </p:to>
                                    </p:set>
                                  </p:childTnLst>
                                </p:cTn>
                              </p:par>
                            </p:childTnLst>
                          </p:cTn>
                        </p:par>
                        <p:par>
                          <p:cTn id="43" fill="hold">
                            <p:stCondLst>
                              <p:cond delay="13000"/>
                            </p:stCondLst>
                            <p:childTnLst>
                              <p:par>
                                <p:cTn id="44" presetID="1" presetClass="entr" presetSubtype="0" fill="hold" grpId="0" nodeType="afterEffect">
                                  <p:stCondLst>
                                    <p:cond delay="1000"/>
                                  </p:stCondLst>
                                  <p:childTnLst>
                                    <p:set>
                                      <p:cBhvr>
                                        <p:cTn id="45" dur="1" fill="hold">
                                          <p:stCondLst>
                                            <p:cond delay="0"/>
                                          </p:stCondLst>
                                        </p:cTn>
                                        <p:tgtEl>
                                          <p:spTgt spid="14">
                                            <p:txEl>
                                              <p:pRg st="13" end="13"/>
                                            </p:txEl>
                                          </p:spTgt>
                                        </p:tgtEl>
                                        <p:attrNameLst>
                                          <p:attrName>style.visibility</p:attrName>
                                        </p:attrNameLst>
                                      </p:cBhvr>
                                      <p:to>
                                        <p:strVal val="visible"/>
                                      </p:to>
                                    </p:set>
                                  </p:childTnLst>
                                </p:cTn>
                              </p:par>
                            </p:childTnLst>
                          </p:cTn>
                        </p:par>
                        <p:par>
                          <p:cTn id="46" fill="hold">
                            <p:stCondLst>
                              <p:cond delay="14000"/>
                            </p:stCondLst>
                            <p:childTnLst>
                              <p:par>
                                <p:cTn id="47" presetID="1" presetClass="entr" presetSubtype="0" fill="hold" grpId="0" nodeType="afterEffect">
                                  <p:stCondLst>
                                    <p:cond delay="1000"/>
                                  </p:stCondLst>
                                  <p:childTnLst>
                                    <p:set>
                                      <p:cBhvr>
                                        <p:cTn id="48" dur="1" fill="hold">
                                          <p:stCondLst>
                                            <p:cond delay="0"/>
                                          </p:stCondLst>
                                        </p:cTn>
                                        <p:tgtEl>
                                          <p:spTgt spid="1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740964" y="1369699"/>
            <a:ext cx="9426034" cy="4704347"/>
          </a:xfrm>
          <a:prstGeom prst="rect">
            <a:avLst/>
          </a:prstGeom>
        </p:spPr>
        <p:txBody>
          <a:bodyPr vert="horz" wrap="square" lIns="0" tIns="0" rIns="0" bIns="0" numCol="2" rtlCol="0">
            <a:noAutofit/>
          </a:bodyPr>
          <a:lstStyle/>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T</a:t>
            </a:r>
            <a:r>
              <a:rPr kumimoji="0" lang="en-US" sz="2400" b="0" i="0" u="none" strike="noStrike" kern="1200" cap="none" spc="-15" normalizeH="0" baseline="0" noProof="0" dirty="0">
                <a:ln>
                  <a:noFill/>
                </a:ln>
                <a:effectLst/>
                <a:uLnTx/>
                <a:uFillTx/>
                <a:latin typeface="Franklin Gothic Book" panose="020B0503020102020204" pitchFamily="34" charset="0"/>
                <a:ea typeface="Franklin Gothic Demi" charset="0"/>
                <a:cs typeface="Franklin Gothic Demi" charset="0"/>
              </a:rPr>
              <a:t> </a:t>
            </a:r>
            <a:r>
              <a:rPr kumimoji="0" lang="en-US"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S</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taff</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ng</a:t>
            </a:r>
            <a:r>
              <a:rPr kumimoji="0" lang="en-US" sz="2400" b="0" i="0" u="none" strike="noStrike" kern="1200" cap="none" spc="-34" normalizeH="0" baseline="0" noProof="0" dirty="0">
                <a:ln>
                  <a:noFill/>
                </a:ln>
                <a:effectLst/>
                <a:uLnTx/>
                <a:uFillTx/>
                <a:latin typeface="Franklin Gothic Book" panose="020B0503020102020204" pitchFamily="34" charset="0"/>
                <a:ea typeface="Franklin Gothic Demi" charset="0"/>
                <a:cs typeface="Franklin Gothic Demi" charset="0"/>
              </a:rPr>
              <a:t> </a:t>
            </a:r>
            <a:r>
              <a:rPr kumimoji="0" lang="en-US"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S</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er</a:t>
            </a:r>
            <a:r>
              <a:rPr kumimoji="0" lang="en-US" sz="2400" b="0" i="0" u="none" strike="noStrike" kern="1200" cap="none" spc="-19" normalizeH="0" baseline="0" noProof="0" dirty="0">
                <a:ln>
                  <a:noFill/>
                </a:ln>
                <a:effectLst/>
                <a:uLnTx/>
                <a:uFillTx/>
                <a:latin typeface="Franklin Gothic Book" panose="020B0503020102020204" pitchFamily="34" charset="0"/>
                <a:ea typeface="Franklin Gothic Demi" charset="0"/>
                <a:cs typeface="Franklin Gothic Demi" charset="0"/>
              </a:rPr>
              <a:t>v</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ces</a:t>
            </a:r>
            <a:endPar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Technology Based Tra</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n</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ng</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End-User IT Outsourcing (S</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eat </a:t>
            </a:r>
            <a:r>
              <a:rPr kumimoji="0" lang="en-US"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M</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anage</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m</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ent)</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M</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anaged</a:t>
            </a:r>
            <a:r>
              <a:rPr kumimoji="0" sz="2400" b="0" i="0" u="none" strike="noStrike" kern="1200" cap="none" spc="-23" normalizeH="0" baseline="0" noProof="0" dirty="0">
                <a:ln>
                  <a:noFill/>
                </a:ln>
                <a:effectLst/>
                <a:uLnTx/>
                <a:uFillTx/>
                <a:latin typeface="Franklin Gothic Book" panose="020B0503020102020204" pitchFamily="34" charset="0"/>
                <a:ea typeface="Franklin Gothic Demi" charset="0"/>
                <a:cs typeface="Franklin Gothic Demi" charset="0"/>
              </a:rPr>
              <a:t> </a:t>
            </a:r>
            <a:r>
              <a:rPr kumimoji="0"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D</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ocu</a:t>
            </a:r>
            <a:r>
              <a:rPr kumimoji="0"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m</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ent</a:t>
            </a:r>
            <a:r>
              <a:rPr kumimoji="0" sz="2400" b="0" i="0" u="none" strike="noStrike" kern="1200" cap="none" spc="-19" normalizeH="0" baseline="0" noProof="0" dirty="0">
                <a:ln>
                  <a:noFill/>
                </a:ln>
                <a:effectLst/>
                <a:uLnTx/>
                <a:uFillTx/>
                <a:latin typeface="Franklin Gothic Book" panose="020B0503020102020204" pitchFamily="34" charset="0"/>
                <a:ea typeface="Franklin Gothic Demi" charset="0"/>
                <a:cs typeface="Franklin Gothic Demi" charset="0"/>
              </a:rPr>
              <a:t> </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Output</a:t>
            </a:r>
            <a:endPar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De</a:t>
            </a:r>
            <a:r>
              <a:rPr kumimoji="0"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li</a:t>
            </a:r>
            <a:r>
              <a:rPr kumimoji="0" sz="2400" b="0" i="0" u="none" strike="noStrike" kern="1200" cap="none" spc="-19" normalizeH="0" baseline="0" noProof="0" dirty="0">
                <a:ln>
                  <a:noFill/>
                </a:ln>
                <a:effectLst/>
                <a:uLnTx/>
                <a:uFillTx/>
                <a:latin typeface="Franklin Gothic Book" panose="020B0503020102020204" pitchFamily="34" charset="0"/>
                <a:ea typeface="Franklin Gothic Demi" charset="0"/>
                <a:cs typeface="Franklin Gothic Demi" charset="0"/>
              </a:rPr>
              <a:t>v</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erab</a:t>
            </a:r>
            <a:r>
              <a:rPr kumimoji="0"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l</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es</a:t>
            </a:r>
            <a:r>
              <a:rPr kumimoji="0" sz="2400" b="0" i="0" u="none" strike="noStrike" kern="1200" cap="none" spc="-23" normalizeH="0" baseline="0" noProof="0" dirty="0">
                <a:ln>
                  <a:noFill/>
                </a:ln>
                <a:effectLst/>
                <a:uLnTx/>
                <a:uFillTx/>
                <a:latin typeface="Franklin Gothic Book" panose="020B0503020102020204" pitchFamily="34" charset="0"/>
                <a:ea typeface="Franklin Gothic Demi" charset="0"/>
                <a:cs typeface="Franklin Gothic Demi" charset="0"/>
              </a:rPr>
              <a:t> </a:t>
            </a:r>
            <a:r>
              <a:rPr kumimoji="0"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B</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ased</a:t>
            </a:r>
            <a:r>
              <a:rPr kumimoji="0" sz="2400" b="0" i="0" u="none" strike="noStrike" kern="1200" cap="none" spc="-15" normalizeH="0" baseline="0" noProof="0" dirty="0">
                <a:ln>
                  <a:noFill/>
                </a:ln>
                <a:effectLst/>
                <a:uLnTx/>
                <a:uFillTx/>
                <a:latin typeface="Franklin Gothic Book" panose="020B0503020102020204" pitchFamily="34" charset="0"/>
                <a:ea typeface="Franklin Gothic Demi" charset="0"/>
                <a:cs typeface="Franklin Gothic Demi" charset="0"/>
              </a:rPr>
              <a:t> </a:t>
            </a:r>
            <a:r>
              <a:rPr kumimoji="0"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T</a:t>
            </a:r>
            <a:r>
              <a:rPr kumimoji="0"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 S</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er</a:t>
            </a:r>
            <a:r>
              <a:rPr kumimoji="0" sz="2400" b="0" i="0" u="none" strike="noStrike" kern="1200" cap="none" spc="-19" normalizeH="0" baseline="0" noProof="0" dirty="0">
                <a:ln>
                  <a:noFill/>
                </a:ln>
                <a:effectLst/>
                <a:uLnTx/>
                <a:uFillTx/>
                <a:latin typeface="Franklin Gothic Book" panose="020B0503020102020204" pitchFamily="34" charset="0"/>
                <a:ea typeface="Franklin Gothic Demi" charset="0"/>
                <a:cs typeface="Franklin Gothic Demi" charset="0"/>
              </a:rPr>
              <a:t>v</a:t>
            </a:r>
            <a:r>
              <a:rPr kumimoji="0"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ces</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 </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a:t>
            </a:r>
            <a:r>
              <a:rPr kumimoji="0"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D</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B</a:t>
            </a:r>
            <a:r>
              <a:rPr kumimoji="0"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T</a:t>
            </a:r>
            <a:r>
              <a:rPr kumimoji="0"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S</a:t>
            </a:r>
            <a:r>
              <a:rPr kumimoji="0"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a:t>
            </a:r>
            <a:endPar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IT Security Services</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Comprehensive Web Development</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Cloud Managed Services</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Cabling Services</a:t>
            </a: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Te</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l</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eco</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mm</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un</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cat</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ons</a:t>
            </a:r>
            <a:r>
              <a:rPr kumimoji="0" lang="en-US" sz="2400" b="0" i="0" u="none" strike="noStrike" kern="1200" cap="none" spc="-41" normalizeH="0" baseline="0" noProof="0" dirty="0">
                <a:ln>
                  <a:noFill/>
                </a:ln>
                <a:effectLst/>
                <a:uLnTx/>
                <a:uFillTx/>
                <a:latin typeface="Franklin Gothic Book" panose="020B0503020102020204" pitchFamily="34" charset="0"/>
                <a:ea typeface="Franklin Gothic Demi" charset="0"/>
                <a:cs typeface="Franklin Gothic Demi" charset="0"/>
              </a:rPr>
              <a:t> </a:t>
            </a:r>
            <a:r>
              <a:rPr kumimoji="0" lang="en-US"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S</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er</a:t>
            </a:r>
            <a:r>
              <a:rPr kumimoji="0" lang="en-US" sz="2400" b="0" i="0" u="none" strike="noStrike" kern="1200" cap="none" spc="-19" normalizeH="0" baseline="0" noProof="0" dirty="0">
                <a:ln>
                  <a:noFill/>
                </a:ln>
                <a:effectLst/>
                <a:uLnTx/>
                <a:uFillTx/>
                <a:latin typeface="Franklin Gothic Book" panose="020B0503020102020204" pitchFamily="34" charset="0"/>
                <a:ea typeface="Franklin Gothic Demi" charset="0"/>
                <a:cs typeface="Franklin Gothic Demi" charset="0"/>
              </a:rPr>
              <a:t>v</a:t>
            </a:r>
            <a:r>
              <a:rPr kumimoji="0" lang="en-US" sz="2400" b="0" i="0" u="none" strike="noStrike" kern="1200" cap="none" spc="-8" normalizeH="0" baseline="0" noProof="0" dirty="0">
                <a:ln>
                  <a:noFill/>
                </a:ln>
                <a:effectLst/>
                <a:uLnTx/>
                <a:uFillTx/>
                <a:latin typeface="Franklin Gothic Book" panose="020B0503020102020204" pitchFamily="34" charset="0"/>
                <a:ea typeface="Franklin Gothic Demi" charset="0"/>
                <a:cs typeface="Franklin Gothic Demi" charset="0"/>
              </a:rPr>
              <a:t>i</a:t>
            </a:r>
            <a:r>
              <a:rPr kumimoji="0" lang="en-US" sz="2400" b="0" i="0" u="none" strike="noStrike" kern="1200" cap="none" spc="0" normalizeH="0" baseline="0" noProof="0" dirty="0">
                <a:ln>
                  <a:noFill/>
                </a:ln>
                <a:effectLst/>
                <a:uLnTx/>
                <a:uFillTx/>
                <a:latin typeface="Franklin Gothic Book" panose="020B0503020102020204" pitchFamily="34" charset="0"/>
                <a:ea typeface="Franklin Gothic Demi" charset="0"/>
                <a:cs typeface="Franklin Gothic Demi" charset="0"/>
              </a:rPr>
              <a:t>ces</a:t>
            </a:r>
            <a:r>
              <a:rPr kumimoji="0" lang="en-US" sz="2400" b="0" i="0" u="none" strike="noStrike" kern="1200" cap="none" spc="-4" normalizeH="0" baseline="0" noProof="0" dirty="0">
                <a:ln>
                  <a:noFill/>
                </a:ln>
                <a:effectLst/>
                <a:uLnTx/>
                <a:uFillTx/>
                <a:latin typeface="Franklin Gothic Book" panose="020B0503020102020204" pitchFamily="34" charset="0"/>
                <a:ea typeface="Franklin Gothic Demi" charset="0"/>
                <a:cs typeface="Franklin Gothic Demi" charset="0"/>
              </a:rPr>
              <a:t>:</a:t>
            </a:r>
          </a:p>
          <a:p>
            <a:pPr marL="566738" marR="0" lvl="1"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Wireless</a:t>
            </a:r>
            <a:r>
              <a:rPr kumimoji="0" lang="en-US" sz="2400" b="0" i="0" u="none" strike="noStrike" kern="1200" cap="none" spc="-4"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Vo</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ice</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a</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n</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d</a:t>
            </a:r>
            <a:r>
              <a:rPr kumimoji="0" lang="en-US" sz="2400" b="0" i="0" u="none" strike="noStrike" kern="1200" cap="none" spc="4"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Dat</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a</a:t>
            </a:r>
            <a:endParaRPr kumimoji="0" lang="en-US" sz="2400" b="0" i="0" u="none" strike="noStrike" kern="1200" cap="none" spc="0" normalizeH="0" baseline="0" noProof="0" dirty="0">
              <a:ln>
                <a:noFill/>
              </a:ln>
              <a:effectLst/>
              <a:uLnTx/>
              <a:uFillTx/>
              <a:latin typeface="Franklin Gothic Book" panose="020B0503020102020204" pitchFamily="34" charset="0"/>
              <a:ea typeface="+mn-ea"/>
              <a:cs typeface="Arial" panose="020B0604020202020204" pitchFamily="34" charset="0"/>
            </a:endParaRPr>
          </a:p>
          <a:p>
            <a:pPr marL="566738" marR="0" lvl="1"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Pa</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g</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ers</a:t>
            </a:r>
            <a:endParaRPr kumimoji="0" lang="en-US" sz="2400" b="0" i="0" u="none" strike="noStrike" kern="1200" cap="none" spc="0" normalizeH="0" baseline="0" noProof="0" dirty="0">
              <a:ln>
                <a:noFill/>
              </a:ln>
              <a:effectLst/>
              <a:uLnTx/>
              <a:uFillTx/>
              <a:latin typeface="Franklin Gothic Book" panose="020B0503020102020204" pitchFamily="34" charset="0"/>
              <a:ea typeface="+mn-ea"/>
              <a:cs typeface="Arial" panose="020B0604020202020204" pitchFamily="34" charset="0"/>
            </a:endParaRPr>
          </a:p>
          <a:p>
            <a:pPr marL="566738" marR="0" lvl="1"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4" normalizeH="0" baseline="0" noProof="0" dirty="0">
                <a:ln>
                  <a:noFill/>
                </a:ln>
                <a:effectLst/>
                <a:uLnTx/>
                <a:uFillTx/>
                <a:latin typeface="Franklin Gothic Book" panose="020B0503020102020204" pitchFamily="34" charset="0"/>
                <a:ea typeface="+mn-ea"/>
                <a:cs typeface="Arial" panose="020B0604020202020204" pitchFamily="34" charset="0"/>
              </a:rPr>
              <a:t>I</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nt</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er</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n</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et</a:t>
            </a:r>
            <a:endParaRPr kumimoji="0" lang="en-US" sz="2400" b="0" i="0" u="none" strike="noStrike" kern="1200" cap="none" spc="0" normalizeH="0" baseline="0" noProof="0" dirty="0">
              <a:ln>
                <a:noFill/>
              </a:ln>
              <a:effectLst/>
              <a:uLnTx/>
              <a:uFillTx/>
              <a:latin typeface="Franklin Gothic Book" panose="020B0503020102020204" pitchFamily="34" charset="0"/>
              <a:ea typeface="+mn-ea"/>
              <a:cs typeface="Arial" panose="020B0604020202020204" pitchFamily="34" charset="0"/>
            </a:endParaRPr>
          </a:p>
          <a:p>
            <a:pPr marL="566738" marR="0" lvl="1"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Vi</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d</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eo</a:t>
            </a:r>
            <a:endParaRPr kumimoji="0" lang="en-US" sz="2400" b="0" i="0" u="none" strike="noStrike" kern="1200" cap="none" spc="0" normalizeH="0" baseline="0" noProof="0" dirty="0">
              <a:ln>
                <a:noFill/>
              </a:ln>
              <a:effectLst/>
              <a:uLnTx/>
              <a:uFillTx/>
              <a:latin typeface="Franklin Gothic Book" panose="020B0503020102020204" pitchFamily="34" charset="0"/>
              <a:ea typeface="+mn-ea"/>
              <a:cs typeface="Arial" panose="020B0604020202020204" pitchFamily="34" charset="0"/>
            </a:endParaRPr>
          </a:p>
          <a:p>
            <a:pPr marL="566738" marR="0" lvl="1"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49" normalizeH="0" baseline="0" noProof="0" dirty="0">
                <a:ln>
                  <a:noFill/>
                </a:ln>
                <a:effectLst/>
                <a:uLnTx/>
                <a:uFillTx/>
                <a:latin typeface="Franklin Gothic Book" panose="020B0503020102020204" pitchFamily="34" charset="0"/>
                <a:ea typeface="+mn-ea"/>
                <a:cs typeface="Arial" panose="020B0604020202020204" pitchFamily="34" charset="0"/>
              </a:rPr>
              <a:t>A</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ud</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io</a:t>
            </a:r>
            <a:r>
              <a:rPr kumimoji="0" lang="en-US" sz="2400" b="0" i="0" u="none" strike="noStrike" kern="1200" cap="none" spc="41"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Conf</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ere</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n</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ci</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ng</a:t>
            </a:r>
            <a:endParaRPr kumimoji="0" lang="en-US" sz="2400" b="0" i="0" u="none" strike="noStrike" kern="1200" cap="none" spc="0" normalizeH="0" baseline="0" noProof="0" dirty="0">
              <a:ln>
                <a:noFill/>
              </a:ln>
              <a:effectLst/>
              <a:uLnTx/>
              <a:uFillTx/>
              <a:latin typeface="Franklin Gothic Book" panose="020B0503020102020204" pitchFamily="34" charset="0"/>
              <a:ea typeface="+mn-ea"/>
              <a:cs typeface="Arial" panose="020B0604020202020204" pitchFamily="34" charset="0"/>
            </a:endParaRPr>
          </a:p>
          <a:p>
            <a:pPr marL="566738" marR="0" lvl="1"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Cab</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le</a:t>
            </a:r>
            <a:r>
              <a:rPr kumimoji="0" lang="en-US" sz="2400" b="0" i="0" u="none" strike="noStrike" kern="1200" cap="none" spc="-4"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Modem</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a</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n</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d</a:t>
            </a:r>
            <a:r>
              <a:rPr kumimoji="0" lang="en-US" sz="2400" b="0" i="0" u="none" strike="noStrike" kern="1200" cap="none" spc="4"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DSL</a:t>
            </a:r>
          </a:p>
          <a:p>
            <a:pPr marL="566738" marR="0" lvl="1"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r>
              <a:rPr kumimoji="0" lang="en-US" sz="2400" b="0" i="0" u="none" strike="noStrike" kern="1200" cap="none" spc="-4" normalizeH="0" baseline="0" noProof="0" dirty="0">
                <a:ln>
                  <a:noFill/>
                </a:ln>
                <a:effectLst/>
                <a:uLnTx/>
                <a:uFillTx/>
                <a:latin typeface="Franklin Gothic Book" panose="020B0503020102020204" pitchFamily="34" charset="0"/>
                <a:ea typeface="+mn-ea"/>
                <a:cs typeface="Arial" panose="020B0604020202020204" pitchFamily="34" charset="0"/>
              </a:rPr>
              <a:t>I</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nt</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er</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p</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re</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t</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er</a:t>
            </a:r>
            <a:r>
              <a:rPr kumimoji="0" lang="en-US" sz="2400" b="0" i="0" u="none" strike="noStrike" kern="1200" cap="none" spc="19"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Ser</a:t>
            </a:r>
            <a:r>
              <a:rPr kumimoji="0" lang="en-US" sz="2400" b="0" i="0" u="none" strike="noStrike" kern="1200" cap="none" spc="-38" normalizeH="0" baseline="0" noProof="0" dirty="0">
                <a:ln>
                  <a:noFill/>
                </a:ln>
                <a:effectLst/>
                <a:uLnTx/>
                <a:uFillTx/>
                <a:latin typeface="Franklin Gothic Book" panose="020B0503020102020204" pitchFamily="34" charset="0"/>
                <a:ea typeface="+mn-ea"/>
                <a:cs typeface="Arial" panose="020B0604020202020204" pitchFamily="34" charset="0"/>
              </a:rPr>
              <a:t>v</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ices</a:t>
            </a:r>
            <a:r>
              <a:rPr kumimoji="0" lang="en-US" sz="2400" b="0" i="0" u="none" strike="noStrike" kern="1200" cap="none" spc="38"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a:t>
            </a:r>
            <a:r>
              <a:rPr kumimoji="0" lang="en-US" sz="2400" b="0" i="0" u="none" strike="noStrike" kern="1200" cap="none" spc="-4"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o</a:t>
            </a:r>
            <a:r>
              <a:rPr kumimoji="0" lang="en-US" sz="2400" b="0" i="0" u="none" strike="noStrike" kern="1200" cap="none" spc="-38" normalizeH="0" baseline="0" noProof="0" dirty="0">
                <a:ln>
                  <a:noFill/>
                </a:ln>
                <a:effectLst/>
                <a:uLnTx/>
                <a:uFillTx/>
                <a:latin typeface="Franklin Gothic Book" panose="020B0503020102020204" pitchFamily="34" charset="0"/>
                <a:ea typeface="+mn-ea"/>
                <a:cs typeface="Arial" panose="020B0604020202020204" pitchFamily="34" charset="0"/>
              </a:rPr>
              <a:t>v</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er</a:t>
            </a:r>
            <a:r>
              <a:rPr kumimoji="0" lang="en-US" sz="2400" b="0" i="0" u="none" strike="noStrike" kern="1200" cap="none" spc="38"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th</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e</a:t>
            </a:r>
            <a:r>
              <a:rPr kumimoji="0" lang="en-US" sz="2400" b="0" i="0" u="none" strike="noStrike" kern="1200" cap="none" spc="8" normalizeH="0" baseline="0" noProof="0" dirty="0">
                <a:ln>
                  <a:noFill/>
                </a:ln>
                <a:effectLst/>
                <a:uLnTx/>
                <a:uFillTx/>
                <a:latin typeface="Franklin Gothic Book" panose="020B0503020102020204" pitchFamily="34" charset="0"/>
                <a:ea typeface="+mn-ea"/>
                <a:cs typeface="Arial" panose="020B0604020202020204" pitchFamily="34" charset="0"/>
              </a:rPr>
              <a:t> </a:t>
            </a:r>
            <a:r>
              <a:rPr kumimoji="0" lang="en-US" sz="2400" b="0" i="0" u="none" strike="noStrike" kern="1200" cap="none" spc="-11" normalizeH="0" baseline="0" noProof="0" dirty="0">
                <a:ln>
                  <a:noFill/>
                </a:ln>
                <a:effectLst/>
                <a:uLnTx/>
                <a:uFillTx/>
                <a:latin typeface="Franklin Gothic Book" panose="020B0503020102020204" pitchFamily="34" charset="0"/>
                <a:ea typeface="+mn-ea"/>
                <a:cs typeface="Arial" panose="020B0604020202020204" pitchFamily="34" charset="0"/>
              </a:rPr>
              <a:t>phone</a:t>
            </a:r>
            <a:endParaRPr kumimoji="0" lang="en-US" sz="2400" b="0" i="0" u="none" strike="noStrike" kern="1200" cap="none" spc="0" normalizeH="0" baseline="0" noProof="0" dirty="0">
              <a:ln>
                <a:noFill/>
              </a:ln>
              <a:effectLst/>
              <a:uLnTx/>
              <a:uFillTx/>
              <a:latin typeface="Franklin Gothic Book" panose="020B0503020102020204" pitchFamily="34" charset="0"/>
              <a:ea typeface="+mn-ea"/>
              <a:cs typeface="Arial" panose="020B0604020202020204" pitchFamily="34" charset="0"/>
            </a:endParaRPr>
          </a:p>
          <a:p>
            <a:pPr marL="566738" marR="0" lvl="1"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endParaRPr kumimoji="0" lang="en-US" sz="2400" b="0" i="0" u="none" strike="noStrike" kern="1200" cap="none" spc="0" normalizeH="0" baseline="0" noProof="0" dirty="0">
              <a:ln>
                <a:noFill/>
              </a:ln>
              <a:effectLst/>
              <a:uLnTx/>
              <a:uFillTx/>
              <a:latin typeface="Franklin Gothic Book" panose="020B0503020102020204" pitchFamily="34" charset="0"/>
              <a:ea typeface="+mn-ea"/>
              <a:cs typeface="Arial" panose="020B0604020202020204" pitchFamily="34" charset="0"/>
            </a:endParaRPr>
          </a:p>
          <a:p>
            <a:pPr marL="223838" marR="0" lvl="0" indent="-214313" algn="l" defTabSz="914400" rtl="0" eaLnBrk="1" fontAlgn="auto" latinLnBrk="0" hangingPunct="1">
              <a:lnSpc>
                <a:spcPct val="100000"/>
              </a:lnSpc>
              <a:spcBef>
                <a:spcPts val="0"/>
              </a:spcBef>
              <a:spcAft>
                <a:spcPts val="450"/>
              </a:spcAft>
              <a:buClr>
                <a:srgbClr val="4F81BD"/>
              </a:buClr>
              <a:buSzTx/>
              <a:buFont typeface="Arial" panose="020B0604020202020204" pitchFamily="34" charset="0"/>
              <a:buChar char="•"/>
              <a:tabLst/>
              <a:defRPr/>
            </a:pPr>
            <a:endParaRPr kumimoji="0"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7F3A1335-50B0-4459-BA22-E0CE34105CAE}"/>
              </a:ext>
            </a:extLst>
          </p:cNvPr>
          <p:cNvSpPr>
            <a:spLocks noGrp="1"/>
          </p:cNvSpPr>
          <p:nvPr>
            <p:ph type="title"/>
          </p:nvPr>
        </p:nvSpPr>
        <p:spPr/>
        <p:txBody>
          <a:bodyPr>
            <a:normAutofit/>
          </a:bodyPr>
          <a:lstStyle/>
          <a:p>
            <a:r>
              <a:rPr lang="en-US" dirty="0"/>
              <a:t>Cooperative Contracts Services</a:t>
            </a:r>
          </a:p>
        </p:txBody>
      </p:sp>
      <p:sp>
        <p:nvSpPr>
          <p:cNvPr id="7" name="Flowchart: Display 6">
            <a:extLst>
              <a:ext uri="{FF2B5EF4-FFF2-40B4-BE49-F238E27FC236}">
                <a16:creationId xmlns:a16="http://schemas.microsoft.com/office/drawing/2014/main" id="{6EBDFD42-6F02-4748-8959-1856DE58E11D}"/>
              </a:ext>
              <a:ext uri="{C183D7F6-B498-43B3-948B-1728B52AA6E4}">
                <adec:decorative xmlns:adec="http://schemas.microsoft.com/office/drawing/2017/decorative" val="1"/>
              </a:ext>
            </a:extLst>
          </p:cNvPr>
          <p:cNvSpPr/>
          <p:nvPr/>
        </p:nvSpPr>
        <p:spPr>
          <a:xfrm>
            <a:off x="9865896" y="2153653"/>
            <a:ext cx="2287898" cy="2803358"/>
          </a:xfrm>
          <a:prstGeom prst="flowChartDisp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descr="Meeting">
            <a:extLst>
              <a:ext uri="{FF2B5EF4-FFF2-40B4-BE49-F238E27FC236}">
                <a16:creationId xmlns:a16="http://schemas.microsoft.com/office/drawing/2014/main" id="{545DC194-474B-4AFB-92CC-D1D33D2761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62463" y="2358346"/>
            <a:ext cx="2141307" cy="2141307"/>
          </a:xfrm>
          <a:prstGeom prst="rect">
            <a:avLst/>
          </a:prstGeom>
        </p:spPr>
      </p:pic>
      <p:sp>
        <p:nvSpPr>
          <p:cNvPr id="3" name="Slide Number Placeholder 2">
            <a:extLst>
              <a:ext uri="{FF2B5EF4-FFF2-40B4-BE49-F238E27FC236}">
                <a16:creationId xmlns:a16="http://schemas.microsoft.com/office/drawing/2014/main" id="{B8412916-3671-41DF-B6ED-0CF6E4D5431B}"/>
              </a:ext>
            </a:extLst>
          </p:cNvPr>
          <p:cNvSpPr>
            <a:spLocks noGrp="1"/>
          </p:cNvSpPr>
          <p:nvPr>
            <p:ph type="sldNum" sz="quarter" idx="12"/>
          </p:nvPr>
        </p:nvSpPr>
        <p:spPr/>
        <p:txBody>
          <a:bodyPr/>
          <a:lstStyle/>
          <a:p>
            <a:fld id="{418AF66D-A13B-6F44-B082-D7F3693F012B}" type="slidenum">
              <a:rPr lang="en-US" smtClean="0"/>
              <a:t>29</a:t>
            </a:fld>
            <a:endParaRPr lang="en-US"/>
          </a:p>
        </p:txBody>
      </p:sp>
      <p:sp>
        <p:nvSpPr>
          <p:cNvPr id="2" name="Date Placeholder 1">
            <a:extLst>
              <a:ext uri="{FF2B5EF4-FFF2-40B4-BE49-F238E27FC236}">
                <a16:creationId xmlns:a16="http://schemas.microsoft.com/office/drawing/2014/main" id="{FCE60EBB-1E8B-46F1-A8FA-C68C510031F3}"/>
              </a:ext>
            </a:extLst>
          </p:cNvPr>
          <p:cNvSpPr>
            <a:spLocks noGrp="1"/>
          </p:cNvSpPr>
          <p:nvPr>
            <p:ph type="dt" sz="half" idx="10"/>
          </p:nvPr>
        </p:nvSpPr>
        <p:spPr/>
        <p:txBody>
          <a:bodyPr/>
          <a:lstStyle/>
          <a:p>
            <a:fld id="{305EF145-73C5-4B51-B78C-13C3EFB80864}" type="datetime1">
              <a:rPr lang="en-US" smtClean="0"/>
              <a:t>5/14/2019</a:t>
            </a:fld>
            <a:endParaRPr lang="en-US"/>
          </a:p>
        </p:txBody>
      </p:sp>
    </p:spTree>
    <p:extLst>
      <p:ext uri="{BB962C8B-B14F-4D97-AF65-F5344CB8AC3E}">
        <p14:creationId xmlns:p14="http://schemas.microsoft.com/office/powerpoint/2010/main" val="148787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grpId="0" nodeType="afterEffect">
                                  <p:stCondLst>
                                    <p:cond delay="750"/>
                                  </p:stCondLst>
                                  <p:childTnLst>
                                    <p:set>
                                      <p:cBhvr>
                                        <p:cTn id="9" dur="1" fill="hold">
                                          <p:stCondLst>
                                            <p:cond delay="0"/>
                                          </p:stCondLst>
                                        </p:cTn>
                                        <p:tgtEl>
                                          <p:spTgt spid="10">
                                            <p:txEl>
                                              <p:pRg st="1" end="1"/>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75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par>
                          <p:cTn id="13" fill="hold">
                            <p:stCondLst>
                              <p:cond delay="2250"/>
                            </p:stCondLst>
                            <p:childTnLst>
                              <p:par>
                                <p:cTn id="14" presetID="1" presetClass="entr" presetSubtype="0" fill="hold" grpId="0" nodeType="afterEffect">
                                  <p:stCondLst>
                                    <p:cond delay="750"/>
                                  </p:stCondLst>
                                  <p:childTnLst>
                                    <p:set>
                                      <p:cBhvr>
                                        <p:cTn id="15" dur="1" fill="hold">
                                          <p:stCondLst>
                                            <p:cond delay="0"/>
                                          </p:stCondLst>
                                        </p:cTn>
                                        <p:tgtEl>
                                          <p:spTgt spid="10">
                                            <p:txEl>
                                              <p:pRg st="3" end="3"/>
                                            </p:txEl>
                                          </p:spTgt>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75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par>
                          <p:cTn id="19" fill="hold">
                            <p:stCondLst>
                              <p:cond delay="3750"/>
                            </p:stCondLst>
                            <p:childTnLst>
                              <p:par>
                                <p:cTn id="20" presetID="1" presetClass="entr" presetSubtype="0" fill="hold" grpId="0" nodeType="afterEffect">
                                  <p:stCondLst>
                                    <p:cond delay="750"/>
                                  </p:stCondLst>
                                  <p:childTnLst>
                                    <p:set>
                                      <p:cBhvr>
                                        <p:cTn id="21" dur="1" fill="hold">
                                          <p:stCondLst>
                                            <p:cond delay="0"/>
                                          </p:stCondLst>
                                        </p:cTn>
                                        <p:tgtEl>
                                          <p:spTgt spid="10">
                                            <p:txEl>
                                              <p:pRg st="5" end="5"/>
                                            </p:txEl>
                                          </p:spTgt>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grpId="0" nodeType="afterEffect">
                                  <p:stCondLst>
                                    <p:cond delay="75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childTnLst>
                          </p:cTn>
                        </p:par>
                        <p:par>
                          <p:cTn id="25" fill="hold">
                            <p:stCondLst>
                              <p:cond delay="5250"/>
                            </p:stCondLst>
                            <p:childTnLst>
                              <p:par>
                                <p:cTn id="26" presetID="1" presetClass="entr" presetSubtype="0" fill="hold" grpId="0" nodeType="afterEffect">
                                  <p:stCondLst>
                                    <p:cond delay="750"/>
                                  </p:stCondLst>
                                  <p:childTnLst>
                                    <p:set>
                                      <p:cBhvr>
                                        <p:cTn id="27" dur="1" fill="hold">
                                          <p:stCondLst>
                                            <p:cond delay="0"/>
                                          </p:stCondLst>
                                        </p:cTn>
                                        <p:tgtEl>
                                          <p:spTgt spid="10">
                                            <p:txEl>
                                              <p:pRg st="7" end="7"/>
                                            </p:txEl>
                                          </p:spTgt>
                                        </p:tgtEl>
                                        <p:attrNameLst>
                                          <p:attrName>style.visibility</p:attrName>
                                        </p:attrNameLst>
                                      </p:cBhvr>
                                      <p:to>
                                        <p:strVal val="visible"/>
                                      </p:to>
                                    </p:set>
                                  </p:childTnLst>
                                </p:cTn>
                              </p:par>
                            </p:childTnLst>
                          </p:cTn>
                        </p:par>
                        <p:par>
                          <p:cTn id="28" fill="hold">
                            <p:stCondLst>
                              <p:cond delay="6000"/>
                            </p:stCondLst>
                            <p:childTnLst>
                              <p:par>
                                <p:cTn id="29" presetID="1" presetClass="entr" presetSubtype="0" fill="hold" grpId="0" nodeType="afterEffect">
                                  <p:stCondLst>
                                    <p:cond delay="75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childTnLst>
                          </p:cTn>
                        </p:par>
                        <p:par>
                          <p:cTn id="31" fill="hold">
                            <p:stCondLst>
                              <p:cond delay="6750"/>
                            </p:stCondLst>
                            <p:childTnLst>
                              <p:par>
                                <p:cTn id="32" presetID="1" presetClass="entr" presetSubtype="0" fill="hold" grpId="0" nodeType="afterEffect">
                                  <p:stCondLst>
                                    <p:cond delay="750"/>
                                  </p:stCondLst>
                                  <p:childTnLst>
                                    <p:set>
                                      <p:cBhvr>
                                        <p:cTn id="33" dur="1" fill="hold">
                                          <p:stCondLst>
                                            <p:cond delay="0"/>
                                          </p:stCondLst>
                                        </p:cTn>
                                        <p:tgtEl>
                                          <p:spTgt spid="10">
                                            <p:txEl>
                                              <p:pRg st="9" end="9"/>
                                            </p:txEl>
                                          </p:spTgt>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750"/>
                                  </p:stCondLst>
                                  <p:childTnLst>
                                    <p:set>
                                      <p:cBhvr>
                                        <p:cTn id="36" dur="1" fill="hold">
                                          <p:stCondLst>
                                            <p:cond delay="0"/>
                                          </p:stCondLst>
                                        </p:cTn>
                                        <p:tgtEl>
                                          <p:spTgt spid="10">
                                            <p:txEl>
                                              <p:pRg st="10" end="10"/>
                                            </p:txEl>
                                          </p:spTgt>
                                        </p:tgtEl>
                                        <p:attrNameLst>
                                          <p:attrName>style.visibility</p:attrName>
                                        </p:attrNameLst>
                                      </p:cBhvr>
                                      <p:to>
                                        <p:strVal val="visible"/>
                                      </p:to>
                                    </p:set>
                                  </p:childTnLst>
                                </p:cTn>
                              </p:par>
                            </p:childTnLst>
                          </p:cTn>
                        </p:par>
                        <p:par>
                          <p:cTn id="37" fill="hold">
                            <p:stCondLst>
                              <p:cond delay="8250"/>
                            </p:stCondLst>
                            <p:childTnLst>
                              <p:par>
                                <p:cTn id="38" presetID="1" presetClass="entr" presetSubtype="0" fill="hold" grpId="0" nodeType="afterEffect">
                                  <p:stCondLst>
                                    <p:cond delay="750"/>
                                  </p:stCondLst>
                                  <p:childTnLst>
                                    <p:set>
                                      <p:cBhvr>
                                        <p:cTn id="39" dur="1" fill="hold">
                                          <p:stCondLst>
                                            <p:cond delay="0"/>
                                          </p:stCondLst>
                                        </p:cTn>
                                        <p:tgtEl>
                                          <p:spTgt spid="10">
                                            <p:txEl>
                                              <p:pRg st="11" end="11"/>
                                            </p:txEl>
                                          </p:spTgt>
                                        </p:tgtEl>
                                        <p:attrNameLst>
                                          <p:attrName>style.visibility</p:attrName>
                                        </p:attrNameLst>
                                      </p:cBhvr>
                                      <p:to>
                                        <p:strVal val="visible"/>
                                      </p:to>
                                    </p:set>
                                  </p:childTnLst>
                                </p:cTn>
                              </p:par>
                            </p:childTnLst>
                          </p:cTn>
                        </p:par>
                        <p:par>
                          <p:cTn id="40" fill="hold">
                            <p:stCondLst>
                              <p:cond delay="9000"/>
                            </p:stCondLst>
                            <p:childTnLst>
                              <p:par>
                                <p:cTn id="41" presetID="1" presetClass="entr" presetSubtype="0" fill="hold" grpId="0" nodeType="afterEffect">
                                  <p:stCondLst>
                                    <p:cond delay="750"/>
                                  </p:stCondLst>
                                  <p:childTnLst>
                                    <p:set>
                                      <p:cBhvr>
                                        <p:cTn id="42" dur="1" fill="hold">
                                          <p:stCondLst>
                                            <p:cond delay="0"/>
                                          </p:stCondLst>
                                        </p:cTn>
                                        <p:tgtEl>
                                          <p:spTgt spid="10">
                                            <p:txEl>
                                              <p:pRg st="12" end="12"/>
                                            </p:txEl>
                                          </p:spTgt>
                                        </p:tgtEl>
                                        <p:attrNameLst>
                                          <p:attrName>style.visibility</p:attrName>
                                        </p:attrNameLst>
                                      </p:cBhvr>
                                      <p:to>
                                        <p:strVal val="visible"/>
                                      </p:to>
                                    </p:set>
                                  </p:childTnLst>
                                </p:cTn>
                              </p:par>
                            </p:childTnLst>
                          </p:cTn>
                        </p:par>
                        <p:par>
                          <p:cTn id="43" fill="hold">
                            <p:stCondLst>
                              <p:cond delay="9750"/>
                            </p:stCondLst>
                            <p:childTnLst>
                              <p:par>
                                <p:cTn id="44" presetID="1" presetClass="entr" presetSubtype="0" fill="hold" grpId="0" nodeType="afterEffect">
                                  <p:stCondLst>
                                    <p:cond delay="750"/>
                                  </p:stCondLst>
                                  <p:childTnLst>
                                    <p:set>
                                      <p:cBhvr>
                                        <p:cTn id="45" dur="1" fill="hold">
                                          <p:stCondLst>
                                            <p:cond delay="0"/>
                                          </p:stCondLst>
                                        </p:cTn>
                                        <p:tgtEl>
                                          <p:spTgt spid="10">
                                            <p:txEl>
                                              <p:pRg st="13" end="13"/>
                                            </p:txEl>
                                          </p:spTgt>
                                        </p:tgtEl>
                                        <p:attrNameLst>
                                          <p:attrName>style.visibility</p:attrName>
                                        </p:attrNameLst>
                                      </p:cBhvr>
                                      <p:to>
                                        <p:strVal val="visible"/>
                                      </p:to>
                                    </p:set>
                                  </p:childTnLst>
                                </p:cTn>
                              </p:par>
                            </p:childTnLst>
                          </p:cTn>
                        </p:par>
                        <p:par>
                          <p:cTn id="46" fill="hold">
                            <p:stCondLst>
                              <p:cond delay="10500"/>
                            </p:stCondLst>
                            <p:childTnLst>
                              <p:par>
                                <p:cTn id="47" presetID="1" presetClass="entr" presetSubtype="0" fill="hold" grpId="0" nodeType="afterEffect">
                                  <p:stCondLst>
                                    <p:cond delay="750"/>
                                  </p:stCondLst>
                                  <p:childTnLst>
                                    <p:set>
                                      <p:cBhvr>
                                        <p:cTn id="48" dur="1" fill="hold">
                                          <p:stCondLst>
                                            <p:cond delay="0"/>
                                          </p:stCondLst>
                                        </p:cTn>
                                        <p:tgtEl>
                                          <p:spTgt spid="10">
                                            <p:txEl>
                                              <p:pRg st="14" end="14"/>
                                            </p:txEl>
                                          </p:spTgt>
                                        </p:tgtEl>
                                        <p:attrNameLst>
                                          <p:attrName>style.visibility</p:attrName>
                                        </p:attrNameLst>
                                      </p:cBhvr>
                                      <p:to>
                                        <p:strVal val="visible"/>
                                      </p:to>
                                    </p:set>
                                  </p:childTnLst>
                                </p:cTn>
                              </p:par>
                            </p:childTnLst>
                          </p:cTn>
                        </p:par>
                        <p:par>
                          <p:cTn id="49" fill="hold">
                            <p:stCondLst>
                              <p:cond delay="11250"/>
                            </p:stCondLst>
                            <p:childTnLst>
                              <p:par>
                                <p:cTn id="50" presetID="1" presetClass="entr" presetSubtype="0" fill="hold" grpId="0" nodeType="afterEffect">
                                  <p:stCondLst>
                                    <p:cond delay="750"/>
                                  </p:stCondLst>
                                  <p:childTnLst>
                                    <p:set>
                                      <p:cBhvr>
                                        <p:cTn id="51" dur="1" fill="hold">
                                          <p:stCondLst>
                                            <p:cond delay="0"/>
                                          </p:stCondLst>
                                        </p:cTn>
                                        <p:tgtEl>
                                          <p:spTgt spid="10">
                                            <p:txEl>
                                              <p:pRg st="15" end="15"/>
                                            </p:txEl>
                                          </p:spTgt>
                                        </p:tgtEl>
                                        <p:attrNameLst>
                                          <p:attrName>style.visibility</p:attrName>
                                        </p:attrNameLst>
                                      </p:cBhvr>
                                      <p:to>
                                        <p:strVal val="visible"/>
                                      </p:to>
                                    </p:set>
                                  </p:childTnLst>
                                </p:cTn>
                              </p:par>
                            </p:childTnLst>
                          </p:cTn>
                        </p:par>
                        <p:par>
                          <p:cTn id="52" fill="hold">
                            <p:stCondLst>
                              <p:cond delay="12000"/>
                            </p:stCondLst>
                            <p:childTnLst>
                              <p:par>
                                <p:cTn id="53" presetID="1" presetClass="entr" presetSubtype="0" fill="hold" grpId="0" nodeType="afterEffect">
                                  <p:stCondLst>
                                    <p:cond delay="750"/>
                                  </p:stCondLst>
                                  <p:childTnLst>
                                    <p:set>
                                      <p:cBhvr>
                                        <p:cTn id="54" dur="1" fill="hold">
                                          <p:stCondLst>
                                            <p:cond delay="0"/>
                                          </p:stCondLst>
                                        </p:cTn>
                                        <p:tgtEl>
                                          <p:spTgt spid="1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B22CA-5412-4C3F-ABDA-B7DAAD78E469}"/>
              </a:ext>
            </a:extLst>
          </p:cNvPr>
          <p:cNvSpPr>
            <a:spLocks noGrp="1"/>
          </p:cNvSpPr>
          <p:nvPr>
            <p:ph type="title"/>
          </p:nvPr>
        </p:nvSpPr>
        <p:spPr/>
        <p:txBody>
          <a:bodyPr/>
          <a:lstStyle/>
          <a:p>
            <a:r>
              <a:rPr lang="en-US" dirty="0"/>
              <a:t>Speaker Background: Hershel Becker</a:t>
            </a:r>
          </a:p>
        </p:txBody>
      </p:sp>
      <p:sp>
        <p:nvSpPr>
          <p:cNvPr id="8" name="Content Placeholder 7">
            <a:extLst>
              <a:ext uri="{FF2B5EF4-FFF2-40B4-BE49-F238E27FC236}">
                <a16:creationId xmlns:a16="http://schemas.microsoft.com/office/drawing/2014/main" id="{2CB36594-0A16-474E-BFDC-83A46EFD0946}"/>
              </a:ext>
            </a:extLst>
          </p:cNvPr>
          <p:cNvSpPr>
            <a:spLocks noGrp="1"/>
          </p:cNvSpPr>
          <p:nvPr>
            <p:ph sz="half" idx="13"/>
          </p:nvPr>
        </p:nvSpPr>
        <p:spPr>
          <a:xfrm>
            <a:off x="284145" y="1258138"/>
            <a:ext cx="7886381" cy="4959782"/>
          </a:xfrm>
        </p:spPr>
        <p:txBody>
          <a:bodyPr>
            <a:noAutofit/>
          </a:bodyPr>
          <a:lstStyle/>
          <a:p>
            <a:pPr marL="0" indent="0">
              <a:lnSpc>
                <a:spcPct val="100000"/>
              </a:lnSpc>
              <a:spcBef>
                <a:spcPts val="0"/>
              </a:spcBef>
              <a:buNone/>
            </a:pPr>
            <a:r>
              <a:rPr lang="en-US" dirty="0">
                <a:latin typeface="+mn-lt"/>
              </a:rPr>
              <a:t>Chief Procurement Officer</a:t>
            </a:r>
          </a:p>
          <a:p>
            <a:pPr marL="0" indent="0">
              <a:lnSpc>
                <a:spcPct val="100000"/>
              </a:lnSpc>
              <a:spcBef>
                <a:spcPts val="0"/>
              </a:spcBef>
              <a:buNone/>
            </a:pPr>
            <a:r>
              <a:rPr lang="en-US" dirty="0">
                <a:latin typeface="+mn-lt"/>
              </a:rPr>
              <a:t>Texas Department of Information Resources</a:t>
            </a:r>
          </a:p>
          <a:p>
            <a:pPr marL="0" indent="0">
              <a:lnSpc>
                <a:spcPct val="100000"/>
              </a:lnSpc>
              <a:spcBef>
                <a:spcPts val="0"/>
              </a:spcBef>
              <a:buNone/>
            </a:pPr>
            <a:r>
              <a:rPr lang="en-US" dirty="0">
                <a:latin typeface="+mn-lt"/>
                <a:hlinkClick r:id="rId3"/>
              </a:rPr>
              <a:t>Hershel.Becker@DIR.Texas.gov</a:t>
            </a:r>
            <a:r>
              <a:rPr lang="en-US" dirty="0">
                <a:latin typeface="+mn-lt"/>
              </a:rPr>
              <a:t> | (512) 475-4617</a:t>
            </a:r>
          </a:p>
          <a:p>
            <a:pPr marL="0" indent="0">
              <a:lnSpc>
                <a:spcPct val="100000"/>
              </a:lnSpc>
              <a:spcBef>
                <a:spcPts val="0"/>
              </a:spcBef>
              <a:buNone/>
            </a:pPr>
            <a:endParaRPr lang="en-US" dirty="0">
              <a:latin typeface="+mn-lt"/>
            </a:endParaRPr>
          </a:p>
          <a:p>
            <a:r>
              <a:rPr lang="en-US" dirty="0">
                <a:latin typeface="+mn-lt"/>
              </a:rPr>
              <a:t>Joined DIR July 2016 </a:t>
            </a:r>
          </a:p>
          <a:p>
            <a:r>
              <a:rPr lang="en-US" dirty="0">
                <a:latin typeface="+mn-lt"/>
              </a:rPr>
              <a:t>Responsible for procurement and contracting functions</a:t>
            </a:r>
          </a:p>
          <a:p>
            <a:r>
              <a:rPr lang="en-US" dirty="0">
                <a:latin typeface="+mn-lt"/>
              </a:rPr>
              <a:t>12 years with Office of Attorney General </a:t>
            </a:r>
          </a:p>
          <a:p>
            <a:r>
              <a:rPr lang="en-US" dirty="0">
                <a:latin typeface="+mn-lt"/>
              </a:rPr>
              <a:t>Over 30 years of experience in public and private sectors providing technology-related services to the great state of Texas</a:t>
            </a:r>
          </a:p>
          <a:p>
            <a:pPr marL="0" indent="0">
              <a:buNone/>
            </a:pPr>
            <a:endParaRPr lang="en-US" dirty="0">
              <a:latin typeface="+mn-lt"/>
            </a:endParaRPr>
          </a:p>
          <a:p>
            <a:pPr marL="0" indent="0">
              <a:buNone/>
            </a:pPr>
            <a:endParaRPr lang="en-US" dirty="0">
              <a:latin typeface="+mn-lt"/>
            </a:endParaRPr>
          </a:p>
          <a:p>
            <a:pPr marL="0" indent="0">
              <a:buNone/>
            </a:pPr>
            <a:endParaRPr lang="en-US" dirty="0">
              <a:latin typeface="+mn-lt"/>
            </a:endParaRPr>
          </a:p>
          <a:p>
            <a:pPr marL="0" indent="0">
              <a:buNone/>
            </a:pPr>
            <a:endParaRPr lang="en-US" dirty="0">
              <a:latin typeface="+mn-lt"/>
            </a:endParaRPr>
          </a:p>
          <a:p>
            <a:pPr marL="0" indent="0">
              <a:buNone/>
            </a:pPr>
            <a:endParaRPr lang="en-US" dirty="0">
              <a:latin typeface="+mn-lt"/>
            </a:endParaRPr>
          </a:p>
        </p:txBody>
      </p:sp>
      <p:pic>
        <p:nvPicPr>
          <p:cNvPr id="13" name="Picture 12" descr="Photo of Hershel Becker's family">
            <a:extLst>
              <a:ext uri="{FF2B5EF4-FFF2-40B4-BE49-F238E27FC236}">
                <a16:creationId xmlns:a16="http://schemas.microsoft.com/office/drawing/2014/main" id="{17A9648C-82B6-4354-9564-BB207638EFB2}"/>
              </a:ext>
            </a:extLst>
          </p:cNvPr>
          <p:cNvPicPr>
            <a:picLocks noChangeAspect="1"/>
          </p:cNvPicPr>
          <p:nvPr/>
        </p:nvPicPr>
        <p:blipFill>
          <a:blip r:embed="rId4"/>
          <a:stretch>
            <a:fillRect/>
          </a:stretch>
        </p:blipFill>
        <p:spPr>
          <a:xfrm>
            <a:off x="8325802" y="1258138"/>
            <a:ext cx="2872723" cy="5098212"/>
          </a:xfrm>
          <a:prstGeom prst="rect">
            <a:avLst/>
          </a:prstGeom>
        </p:spPr>
      </p:pic>
      <p:sp>
        <p:nvSpPr>
          <p:cNvPr id="3" name="Date Placeholder 2">
            <a:extLst>
              <a:ext uri="{FF2B5EF4-FFF2-40B4-BE49-F238E27FC236}">
                <a16:creationId xmlns:a16="http://schemas.microsoft.com/office/drawing/2014/main" id="{F6B7FDB0-D7F7-439C-A36D-218EC446FB35}"/>
              </a:ext>
            </a:extLst>
          </p:cNvPr>
          <p:cNvSpPr>
            <a:spLocks noGrp="1"/>
          </p:cNvSpPr>
          <p:nvPr>
            <p:ph type="dt" sz="half" idx="10"/>
          </p:nvPr>
        </p:nvSpPr>
        <p:spPr/>
        <p:txBody>
          <a:bodyPr/>
          <a:lstStyle/>
          <a:p>
            <a:fld id="{4D2B2FB5-885F-4845-9A07-E6D522FD969F}" type="datetime1">
              <a:rPr lang="en-US" smtClean="0"/>
              <a:t>5/14/2019</a:t>
            </a:fld>
            <a:endParaRPr lang="en-US" dirty="0"/>
          </a:p>
        </p:txBody>
      </p:sp>
      <p:sp>
        <p:nvSpPr>
          <p:cNvPr id="5" name="Slide Number Placeholder 4">
            <a:extLst>
              <a:ext uri="{FF2B5EF4-FFF2-40B4-BE49-F238E27FC236}">
                <a16:creationId xmlns:a16="http://schemas.microsoft.com/office/drawing/2014/main" id="{2177D96E-0F3C-4A7A-9926-C54BAA9EDC6C}"/>
              </a:ext>
            </a:extLst>
          </p:cNvPr>
          <p:cNvSpPr>
            <a:spLocks noGrp="1"/>
          </p:cNvSpPr>
          <p:nvPr>
            <p:ph type="sldNum" sz="quarter" idx="12"/>
          </p:nvPr>
        </p:nvSpPr>
        <p:spPr/>
        <p:txBody>
          <a:bodyPr/>
          <a:lstStyle/>
          <a:p>
            <a:fld id="{84EABBBB-E3DC-4519-9308-927FE08F4BCD}" type="slidenum">
              <a:rPr lang="en-US" smtClean="0"/>
              <a:pPr/>
              <a:t>3</a:t>
            </a:fld>
            <a:endParaRPr lang="en-US"/>
          </a:p>
        </p:txBody>
      </p:sp>
    </p:spTree>
    <p:extLst>
      <p:ext uri="{BB962C8B-B14F-4D97-AF65-F5344CB8AC3E}">
        <p14:creationId xmlns:p14="http://schemas.microsoft.com/office/powerpoint/2010/main" val="297267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DB61-795B-43C4-9FB6-CE235EF66DFC}"/>
              </a:ext>
            </a:extLst>
          </p:cNvPr>
          <p:cNvSpPr>
            <a:spLocks noGrp="1"/>
          </p:cNvSpPr>
          <p:nvPr>
            <p:ph type="title"/>
          </p:nvPr>
        </p:nvSpPr>
        <p:spPr/>
        <p:txBody>
          <a:bodyPr/>
          <a:lstStyle/>
          <a:p>
            <a:r>
              <a:rPr lang="en-US" dirty="0"/>
              <a:t>IT Staffing</a:t>
            </a:r>
          </a:p>
        </p:txBody>
      </p:sp>
      <p:sp>
        <p:nvSpPr>
          <p:cNvPr id="6" name="Content Placeholder 2">
            <a:extLst>
              <a:ext uri="{FF2B5EF4-FFF2-40B4-BE49-F238E27FC236}">
                <a16:creationId xmlns:a16="http://schemas.microsoft.com/office/drawing/2014/main" id="{8AA576E3-32CB-4809-95CA-831731BA136C}"/>
              </a:ext>
            </a:extLst>
          </p:cNvPr>
          <p:cNvSpPr>
            <a:spLocks noGrp="1"/>
          </p:cNvSpPr>
          <p:nvPr>
            <p:ph idx="1"/>
          </p:nvPr>
        </p:nvSpPr>
        <p:spPr>
          <a:xfrm>
            <a:off x="1174409" y="2711379"/>
            <a:ext cx="4680291" cy="3738312"/>
          </a:xfrm>
        </p:spPr>
        <p:txBody>
          <a:bodyPr>
            <a:normAutofit/>
          </a:bodyPr>
          <a:lstStyle/>
          <a:p>
            <a:pPr marL="741363" lvl="2">
              <a:spcBef>
                <a:spcPts val="0"/>
              </a:spcBef>
            </a:pPr>
            <a:r>
              <a:rPr lang="en-US" sz="2400" dirty="0">
                <a:latin typeface="+mn-lt"/>
                <a:cs typeface="Arial" panose="020B0604020202020204" pitchFamily="34" charset="0"/>
              </a:rPr>
              <a:t>Developer Analyst</a:t>
            </a:r>
          </a:p>
          <a:p>
            <a:pPr marL="741363" lvl="2">
              <a:spcBef>
                <a:spcPts val="0"/>
              </a:spcBef>
            </a:pPr>
            <a:r>
              <a:rPr lang="en-US" sz="2400" dirty="0">
                <a:latin typeface="+mn-lt"/>
                <a:cs typeface="Arial" panose="020B0604020202020204" pitchFamily="34" charset="0"/>
              </a:rPr>
              <a:t>Developer</a:t>
            </a:r>
          </a:p>
          <a:p>
            <a:pPr marL="741363" lvl="2">
              <a:spcBef>
                <a:spcPts val="0"/>
              </a:spcBef>
            </a:pPr>
            <a:r>
              <a:rPr lang="en-US" sz="2400" dirty="0">
                <a:latin typeface="+mn-lt"/>
                <a:cs typeface="Arial" panose="020B0604020202020204" pitchFamily="34" charset="0"/>
              </a:rPr>
              <a:t>Software Test Analyst</a:t>
            </a:r>
          </a:p>
          <a:p>
            <a:pPr marL="741363" lvl="2">
              <a:spcBef>
                <a:spcPts val="0"/>
              </a:spcBef>
            </a:pPr>
            <a:r>
              <a:rPr lang="en-US" sz="2400" dirty="0">
                <a:latin typeface="+mn-lt"/>
                <a:cs typeface="Arial" panose="020B0604020202020204" pitchFamily="34" charset="0"/>
              </a:rPr>
              <a:t>Technical Writer</a:t>
            </a:r>
          </a:p>
          <a:p>
            <a:pPr marL="741363" lvl="2">
              <a:spcBef>
                <a:spcPts val="0"/>
              </a:spcBef>
            </a:pPr>
            <a:r>
              <a:rPr lang="en-US" sz="2400" dirty="0">
                <a:latin typeface="+mn-lt"/>
                <a:cs typeface="Arial" panose="020B0604020202020204" pitchFamily="34" charset="0"/>
              </a:rPr>
              <a:t>Business Analyst</a:t>
            </a:r>
          </a:p>
          <a:p>
            <a:pPr marL="741363" lvl="2">
              <a:spcBef>
                <a:spcPts val="0"/>
              </a:spcBef>
            </a:pPr>
            <a:r>
              <a:rPr lang="en-US" sz="2400" dirty="0">
                <a:latin typeface="+mn-lt"/>
                <a:cs typeface="Arial" panose="020B0604020202020204" pitchFamily="34" charset="0"/>
              </a:rPr>
              <a:t>System Analyst</a:t>
            </a:r>
          </a:p>
          <a:p>
            <a:pPr marL="741363" lvl="2">
              <a:spcBef>
                <a:spcPts val="0"/>
              </a:spcBef>
            </a:pPr>
            <a:r>
              <a:rPr lang="en-US" sz="2400" dirty="0">
                <a:latin typeface="+mn-lt"/>
                <a:cs typeface="Arial" panose="020B0604020202020204" pitchFamily="34" charset="0"/>
              </a:rPr>
              <a:t>Database Architect</a:t>
            </a:r>
          </a:p>
          <a:p>
            <a:pPr marL="741363" lvl="2">
              <a:spcBef>
                <a:spcPts val="0"/>
              </a:spcBef>
            </a:pPr>
            <a:r>
              <a:rPr lang="en-US" sz="2400" dirty="0">
                <a:latin typeface="+mn-lt"/>
                <a:cs typeface="Arial" panose="020B0604020202020204" pitchFamily="34" charset="0"/>
              </a:rPr>
              <a:t>Data Warehouse Architect</a:t>
            </a:r>
          </a:p>
          <a:p>
            <a:pPr marL="741363" lvl="2">
              <a:spcBef>
                <a:spcPts val="0"/>
              </a:spcBef>
            </a:pPr>
            <a:r>
              <a:rPr lang="en-US" sz="2400" dirty="0">
                <a:latin typeface="+mn-lt"/>
                <a:cs typeface="Arial" panose="020B0604020202020204" pitchFamily="34" charset="0"/>
              </a:rPr>
              <a:t>Database Administrator</a:t>
            </a:r>
          </a:p>
          <a:p>
            <a:pPr marL="741363" lvl="2">
              <a:spcBef>
                <a:spcPts val="0"/>
              </a:spcBef>
            </a:pPr>
            <a:r>
              <a:rPr lang="en-US" sz="2400" dirty="0">
                <a:latin typeface="+mn-lt"/>
                <a:cs typeface="Arial" panose="020B0604020202020204" pitchFamily="34" charset="0"/>
              </a:rPr>
              <a:t>Enterprise Architect</a:t>
            </a:r>
          </a:p>
          <a:p>
            <a:pPr marL="741363" lvl="2">
              <a:spcBef>
                <a:spcPts val="0"/>
              </a:spcBef>
            </a:pPr>
            <a:r>
              <a:rPr lang="en-US" sz="2400" dirty="0">
                <a:latin typeface="+mn-lt"/>
                <a:cs typeface="Arial" panose="020B0604020202020204" pitchFamily="34" charset="0"/>
              </a:rPr>
              <a:t>Project Manager</a:t>
            </a:r>
          </a:p>
          <a:p>
            <a:pPr marL="569913" lvl="2" indent="0">
              <a:spcBef>
                <a:spcPts val="0"/>
              </a:spcBef>
              <a:buNone/>
            </a:pPr>
            <a:endParaRPr lang="en-US" dirty="0">
              <a:latin typeface="+mn-lt"/>
              <a:cs typeface="Arial" panose="020B0604020202020204" pitchFamily="34" charset="0"/>
            </a:endParaRPr>
          </a:p>
          <a:p>
            <a:endParaRPr lang="en-US" sz="1800" dirty="0">
              <a:latin typeface="+mn-lt"/>
            </a:endParaRPr>
          </a:p>
        </p:txBody>
      </p:sp>
      <p:sp>
        <p:nvSpPr>
          <p:cNvPr id="7" name="Content Placeholder 3">
            <a:extLst>
              <a:ext uri="{FF2B5EF4-FFF2-40B4-BE49-F238E27FC236}">
                <a16:creationId xmlns:a16="http://schemas.microsoft.com/office/drawing/2014/main" id="{2B728B09-222B-42A4-A3F6-1B86FE0CB521}"/>
              </a:ext>
            </a:extLst>
          </p:cNvPr>
          <p:cNvSpPr txBox="1">
            <a:spLocks/>
          </p:cNvSpPr>
          <p:nvPr/>
        </p:nvSpPr>
        <p:spPr>
          <a:xfrm>
            <a:off x="5534762" y="2642780"/>
            <a:ext cx="5137484" cy="3874837"/>
          </a:xfrm>
          <a:prstGeom prst="rect">
            <a:avLst/>
          </a:prstGeom>
        </p:spPr>
        <p:txBody>
          <a:bodyP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Franklin Gothic Demi Cond" charset="0"/>
                <a:ea typeface="Franklin Gothic Demi Cond" charset="0"/>
                <a:cs typeface="Franklin Gothic Demi Cond"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741363" marR="0" lvl="2" indent="-171450" algn="l" defTabSz="6858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Project Lead</a:t>
            </a:r>
          </a:p>
          <a:p>
            <a:pPr marL="741363" marR="0" lvl="2" indent="-171450" algn="l" defTabSz="685800" rtl="0" eaLnBrk="1" fontAlgn="auto" latinLnBrk="0" hangingPunct="1">
              <a:lnSpc>
                <a:spcPct val="9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Network Engineer</a:t>
            </a:r>
          </a:p>
          <a:p>
            <a:pPr marL="741363" marR="0" lvl="2" indent="-171450" algn="l" defTabSz="685800" rtl="0" eaLnBrk="1" fontAlgn="auto" latinLnBrk="0" hangingPunct="1">
              <a:lnSpc>
                <a:spcPct val="9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Network Administrator</a:t>
            </a:r>
          </a:p>
          <a:p>
            <a:pPr marL="741363" marR="0" lvl="2" indent="-171450" algn="l" defTabSz="685800" rtl="0" eaLnBrk="1" fontAlgn="auto" latinLnBrk="0" hangingPunct="1">
              <a:lnSpc>
                <a:spcPct val="9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Help Desk</a:t>
            </a:r>
          </a:p>
          <a:p>
            <a:pPr marL="741363" marR="0" lvl="2" indent="-171450" algn="l" defTabSz="685800" rtl="0" eaLnBrk="1" fontAlgn="auto" latinLnBrk="0" hangingPunct="1">
              <a:lnSpc>
                <a:spcPct val="9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Technical Support</a:t>
            </a:r>
          </a:p>
          <a:p>
            <a:pPr marL="741363" marR="0" lvl="2" indent="-171450" algn="l" defTabSz="685800" rtl="0" eaLnBrk="1" fontAlgn="auto" latinLnBrk="0" hangingPunct="1">
              <a:lnSpc>
                <a:spcPct val="9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OCM Analyst </a:t>
            </a:r>
          </a:p>
          <a:p>
            <a:pPr marL="741363" marR="0" lvl="2" indent="-171450" algn="l" defTabSz="685800" rtl="0" eaLnBrk="1" fontAlgn="auto" latinLnBrk="0" hangingPunct="1">
              <a:lnSpc>
                <a:spcPct val="9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IT Communication Coordinator </a:t>
            </a:r>
          </a:p>
          <a:p>
            <a:pPr marL="741363" marR="0" lvl="2" indent="-171450" algn="l" defTabSz="685800" rtl="0" eaLnBrk="1" fontAlgn="auto" latinLnBrk="0" hangingPunct="1">
              <a:lnSpc>
                <a:spcPct val="9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IT End User Trainer </a:t>
            </a:r>
            <a:endParaRPr kumimoji="0" lang="en-US" sz="2400" b="0" i="0" u="none" strike="noStrike" kern="1200" cap="none" spc="0" normalizeH="0" baseline="0" noProof="0" dirty="0">
              <a:ln>
                <a:noFill/>
              </a:ln>
              <a:solidFill>
                <a:srgbClr val="FF0000"/>
              </a:solidFill>
              <a:effectLst/>
              <a:uLnTx/>
              <a:uFillTx/>
              <a:latin typeface="Calibri" panose="020F0502020204030204"/>
              <a:cs typeface="Arial" panose="020B0604020202020204" pitchFamily="34" charset="0"/>
            </a:endParaRPr>
          </a:p>
          <a:p>
            <a:pPr marL="741363" marR="0" lvl="2" indent="-171450" algn="l" defTabSz="685800" rtl="0" eaLnBrk="1" fontAlgn="auto" latinLnBrk="0" hangingPunct="1">
              <a:lnSpc>
                <a:spcPct val="9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rPr>
              <a:t>IT Contract Manager</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CE47B39E-C209-405E-BD30-B9542C4E4D3D}"/>
              </a:ext>
            </a:extLst>
          </p:cNvPr>
          <p:cNvSpPr txBox="1"/>
          <p:nvPr/>
        </p:nvSpPr>
        <p:spPr>
          <a:xfrm>
            <a:off x="328962" y="1265837"/>
            <a:ext cx="11534076" cy="1538883"/>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j-lt"/>
                <a:ea typeface="+mn-ea"/>
                <a:cs typeface="+mn-cs"/>
              </a:rPr>
              <a:t>Information Technology Staffing Augmentation Contracts (ITSAC) provide for temporary IT Staffing services.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ea typeface="+mn-ea"/>
                <a:cs typeface="+mn-cs"/>
              </a:rPr>
              <a:t>Categories include:</a:t>
            </a:r>
          </a:p>
        </p:txBody>
      </p:sp>
      <p:sp>
        <p:nvSpPr>
          <p:cNvPr id="4" name="Slide Number Placeholder 3">
            <a:extLst>
              <a:ext uri="{FF2B5EF4-FFF2-40B4-BE49-F238E27FC236}">
                <a16:creationId xmlns:a16="http://schemas.microsoft.com/office/drawing/2014/main" id="{F59EFA6A-E8E0-4388-9D83-C6BA05AB347F}"/>
              </a:ext>
            </a:extLst>
          </p:cNvPr>
          <p:cNvSpPr>
            <a:spLocks noGrp="1"/>
          </p:cNvSpPr>
          <p:nvPr>
            <p:ph type="sldNum" sz="quarter" idx="12"/>
          </p:nvPr>
        </p:nvSpPr>
        <p:spPr/>
        <p:txBody>
          <a:bodyPr/>
          <a:lstStyle/>
          <a:p>
            <a:fld id="{418AF66D-A13B-6F44-B082-D7F3693F012B}" type="slidenum">
              <a:rPr lang="en-US" smtClean="0"/>
              <a:t>30</a:t>
            </a:fld>
            <a:endParaRPr lang="en-US"/>
          </a:p>
        </p:txBody>
      </p:sp>
      <p:sp>
        <p:nvSpPr>
          <p:cNvPr id="5" name="Date Placeholder 4">
            <a:extLst>
              <a:ext uri="{FF2B5EF4-FFF2-40B4-BE49-F238E27FC236}">
                <a16:creationId xmlns:a16="http://schemas.microsoft.com/office/drawing/2014/main" id="{9A5A7B9D-8D73-42C8-B457-BC8ED77E2241}"/>
              </a:ext>
            </a:extLst>
          </p:cNvPr>
          <p:cNvSpPr>
            <a:spLocks noGrp="1"/>
          </p:cNvSpPr>
          <p:nvPr>
            <p:ph type="dt" sz="half" idx="10"/>
          </p:nvPr>
        </p:nvSpPr>
        <p:spPr/>
        <p:txBody>
          <a:bodyPr/>
          <a:lstStyle/>
          <a:p>
            <a:fld id="{A2F935C0-8FF9-4953-BA4C-72004303A143}" type="datetime1">
              <a:rPr lang="en-US" smtClean="0"/>
              <a:t>5/14/2019</a:t>
            </a:fld>
            <a:endParaRPr lang="en-US"/>
          </a:p>
        </p:txBody>
      </p:sp>
    </p:spTree>
    <p:extLst>
      <p:ext uri="{BB962C8B-B14F-4D97-AF65-F5344CB8AC3E}">
        <p14:creationId xmlns:p14="http://schemas.microsoft.com/office/powerpoint/2010/main" val="72941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DB61-795B-43C4-9FB6-CE235EF66DFC}"/>
              </a:ext>
            </a:extLst>
          </p:cNvPr>
          <p:cNvSpPr>
            <a:spLocks noGrp="1"/>
          </p:cNvSpPr>
          <p:nvPr>
            <p:ph type="title"/>
          </p:nvPr>
        </p:nvSpPr>
        <p:spPr/>
        <p:txBody>
          <a:bodyPr/>
          <a:lstStyle/>
          <a:p>
            <a:r>
              <a:rPr lang="en-US" dirty="0"/>
              <a:t>IT Staffing Solicitation Process</a:t>
            </a:r>
          </a:p>
        </p:txBody>
      </p:sp>
      <p:sp>
        <p:nvSpPr>
          <p:cNvPr id="8" name="TextBox 7">
            <a:extLst>
              <a:ext uri="{FF2B5EF4-FFF2-40B4-BE49-F238E27FC236}">
                <a16:creationId xmlns:a16="http://schemas.microsoft.com/office/drawing/2014/main" id="{CE47B39E-C209-405E-BD30-B9542C4E4D3D}"/>
              </a:ext>
            </a:extLst>
          </p:cNvPr>
          <p:cNvSpPr txBox="1"/>
          <p:nvPr/>
        </p:nvSpPr>
        <p:spPr>
          <a:xfrm>
            <a:off x="838200" y="1462633"/>
            <a:ext cx="10848278" cy="4555093"/>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ITSAC Competitive Solicitation Process is easy to follow and lets DIR be the conduit for the solicitation from the eligible vendors. </a:t>
            </a:r>
          </a:p>
          <a:p>
            <a:pPr marL="914400" marR="0" lvl="1" indent="-45720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Submit an IT Staffing Services Request Form</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DIR uses that form to create the solicitation document</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DIR sends the solicitation to the eligible vendors under the ITSAC contracts and receives the responses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DIR sends the compiled responses to the customer to begin their evaluation and interviewing process.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The Customer sends DIR the results of their selection process with the selected candidate information. </a:t>
            </a:r>
          </a:p>
        </p:txBody>
      </p:sp>
      <p:sp>
        <p:nvSpPr>
          <p:cNvPr id="4" name="Slide Number Placeholder 3">
            <a:extLst>
              <a:ext uri="{FF2B5EF4-FFF2-40B4-BE49-F238E27FC236}">
                <a16:creationId xmlns:a16="http://schemas.microsoft.com/office/drawing/2014/main" id="{89AA9E4B-C9BA-463D-9EA7-0E0D71ABFEDB}"/>
              </a:ext>
            </a:extLst>
          </p:cNvPr>
          <p:cNvSpPr>
            <a:spLocks noGrp="1"/>
          </p:cNvSpPr>
          <p:nvPr>
            <p:ph type="sldNum" sz="quarter" idx="12"/>
          </p:nvPr>
        </p:nvSpPr>
        <p:spPr/>
        <p:txBody>
          <a:bodyPr/>
          <a:lstStyle/>
          <a:p>
            <a:fld id="{418AF66D-A13B-6F44-B082-D7F3693F012B}" type="slidenum">
              <a:rPr lang="en-US" smtClean="0"/>
              <a:t>31</a:t>
            </a:fld>
            <a:endParaRPr lang="en-US" dirty="0"/>
          </a:p>
        </p:txBody>
      </p:sp>
      <p:sp>
        <p:nvSpPr>
          <p:cNvPr id="5" name="Date Placeholder 4">
            <a:extLst>
              <a:ext uri="{FF2B5EF4-FFF2-40B4-BE49-F238E27FC236}">
                <a16:creationId xmlns:a16="http://schemas.microsoft.com/office/drawing/2014/main" id="{43AAB312-BB55-4720-BD92-E24991EB3855}"/>
              </a:ext>
            </a:extLst>
          </p:cNvPr>
          <p:cNvSpPr>
            <a:spLocks noGrp="1"/>
          </p:cNvSpPr>
          <p:nvPr>
            <p:ph type="dt" sz="half" idx="10"/>
          </p:nvPr>
        </p:nvSpPr>
        <p:spPr/>
        <p:txBody>
          <a:bodyPr/>
          <a:lstStyle/>
          <a:p>
            <a:fld id="{39314EE5-F575-4007-9644-6F720D892327}" type="datetime1">
              <a:rPr lang="en-US" smtClean="0"/>
              <a:t>5/14/2019</a:t>
            </a:fld>
            <a:endParaRPr lang="en-US" dirty="0"/>
          </a:p>
        </p:txBody>
      </p:sp>
    </p:spTree>
    <p:extLst>
      <p:ext uri="{BB962C8B-B14F-4D97-AF65-F5344CB8AC3E}">
        <p14:creationId xmlns:p14="http://schemas.microsoft.com/office/powerpoint/2010/main" val="158039663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28A7-5EC8-4B63-A434-900EB6E15BFB}"/>
              </a:ext>
            </a:extLst>
          </p:cNvPr>
          <p:cNvSpPr>
            <a:spLocks noGrp="1"/>
          </p:cNvSpPr>
          <p:nvPr>
            <p:ph type="title"/>
          </p:nvPr>
        </p:nvSpPr>
        <p:spPr/>
        <p:txBody>
          <a:bodyPr/>
          <a:lstStyle/>
          <a:p>
            <a:r>
              <a:rPr lang="en-US" dirty="0"/>
              <a:t>Bulk Purchase</a:t>
            </a:r>
          </a:p>
        </p:txBody>
      </p:sp>
      <p:sp>
        <p:nvSpPr>
          <p:cNvPr id="3" name="TextBox 2">
            <a:extLst>
              <a:ext uri="{FF2B5EF4-FFF2-40B4-BE49-F238E27FC236}">
                <a16:creationId xmlns:a16="http://schemas.microsoft.com/office/drawing/2014/main" id="{C6345240-43AF-44A6-A186-9C1BFCA6C7D3}"/>
              </a:ext>
            </a:extLst>
          </p:cNvPr>
          <p:cNvSpPr txBox="1"/>
          <p:nvPr/>
        </p:nvSpPr>
        <p:spPr>
          <a:xfrm>
            <a:off x="838201" y="1207084"/>
            <a:ext cx="10515599"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DIR leverages the state’s purchasing power to negotiate competitive discounts on information and communications technology products and services to governmental entities.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4472C4">
                  <a:lumMod val="75000"/>
                </a:srgbClr>
              </a:buClr>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Future Initiatives:</a:t>
            </a:r>
          </a:p>
          <a:p>
            <a:pPr marL="285750" marR="0" lvl="0" indent="-285750" algn="l" defTabSz="914400" rtl="0" eaLnBrk="1" fontAlgn="auto" latinLnBrk="0" hangingPunct="1">
              <a:lnSpc>
                <a:spcPct val="100000"/>
              </a:lnSpc>
              <a:spcBef>
                <a:spcPts val="0"/>
              </a:spcBef>
              <a:spcAft>
                <a:spcPts val="120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Computer Hardware and peripherals</a:t>
            </a:r>
            <a:endParaRPr kumimoji="0" lang="en-US" sz="2400" b="1"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endParaRPr>
          </a:p>
          <a:p>
            <a:pPr marL="0" marR="0" lvl="0" indent="0" algn="l" defTabSz="914400" rtl="0" eaLnBrk="1" fontAlgn="auto" latinLnBrk="0" hangingPunct="1">
              <a:lnSpc>
                <a:spcPct val="100000"/>
              </a:lnSpc>
              <a:spcBef>
                <a:spcPts val="0"/>
              </a:spcBef>
              <a:spcAft>
                <a:spcPts val="0"/>
              </a:spcAft>
              <a:buClr>
                <a:srgbClr val="4472C4">
                  <a:lumMod val="75000"/>
                </a:srgbClr>
              </a:buClr>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Initiatives recently concluded:</a:t>
            </a:r>
          </a:p>
          <a:p>
            <a:pPr marL="285750" indent="-285750">
              <a:buClr>
                <a:srgbClr val="4472C4">
                  <a:lumMod val="75000"/>
                </a:srgbClr>
              </a:buClr>
              <a:buFont typeface="Arial" panose="020B0604020202020204" pitchFamily="34" charset="0"/>
              <a:buChar char="•"/>
              <a:defRPr/>
            </a:pPr>
            <a:r>
              <a:rPr lang="en-US" sz="2400" dirty="0">
                <a:solidFill>
                  <a:srgbClr val="4472C4">
                    <a:lumMod val="75000"/>
                  </a:srgbClr>
                </a:solidFill>
                <a:latin typeface="Franklin Gothic Book" panose="020B0503020102020204" pitchFamily="34" charset="0"/>
              </a:rPr>
              <a:t>Box Software</a:t>
            </a:r>
            <a:endParaRPr lang="en-US" sz="2400" b="1" dirty="0">
              <a:solidFill>
                <a:srgbClr val="4472C4">
                  <a:lumMod val="75000"/>
                </a:srgbClr>
              </a:solidFill>
              <a:latin typeface="Franklin Gothic Book" panose="020B0503020102020204" pitchFamily="34" charset="0"/>
            </a:endParaRPr>
          </a:p>
          <a:p>
            <a:pPr marL="285750" marR="0" lvl="0" indent="-285750" algn="l" defTabSz="914400" rtl="0" eaLnBrk="1" fontAlgn="auto" latinLnBrk="0" hangingPunct="1">
              <a:lnSpc>
                <a:spcPct val="100000"/>
              </a:lnSpc>
              <a:spcBef>
                <a:spcPts val="0"/>
              </a:spcBef>
              <a:spcAft>
                <a:spcPts val="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Hardware</a:t>
            </a:r>
          </a:p>
          <a:p>
            <a:pPr marL="285750" marR="0" lvl="0" indent="-285750" algn="l" defTabSz="914400" rtl="0" eaLnBrk="1" fontAlgn="auto" latinLnBrk="0" hangingPunct="1">
              <a:lnSpc>
                <a:spcPct val="100000"/>
              </a:lnSpc>
              <a:spcBef>
                <a:spcPts val="0"/>
              </a:spcBef>
              <a:spcAft>
                <a:spcPts val="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DocuSign</a:t>
            </a:r>
          </a:p>
          <a:p>
            <a:pPr marL="285750" marR="0" lvl="0" indent="-285750" algn="l" defTabSz="914400" rtl="0" eaLnBrk="1" fontAlgn="auto" latinLnBrk="0" hangingPunct="1">
              <a:lnSpc>
                <a:spcPct val="100000"/>
              </a:lnSpc>
              <a:spcBef>
                <a:spcPts val="0"/>
              </a:spcBef>
              <a:spcAft>
                <a:spcPts val="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Salesforce</a:t>
            </a:r>
          </a:p>
          <a:p>
            <a:pPr marL="285750" marR="0" lvl="0" indent="-285750" algn="l" defTabSz="914400" rtl="0" eaLnBrk="1" fontAlgn="auto" latinLnBrk="0" hangingPunct="1">
              <a:lnSpc>
                <a:spcPct val="100000"/>
              </a:lnSpc>
              <a:spcBef>
                <a:spcPts val="0"/>
              </a:spcBef>
              <a:spcAft>
                <a:spcPts val="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GovQA</a:t>
            </a:r>
          </a:p>
          <a:p>
            <a:pPr marL="285750" marR="0" lvl="0" indent="-285750" algn="l" defTabSz="914400" rtl="0" eaLnBrk="1" fontAlgn="auto" latinLnBrk="0" hangingPunct="1">
              <a:lnSpc>
                <a:spcPct val="100000"/>
              </a:lnSpc>
              <a:spcBef>
                <a:spcPts val="0"/>
              </a:spcBef>
              <a:spcAft>
                <a:spcPts val="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75000"/>
                  </a:srgbClr>
                </a:solidFill>
                <a:effectLst/>
                <a:uLnTx/>
                <a:uFillTx/>
                <a:latin typeface="Franklin Gothic Book" panose="020B0503020102020204" pitchFamily="34" charset="0"/>
              </a:rPr>
              <a:t>Tableau </a:t>
            </a:r>
          </a:p>
        </p:txBody>
      </p:sp>
      <p:pic>
        <p:nvPicPr>
          <p:cNvPr id="6" name="Picture 5">
            <a:extLst>
              <a:ext uri="{FF2B5EF4-FFF2-40B4-BE49-F238E27FC236}">
                <a16:creationId xmlns:a16="http://schemas.microsoft.com/office/drawing/2014/main" id="{56727DE2-F5FB-463B-A7BD-97A7A43EBA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56967" y="2556400"/>
            <a:ext cx="2531533" cy="2502435"/>
          </a:xfrm>
          <a:prstGeom prst="rect">
            <a:avLst/>
          </a:prstGeom>
        </p:spPr>
      </p:pic>
      <p:sp>
        <p:nvSpPr>
          <p:cNvPr id="7" name="Arc 6">
            <a:extLst>
              <a:ext uri="{FF2B5EF4-FFF2-40B4-BE49-F238E27FC236}">
                <a16:creationId xmlns:a16="http://schemas.microsoft.com/office/drawing/2014/main" id="{708A6EF1-7A8A-490F-BAD4-B7DF458B7582}"/>
              </a:ext>
              <a:ext uri="{C183D7F6-B498-43B3-948B-1728B52AA6E4}">
                <adec:decorative xmlns:adec="http://schemas.microsoft.com/office/drawing/2017/decorative" val="1"/>
              </a:ext>
            </a:extLst>
          </p:cNvPr>
          <p:cNvSpPr/>
          <p:nvPr/>
        </p:nvSpPr>
        <p:spPr>
          <a:xfrm rot="11364085">
            <a:off x="8897386" y="2374191"/>
            <a:ext cx="2308718" cy="27441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Explosion: 8 Points 3">
            <a:extLst>
              <a:ext uri="{FF2B5EF4-FFF2-40B4-BE49-F238E27FC236}">
                <a16:creationId xmlns:a16="http://schemas.microsoft.com/office/drawing/2014/main" id="{D671EB6D-A625-4C4D-B5BB-AB8EBB376C00}"/>
              </a:ext>
            </a:extLst>
          </p:cNvPr>
          <p:cNvSpPr/>
          <p:nvPr/>
        </p:nvSpPr>
        <p:spPr>
          <a:xfrm>
            <a:off x="5294313" y="4291867"/>
            <a:ext cx="2928355" cy="233775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ysClr val="windowText" lastClr="000000"/>
                </a:solidFill>
              </a:rPr>
              <a:t>$32M in Savings</a:t>
            </a:r>
          </a:p>
        </p:txBody>
      </p:sp>
      <p:sp>
        <p:nvSpPr>
          <p:cNvPr id="8" name="Slide Number Placeholder 7">
            <a:extLst>
              <a:ext uri="{FF2B5EF4-FFF2-40B4-BE49-F238E27FC236}">
                <a16:creationId xmlns:a16="http://schemas.microsoft.com/office/drawing/2014/main" id="{7358A573-0671-4EE1-80B0-221B55CE3BA8}"/>
              </a:ext>
            </a:extLst>
          </p:cNvPr>
          <p:cNvSpPr>
            <a:spLocks noGrp="1"/>
          </p:cNvSpPr>
          <p:nvPr>
            <p:ph type="sldNum" sz="quarter" idx="12"/>
          </p:nvPr>
        </p:nvSpPr>
        <p:spPr/>
        <p:txBody>
          <a:bodyPr/>
          <a:lstStyle/>
          <a:p>
            <a:fld id="{418AF66D-A13B-6F44-B082-D7F3693F012B}" type="slidenum">
              <a:rPr lang="en-US" smtClean="0"/>
              <a:t>32</a:t>
            </a:fld>
            <a:endParaRPr lang="en-US"/>
          </a:p>
        </p:txBody>
      </p:sp>
      <p:sp>
        <p:nvSpPr>
          <p:cNvPr id="9" name="Date Placeholder 8">
            <a:extLst>
              <a:ext uri="{FF2B5EF4-FFF2-40B4-BE49-F238E27FC236}">
                <a16:creationId xmlns:a16="http://schemas.microsoft.com/office/drawing/2014/main" id="{4F149960-5F43-4939-B152-1D546A8FF586}"/>
              </a:ext>
            </a:extLst>
          </p:cNvPr>
          <p:cNvSpPr>
            <a:spLocks noGrp="1"/>
          </p:cNvSpPr>
          <p:nvPr>
            <p:ph type="dt" sz="half" idx="10"/>
          </p:nvPr>
        </p:nvSpPr>
        <p:spPr/>
        <p:txBody>
          <a:bodyPr/>
          <a:lstStyle/>
          <a:p>
            <a:fld id="{BA4BCB1E-C496-4050-A920-08814B9F71C5}" type="datetime1">
              <a:rPr lang="en-US" smtClean="0"/>
              <a:t>5/14/2019</a:t>
            </a:fld>
            <a:endParaRPr lang="en-US"/>
          </a:p>
        </p:txBody>
      </p:sp>
    </p:spTree>
    <p:extLst>
      <p:ext uri="{BB962C8B-B14F-4D97-AF65-F5344CB8AC3E}">
        <p14:creationId xmlns:p14="http://schemas.microsoft.com/office/powerpoint/2010/main" val="3314792717"/>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DB61-795B-43C4-9FB6-CE235EF66DFC}"/>
              </a:ext>
            </a:extLst>
          </p:cNvPr>
          <p:cNvSpPr>
            <a:spLocks noGrp="1"/>
          </p:cNvSpPr>
          <p:nvPr>
            <p:ph type="title"/>
          </p:nvPr>
        </p:nvSpPr>
        <p:spPr>
          <a:xfrm>
            <a:off x="444500" y="18381"/>
            <a:ext cx="11033286" cy="1087395"/>
          </a:xfrm>
        </p:spPr>
        <p:txBody>
          <a:bodyPr/>
          <a:lstStyle/>
          <a:p>
            <a:r>
              <a:rPr lang="en-US" dirty="0"/>
              <a:t>Deliverables Based IT Services (DBITS)</a:t>
            </a:r>
          </a:p>
        </p:txBody>
      </p:sp>
      <p:sp>
        <p:nvSpPr>
          <p:cNvPr id="6" name="Content Placeholder 2">
            <a:extLst>
              <a:ext uri="{FF2B5EF4-FFF2-40B4-BE49-F238E27FC236}">
                <a16:creationId xmlns:a16="http://schemas.microsoft.com/office/drawing/2014/main" id="{8AA576E3-32CB-4809-95CA-831731BA136C}"/>
              </a:ext>
            </a:extLst>
          </p:cNvPr>
          <p:cNvSpPr>
            <a:spLocks noGrp="1"/>
          </p:cNvSpPr>
          <p:nvPr>
            <p:ph idx="1"/>
          </p:nvPr>
        </p:nvSpPr>
        <p:spPr>
          <a:xfrm>
            <a:off x="962186" y="2391573"/>
            <a:ext cx="10708038" cy="3974553"/>
          </a:xfrm>
          <a:solidFill>
            <a:schemeClr val="accent5">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numCol="2">
            <a:noAutofit/>
          </a:bodyPr>
          <a:lstStyle/>
          <a:p>
            <a:pPr marL="401638" lvl="0" indent="-290513">
              <a:spcBef>
                <a:spcPts val="1800"/>
              </a:spcBef>
              <a:buClr>
                <a:schemeClr val="accent1">
                  <a:lumMod val="75000"/>
                </a:schemeClr>
              </a:buClr>
              <a:tabLst>
                <a:tab pos="171450" algn="l"/>
              </a:tabLst>
            </a:pPr>
            <a:r>
              <a:rPr lang="en-US" b="0" dirty="0">
                <a:latin typeface="+mn-lt"/>
              </a:rPr>
              <a:t>Application Development </a:t>
            </a:r>
          </a:p>
          <a:p>
            <a:pPr marL="401638" lvl="0" indent="-290513">
              <a:spcBef>
                <a:spcPts val="1200"/>
              </a:spcBef>
              <a:buClr>
                <a:schemeClr val="accent1">
                  <a:lumMod val="75000"/>
                </a:schemeClr>
              </a:buClr>
              <a:tabLst>
                <a:tab pos="171450" algn="l"/>
              </a:tabLst>
            </a:pPr>
            <a:r>
              <a:rPr lang="en-US" b="0" dirty="0">
                <a:latin typeface="+mn-lt"/>
              </a:rPr>
              <a:t>Application Maintenance and Support </a:t>
            </a:r>
          </a:p>
          <a:p>
            <a:pPr marL="401638" lvl="0" indent="-290513">
              <a:spcBef>
                <a:spcPts val="1200"/>
              </a:spcBef>
              <a:buClr>
                <a:schemeClr val="accent1">
                  <a:lumMod val="75000"/>
                </a:schemeClr>
              </a:buClr>
              <a:tabLst>
                <a:tab pos="171450" algn="l"/>
              </a:tabLst>
            </a:pPr>
            <a:r>
              <a:rPr lang="en-US" b="0" dirty="0">
                <a:latin typeface="+mn-lt"/>
              </a:rPr>
              <a:t>Business Intelligence (BI) and Data Warehouse </a:t>
            </a:r>
          </a:p>
          <a:p>
            <a:pPr marL="401638" lvl="0" indent="-290513">
              <a:spcBef>
                <a:spcPts val="1200"/>
              </a:spcBef>
              <a:buClr>
                <a:schemeClr val="accent1">
                  <a:lumMod val="75000"/>
                </a:schemeClr>
              </a:buClr>
              <a:tabLst>
                <a:tab pos="171450" algn="l"/>
              </a:tabLst>
            </a:pPr>
            <a:r>
              <a:rPr lang="en-US" b="0" dirty="0">
                <a:latin typeface="+mn-lt"/>
              </a:rPr>
              <a:t>Enterprise Resource Planning (ERP) </a:t>
            </a:r>
          </a:p>
          <a:p>
            <a:pPr lvl="0">
              <a:spcBef>
                <a:spcPts val="1200"/>
              </a:spcBef>
              <a:buClr>
                <a:schemeClr val="accent1">
                  <a:lumMod val="75000"/>
                </a:schemeClr>
              </a:buClr>
            </a:pPr>
            <a:endParaRPr lang="en-US" b="0" dirty="0">
              <a:latin typeface="+mn-lt"/>
            </a:endParaRPr>
          </a:p>
          <a:p>
            <a:pPr lvl="0">
              <a:spcBef>
                <a:spcPts val="1200"/>
              </a:spcBef>
              <a:buClr>
                <a:schemeClr val="accent1">
                  <a:lumMod val="75000"/>
                </a:schemeClr>
              </a:buClr>
            </a:pPr>
            <a:endParaRPr lang="en-US" b="0" dirty="0">
              <a:latin typeface="+mn-lt"/>
            </a:endParaRPr>
          </a:p>
          <a:p>
            <a:pPr lvl="0">
              <a:spcBef>
                <a:spcPts val="1200"/>
              </a:spcBef>
              <a:buClr>
                <a:schemeClr val="accent1">
                  <a:lumMod val="75000"/>
                </a:schemeClr>
              </a:buClr>
            </a:pPr>
            <a:r>
              <a:rPr lang="en-US" b="0" dirty="0">
                <a:latin typeface="+mn-lt"/>
              </a:rPr>
              <a:t>Independent Verification and Validation (IV&amp;V) </a:t>
            </a:r>
          </a:p>
          <a:p>
            <a:pPr lvl="0">
              <a:spcBef>
                <a:spcPts val="1200"/>
              </a:spcBef>
              <a:buClr>
                <a:schemeClr val="accent1">
                  <a:lumMod val="75000"/>
                </a:schemeClr>
              </a:buClr>
            </a:pPr>
            <a:r>
              <a:rPr lang="en-US" b="0" dirty="0">
                <a:latin typeface="+mn-lt"/>
              </a:rPr>
              <a:t>Information Technology Assessments and Planning </a:t>
            </a:r>
          </a:p>
          <a:p>
            <a:pPr lvl="0">
              <a:spcBef>
                <a:spcPts val="1200"/>
              </a:spcBef>
              <a:buClr>
                <a:schemeClr val="accent1">
                  <a:lumMod val="75000"/>
                </a:schemeClr>
              </a:buClr>
            </a:pPr>
            <a:r>
              <a:rPr lang="en-US" b="0" dirty="0">
                <a:latin typeface="+mn-lt"/>
              </a:rPr>
              <a:t>Project Management </a:t>
            </a:r>
          </a:p>
          <a:p>
            <a:pPr lvl="0">
              <a:spcBef>
                <a:spcPts val="1200"/>
              </a:spcBef>
              <a:buClr>
                <a:schemeClr val="accent1">
                  <a:lumMod val="75000"/>
                </a:schemeClr>
              </a:buClr>
            </a:pPr>
            <a:r>
              <a:rPr lang="en-US" b="0" dirty="0">
                <a:latin typeface="+mn-lt"/>
              </a:rPr>
              <a:t>Technology Upgrade/Migration and Transformation </a:t>
            </a:r>
          </a:p>
          <a:p>
            <a:pPr lvl="0">
              <a:spcBef>
                <a:spcPts val="1200"/>
              </a:spcBef>
              <a:buClr>
                <a:schemeClr val="accent1">
                  <a:lumMod val="75000"/>
                </a:schemeClr>
              </a:buClr>
            </a:pPr>
            <a:r>
              <a:rPr lang="en-US" b="0" dirty="0">
                <a:latin typeface="+mn-lt"/>
              </a:rPr>
              <a:t>IT Procurement Assistance</a:t>
            </a:r>
          </a:p>
          <a:p>
            <a:endParaRPr lang="en-US" b="0" dirty="0">
              <a:latin typeface="+mn-lt"/>
            </a:endParaRPr>
          </a:p>
        </p:txBody>
      </p:sp>
      <p:sp>
        <p:nvSpPr>
          <p:cNvPr id="8" name="TextBox 7">
            <a:extLst>
              <a:ext uri="{FF2B5EF4-FFF2-40B4-BE49-F238E27FC236}">
                <a16:creationId xmlns:a16="http://schemas.microsoft.com/office/drawing/2014/main" id="{CE47B39E-C209-405E-BD30-B9542C4E4D3D}"/>
              </a:ext>
            </a:extLst>
          </p:cNvPr>
          <p:cNvSpPr txBox="1"/>
          <p:nvPr/>
        </p:nvSpPr>
        <p:spPr>
          <a:xfrm>
            <a:off x="962186" y="1271621"/>
            <a:ext cx="10708038" cy="95410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rPr>
              <a:t>DBITS contracts provide deliverables-based, outsourced systems integration or application development projects</a:t>
            </a:r>
          </a:p>
        </p:txBody>
      </p:sp>
      <p:sp>
        <p:nvSpPr>
          <p:cNvPr id="4" name="Slide Number Placeholder 3">
            <a:extLst>
              <a:ext uri="{FF2B5EF4-FFF2-40B4-BE49-F238E27FC236}">
                <a16:creationId xmlns:a16="http://schemas.microsoft.com/office/drawing/2014/main" id="{D6FD5BF1-86BD-49C0-9BDA-C12BE69A5C20}"/>
              </a:ext>
            </a:extLst>
          </p:cNvPr>
          <p:cNvSpPr>
            <a:spLocks noGrp="1"/>
          </p:cNvSpPr>
          <p:nvPr>
            <p:ph type="sldNum" sz="quarter" idx="12"/>
          </p:nvPr>
        </p:nvSpPr>
        <p:spPr/>
        <p:txBody>
          <a:bodyPr/>
          <a:lstStyle/>
          <a:p>
            <a:fld id="{418AF66D-A13B-6F44-B082-D7F3693F012B}" type="slidenum">
              <a:rPr lang="en-US" smtClean="0"/>
              <a:t>33</a:t>
            </a:fld>
            <a:endParaRPr lang="en-US"/>
          </a:p>
        </p:txBody>
      </p:sp>
      <p:sp>
        <p:nvSpPr>
          <p:cNvPr id="3" name="Date Placeholder 2">
            <a:extLst>
              <a:ext uri="{FF2B5EF4-FFF2-40B4-BE49-F238E27FC236}">
                <a16:creationId xmlns:a16="http://schemas.microsoft.com/office/drawing/2014/main" id="{D25D0E25-3FCC-42B4-9190-09B05C269B5B}"/>
              </a:ext>
            </a:extLst>
          </p:cNvPr>
          <p:cNvSpPr>
            <a:spLocks noGrp="1"/>
          </p:cNvSpPr>
          <p:nvPr>
            <p:ph type="dt" sz="half" idx="10"/>
          </p:nvPr>
        </p:nvSpPr>
        <p:spPr/>
        <p:txBody>
          <a:bodyPr/>
          <a:lstStyle/>
          <a:p>
            <a:fld id="{C944B1C3-7166-4874-BB39-696724C79675}" type="datetime1">
              <a:rPr lang="en-US" smtClean="0"/>
              <a:t>5/14/2019</a:t>
            </a:fld>
            <a:endParaRPr lang="en-US"/>
          </a:p>
        </p:txBody>
      </p:sp>
    </p:spTree>
    <p:extLst>
      <p:ext uri="{BB962C8B-B14F-4D97-AF65-F5344CB8AC3E}">
        <p14:creationId xmlns:p14="http://schemas.microsoft.com/office/powerpoint/2010/main" val="116977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31F68161-70C7-4881-911D-C52E4975F774}"/>
              </a:ext>
            </a:extLst>
          </p:cNvPr>
          <p:cNvSpPr txBox="1">
            <a:spLocks/>
          </p:cNvSpPr>
          <p:nvPr/>
        </p:nvSpPr>
        <p:spPr>
          <a:xfrm>
            <a:off x="197949" y="6597926"/>
            <a:ext cx="334796" cy="251004"/>
          </a:xfrm>
          <a:prstGeom prst="rect">
            <a:avLst/>
          </a:prstGeom>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fld id="{81D60167-4931-47E6-BA6A-407CBD079E47}" type="slidenum">
              <a:rPr lang="en-US" sz="1300" b="1" spc="-10" smtClean="0">
                <a:solidFill>
                  <a:srgbClr val="FFFFFF"/>
                </a:solidFill>
                <a:latin typeface="Arial"/>
                <a:cs typeface="Arial"/>
              </a:rPr>
              <a:pPr marL="25400"/>
              <a:t>34</a:t>
            </a:fld>
            <a:endParaRPr lang="en-US" sz="1300" dirty="0">
              <a:solidFill>
                <a:prstClr val="black"/>
              </a:solidFill>
              <a:latin typeface="Arial"/>
              <a:cs typeface="Arial"/>
            </a:endParaRPr>
          </a:p>
        </p:txBody>
      </p:sp>
      <p:pic>
        <p:nvPicPr>
          <p:cNvPr id="9" name="Picture 8" descr="Image of the DIR's website">
            <a:hlinkClick r:id="rId3"/>
            <a:extLst>
              <a:ext uri="{FF2B5EF4-FFF2-40B4-BE49-F238E27FC236}">
                <a16:creationId xmlns:a16="http://schemas.microsoft.com/office/drawing/2014/main" id="{03835A7E-781F-4D8F-BAED-F48A59DF73E2}"/>
              </a:ext>
            </a:extLst>
          </p:cNvPr>
          <p:cNvPicPr>
            <a:picLocks noChangeAspect="1"/>
          </p:cNvPicPr>
          <p:nvPr/>
        </p:nvPicPr>
        <p:blipFill>
          <a:blip r:embed="rId4"/>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0A8AD2F1-1079-463F-BE66-B42565E62644}"/>
              </a:ext>
            </a:extLst>
          </p:cNvPr>
          <p:cNvSpPr>
            <a:spLocks noGrp="1"/>
          </p:cNvSpPr>
          <p:nvPr>
            <p:ph type="dt" sz="half" idx="10"/>
          </p:nvPr>
        </p:nvSpPr>
        <p:spPr/>
        <p:txBody>
          <a:bodyPr/>
          <a:lstStyle/>
          <a:p>
            <a:fld id="{796B2100-CFFD-40CC-A24F-0A826DE529A7}" type="datetime1">
              <a:rPr lang="en-US" smtClean="0"/>
              <a:pPr/>
              <a:t>5/14/2019</a:t>
            </a:fld>
            <a:endParaRPr lang="en-US"/>
          </a:p>
        </p:txBody>
      </p:sp>
      <p:sp>
        <p:nvSpPr>
          <p:cNvPr id="3" name="Slide Number Placeholder 2">
            <a:extLst>
              <a:ext uri="{FF2B5EF4-FFF2-40B4-BE49-F238E27FC236}">
                <a16:creationId xmlns:a16="http://schemas.microsoft.com/office/drawing/2014/main" id="{6829E80E-D6CD-4FE1-973A-91070F2B946D}"/>
              </a:ext>
            </a:extLst>
          </p:cNvPr>
          <p:cNvSpPr>
            <a:spLocks noGrp="1"/>
          </p:cNvSpPr>
          <p:nvPr>
            <p:ph type="sldNum" sz="quarter" idx="12"/>
          </p:nvPr>
        </p:nvSpPr>
        <p:spPr/>
        <p:txBody>
          <a:bodyPr/>
          <a:lstStyle/>
          <a:p>
            <a:fld id="{418AF66D-A13B-6F44-B082-D7F3693F012B}" type="slidenum">
              <a:rPr lang="en-US" smtClean="0"/>
              <a:pPr/>
              <a:t>34</a:t>
            </a:fld>
            <a:endParaRPr lang="en-US"/>
          </a:p>
        </p:txBody>
      </p:sp>
      <p:sp>
        <p:nvSpPr>
          <p:cNvPr id="13" name="Title 12">
            <a:extLst>
              <a:ext uri="{FF2B5EF4-FFF2-40B4-BE49-F238E27FC236}">
                <a16:creationId xmlns:a16="http://schemas.microsoft.com/office/drawing/2014/main" id="{4FFF1FD4-DD9F-488D-ADE7-332489CDBAA5}"/>
              </a:ext>
            </a:extLst>
          </p:cNvPr>
          <p:cNvSpPr txBox="1">
            <a:spLocks noGrp="1"/>
          </p:cNvSpPr>
          <p:nvPr>
            <p:ph type="title"/>
          </p:nvPr>
        </p:nvSpPr>
        <p:spPr>
          <a:xfrm flipH="1">
            <a:off x="0" y="1760095"/>
            <a:ext cx="1502229" cy="2062103"/>
          </a:xfrm>
          <a:prstGeom prst="rect">
            <a:avLst/>
          </a:prstGeom>
          <a:solidFill>
            <a:srgbClr val="C0504D">
              <a:lumMod val="20000"/>
              <a:lumOff val="80000"/>
            </a:srgbClr>
          </a:solidFill>
          <a:ln w="76200">
            <a:solidFill>
              <a:srgbClr val="C0504D">
                <a:lumMod val="75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30" normalizeH="0" baseline="0" noProof="0" dirty="0">
                <a:ln>
                  <a:noFill/>
                </a:ln>
                <a:solidFill>
                  <a:srgbClr val="1111AD"/>
                </a:solidFill>
                <a:effectLst/>
                <a:uLnTx/>
                <a:uFillTx/>
                <a:latin typeface="Arial"/>
                <a:cs typeface="Arial"/>
              </a:rPr>
              <a:t>Let’s go to DIR’s page!</a:t>
            </a:r>
          </a:p>
        </p:txBody>
      </p:sp>
    </p:spTree>
    <p:extLst>
      <p:ext uri="{BB962C8B-B14F-4D97-AF65-F5344CB8AC3E}">
        <p14:creationId xmlns:p14="http://schemas.microsoft.com/office/powerpoint/2010/main" val="2389798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DB61-795B-43C4-9FB6-CE235EF66DFC}"/>
              </a:ext>
            </a:extLst>
          </p:cNvPr>
          <p:cNvSpPr>
            <a:spLocks noGrp="1"/>
          </p:cNvSpPr>
          <p:nvPr>
            <p:ph type="title"/>
          </p:nvPr>
        </p:nvSpPr>
        <p:spPr/>
        <p:txBody>
          <a:bodyPr>
            <a:normAutofit/>
          </a:bodyPr>
          <a:lstStyle/>
          <a:p>
            <a:r>
              <a:rPr lang="en-US" dirty="0"/>
              <a:t>All Contracts &amp; Services Tutorial</a:t>
            </a:r>
          </a:p>
        </p:txBody>
      </p:sp>
      <p:sp>
        <p:nvSpPr>
          <p:cNvPr id="5" name="Content Placeholder 4">
            <a:extLst>
              <a:ext uri="{FF2B5EF4-FFF2-40B4-BE49-F238E27FC236}">
                <a16:creationId xmlns:a16="http://schemas.microsoft.com/office/drawing/2014/main" id="{70608F83-E462-45B0-8B81-3DBDA9A0F497}"/>
              </a:ext>
            </a:extLst>
          </p:cNvPr>
          <p:cNvSpPr>
            <a:spLocks noGrp="1"/>
          </p:cNvSpPr>
          <p:nvPr>
            <p:ph idx="1"/>
          </p:nvPr>
        </p:nvSpPr>
        <p:spPr>
          <a:xfrm>
            <a:off x="7362825" y="1448207"/>
            <a:ext cx="4267200" cy="1721237"/>
          </a:xfrm>
        </p:spPr>
        <p:txBody>
          <a:bodyPr>
            <a:normAutofit fontScale="85000" lnSpcReduction="10000"/>
          </a:bodyPr>
          <a:lstStyle/>
          <a:p>
            <a:pPr marL="0" indent="0">
              <a:buNone/>
            </a:pPr>
            <a:r>
              <a:rPr lang="en-US" b="0" dirty="0">
                <a:latin typeface="Franklin Gothic Book" panose="020B0503020102020204" pitchFamily="34" charset="0"/>
              </a:rPr>
              <a:t>For additional information about navigating DIR’s contracts, watch the video located at the </a:t>
            </a:r>
            <a:r>
              <a:rPr lang="en-US" b="0" u="sng" dirty="0">
                <a:latin typeface="Franklin Gothic Book" panose="020B0503020102020204" pitchFamily="34" charset="0"/>
              </a:rPr>
              <a:t>bottom</a:t>
            </a:r>
            <a:r>
              <a:rPr lang="en-US" b="0" dirty="0">
                <a:latin typeface="Franklin Gothic Book" panose="020B0503020102020204" pitchFamily="34" charset="0"/>
              </a:rPr>
              <a:t> of the “All Contracts and Services” page.</a:t>
            </a:r>
          </a:p>
        </p:txBody>
      </p:sp>
      <p:pic>
        <p:nvPicPr>
          <p:cNvPr id="3" name="Picture 2" descr="Video Thumbnail of &quot;All Contracts and Services&quot;">
            <a:extLst>
              <a:ext uri="{FF2B5EF4-FFF2-40B4-BE49-F238E27FC236}">
                <a16:creationId xmlns:a16="http://schemas.microsoft.com/office/drawing/2014/main" id="{8A7AABD7-A383-4090-A6B5-6F129BC01120}"/>
              </a:ext>
            </a:extLst>
          </p:cNvPr>
          <p:cNvPicPr>
            <a:picLocks noChangeAspect="1"/>
          </p:cNvPicPr>
          <p:nvPr/>
        </p:nvPicPr>
        <p:blipFill>
          <a:blip r:embed="rId3"/>
          <a:stretch>
            <a:fillRect/>
          </a:stretch>
        </p:blipFill>
        <p:spPr>
          <a:xfrm>
            <a:off x="6848475" y="3309937"/>
            <a:ext cx="5029200" cy="3076575"/>
          </a:xfrm>
          <a:prstGeom prst="rect">
            <a:avLst/>
          </a:prstGeom>
        </p:spPr>
      </p:pic>
      <p:pic>
        <p:nvPicPr>
          <p:cNvPr id="4" name="Picture 3" descr="DIR website screenshot ">
            <a:extLst>
              <a:ext uri="{FF2B5EF4-FFF2-40B4-BE49-F238E27FC236}">
                <a16:creationId xmlns:a16="http://schemas.microsoft.com/office/drawing/2014/main" id="{9C9F0722-4359-4DEC-B196-F57A36EFD5F0}"/>
              </a:ext>
            </a:extLst>
          </p:cNvPr>
          <p:cNvPicPr>
            <a:picLocks noChangeAspect="1"/>
          </p:cNvPicPr>
          <p:nvPr/>
        </p:nvPicPr>
        <p:blipFill rotWithShape="1">
          <a:blip r:embed="rId4"/>
          <a:srcRect l="3078" r="3102" b="6657"/>
          <a:stretch/>
        </p:blipFill>
        <p:spPr>
          <a:xfrm>
            <a:off x="647700" y="1700212"/>
            <a:ext cx="6276975" cy="2938464"/>
          </a:xfrm>
          <a:prstGeom prst="rect">
            <a:avLst/>
          </a:prstGeom>
          <a:ln w="38100">
            <a:solidFill>
              <a:schemeClr val="accent1"/>
            </a:solidFill>
          </a:ln>
        </p:spPr>
      </p:pic>
      <p:sp>
        <p:nvSpPr>
          <p:cNvPr id="6" name="Rectangle 5" descr="rectangle masking unwanted text from screenshot">
            <a:extLst>
              <a:ext uri="{FF2B5EF4-FFF2-40B4-BE49-F238E27FC236}">
                <a16:creationId xmlns:a16="http://schemas.microsoft.com/office/drawing/2014/main" id="{DE37932B-9116-472C-84A5-6DE5BA1D18E4}"/>
              </a:ext>
            </a:extLst>
          </p:cNvPr>
          <p:cNvSpPr/>
          <p:nvPr/>
        </p:nvSpPr>
        <p:spPr>
          <a:xfrm>
            <a:off x="1419225" y="3309937"/>
            <a:ext cx="4743450" cy="2047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04C25585-540B-439F-9E94-19C7ADC88928}"/>
              </a:ext>
            </a:extLst>
          </p:cNvPr>
          <p:cNvSpPr>
            <a:spLocks noGrp="1"/>
          </p:cNvSpPr>
          <p:nvPr>
            <p:ph type="dt" sz="half" idx="10"/>
          </p:nvPr>
        </p:nvSpPr>
        <p:spPr/>
        <p:txBody>
          <a:bodyPr/>
          <a:lstStyle/>
          <a:p>
            <a:fld id="{ADE78CDF-54D3-4FFF-9EA5-1E62D6F9E0C1}" type="datetime1">
              <a:rPr lang="en-US" smtClean="0"/>
              <a:t>5/14/2019</a:t>
            </a:fld>
            <a:endParaRPr lang="en-US"/>
          </a:p>
        </p:txBody>
      </p:sp>
      <p:sp>
        <p:nvSpPr>
          <p:cNvPr id="8" name="Slide Number Placeholder 7">
            <a:extLst>
              <a:ext uri="{FF2B5EF4-FFF2-40B4-BE49-F238E27FC236}">
                <a16:creationId xmlns:a16="http://schemas.microsoft.com/office/drawing/2014/main" id="{78B4506A-5A70-4BF2-B4F9-03DC2923921E}"/>
              </a:ext>
            </a:extLst>
          </p:cNvPr>
          <p:cNvSpPr>
            <a:spLocks noGrp="1"/>
          </p:cNvSpPr>
          <p:nvPr>
            <p:ph type="sldNum" sz="quarter" idx="12"/>
          </p:nvPr>
        </p:nvSpPr>
        <p:spPr/>
        <p:txBody>
          <a:bodyPr/>
          <a:lstStyle/>
          <a:p>
            <a:fld id="{418AF66D-A13B-6F44-B082-D7F3693F012B}" type="slidenum">
              <a:rPr lang="en-US" smtClean="0"/>
              <a:t>35</a:t>
            </a:fld>
            <a:endParaRPr lang="en-US"/>
          </a:p>
        </p:txBody>
      </p:sp>
    </p:spTree>
    <p:extLst>
      <p:ext uri="{BB962C8B-B14F-4D97-AF65-F5344CB8AC3E}">
        <p14:creationId xmlns:p14="http://schemas.microsoft.com/office/powerpoint/2010/main" val="245945154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DB61-795B-43C4-9FB6-CE235EF66DFC}"/>
              </a:ext>
            </a:extLst>
          </p:cNvPr>
          <p:cNvSpPr>
            <a:spLocks noGrp="1"/>
          </p:cNvSpPr>
          <p:nvPr>
            <p:ph type="title"/>
          </p:nvPr>
        </p:nvSpPr>
        <p:spPr/>
        <p:txBody>
          <a:bodyPr>
            <a:normAutofit/>
          </a:bodyPr>
          <a:lstStyle/>
          <a:p>
            <a:r>
              <a:rPr lang="en-US" dirty="0"/>
              <a:t>Cooperative Contracts Exemptions</a:t>
            </a:r>
          </a:p>
        </p:txBody>
      </p:sp>
      <p:sp>
        <p:nvSpPr>
          <p:cNvPr id="5" name="Content Placeholder 4">
            <a:extLst>
              <a:ext uri="{FF2B5EF4-FFF2-40B4-BE49-F238E27FC236}">
                <a16:creationId xmlns:a16="http://schemas.microsoft.com/office/drawing/2014/main" id="{70608F83-E462-45B0-8B81-3DBDA9A0F497}"/>
              </a:ext>
            </a:extLst>
          </p:cNvPr>
          <p:cNvSpPr>
            <a:spLocks noGrp="1"/>
          </p:cNvSpPr>
          <p:nvPr>
            <p:ph idx="1"/>
          </p:nvPr>
        </p:nvSpPr>
        <p:spPr>
          <a:xfrm>
            <a:off x="1098765" y="1374387"/>
            <a:ext cx="10122008" cy="5164525"/>
          </a:xfrm>
        </p:spPr>
        <p:txBody>
          <a:bodyPr>
            <a:normAutofit/>
          </a:bodyPr>
          <a:lstStyle/>
          <a:p>
            <a:pPr marL="0" indent="0">
              <a:buClr>
                <a:schemeClr val="accent1">
                  <a:lumMod val="75000"/>
                </a:schemeClr>
              </a:buClr>
              <a:buNone/>
            </a:pPr>
            <a:r>
              <a:rPr lang="en-US" sz="4000" b="1" dirty="0">
                <a:latin typeface="Franklin Gothic Medium" panose="020B0603020102020204" pitchFamily="34" charset="0"/>
              </a:rPr>
              <a:t>Don’t See what you need to purchase?</a:t>
            </a:r>
          </a:p>
          <a:p>
            <a:pPr marL="0" indent="0">
              <a:spcAft>
                <a:spcPts val="600"/>
              </a:spcAft>
              <a:buClr>
                <a:schemeClr val="accent1">
                  <a:lumMod val="75000"/>
                </a:schemeClr>
              </a:buClr>
              <a:buNone/>
            </a:pPr>
            <a:r>
              <a:rPr lang="en-US" b="1" dirty="0">
                <a:latin typeface="Franklin Gothic Medium" panose="020B0603020102020204" pitchFamily="34" charset="0"/>
              </a:rPr>
              <a:t>Coop Exemption Review Process</a:t>
            </a:r>
          </a:p>
          <a:p>
            <a:pPr marL="231775" lvl="1" indent="0">
              <a:buNone/>
            </a:pPr>
            <a:r>
              <a:rPr lang="en-US" spc="-15" dirty="0">
                <a:solidFill>
                  <a:srgbClr val="990033"/>
                </a:solidFill>
                <a:latin typeface="Franklin Gothic Medium" panose="020B0603020102020204" pitchFamily="34" charset="0"/>
              </a:rPr>
              <a:t>Gov’t Code, §2157.068 requires </a:t>
            </a:r>
            <a:r>
              <a:rPr lang="en-US" u="sng" spc="-15" dirty="0">
                <a:solidFill>
                  <a:srgbClr val="990033"/>
                </a:solidFill>
                <a:latin typeface="Franklin Gothic Medium" panose="020B0603020102020204" pitchFamily="34" charset="0"/>
              </a:rPr>
              <a:t>state agencies </a:t>
            </a:r>
            <a:r>
              <a:rPr lang="en-US" spc="-15" dirty="0">
                <a:solidFill>
                  <a:srgbClr val="990033"/>
                </a:solidFill>
                <a:latin typeface="Franklin Gothic Medium" panose="020B0603020102020204" pitchFamily="34" charset="0"/>
              </a:rPr>
              <a:t>to purchase </a:t>
            </a:r>
            <a:r>
              <a:rPr lang="en-US" b="1" spc="-15" dirty="0">
                <a:solidFill>
                  <a:srgbClr val="990033"/>
                </a:solidFill>
                <a:latin typeface="Franklin Gothic Medium" panose="020B0603020102020204" pitchFamily="34" charset="0"/>
              </a:rPr>
              <a:t>hardware, software, and technical services</a:t>
            </a:r>
            <a:r>
              <a:rPr lang="en-US" spc="-15" dirty="0">
                <a:solidFill>
                  <a:srgbClr val="990033"/>
                </a:solidFill>
                <a:latin typeface="Franklin Gothic Medium" panose="020B0603020102020204" pitchFamily="34" charset="0"/>
              </a:rPr>
              <a:t> through DIR’s cooperative contracts.</a:t>
            </a:r>
          </a:p>
          <a:p>
            <a:pPr marL="231775" lvl="1" indent="0">
              <a:buNone/>
            </a:pPr>
            <a:endParaRPr lang="en-US" spc="-15" dirty="0">
              <a:solidFill>
                <a:prstClr val="black"/>
              </a:solidFill>
              <a:latin typeface="Franklin Gothic Medium" panose="020B0603020102020204" pitchFamily="34" charset="0"/>
            </a:endParaRPr>
          </a:p>
          <a:p>
            <a:pPr marL="231775" lvl="1" indent="0">
              <a:buNone/>
            </a:pPr>
            <a:r>
              <a:rPr lang="en-US" spc="-15" dirty="0">
                <a:solidFill>
                  <a:schemeClr val="accent1">
                    <a:lumMod val="75000"/>
                  </a:schemeClr>
                </a:solidFill>
                <a:latin typeface="Franklin Gothic Medium" panose="020B0603020102020204" pitchFamily="34" charset="0"/>
              </a:rPr>
              <a:t>Ask DIR if you can’t find what you are looking for and we will help find it. If we don’t have it, follow the exemption request process. </a:t>
            </a:r>
          </a:p>
          <a:p>
            <a:pPr marL="231775" lvl="1" indent="0">
              <a:buNone/>
            </a:pPr>
            <a:endParaRPr lang="en-US" spc="-15" dirty="0">
              <a:solidFill>
                <a:schemeClr val="accent1">
                  <a:lumMod val="75000"/>
                </a:schemeClr>
              </a:solidFill>
              <a:latin typeface="Franklin Gothic Medium" panose="020B0603020102020204" pitchFamily="34" charset="0"/>
            </a:endParaRPr>
          </a:p>
          <a:p>
            <a:pPr marL="231775" lvl="1" indent="0">
              <a:buNone/>
            </a:pPr>
            <a:r>
              <a:rPr lang="en-US" spc="-15" dirty="0">
                <a:solidFill>
                  <a:schemeClr val="accent1">
                    <a:lumMod val="75000"/>
                  </a:schemeClr>
                </a:solidFill>
                <a:latin typeface="Franklin Gothic Medium" panose="020B0603020102020204" pitchFamily="34" charset="0"/>
              </a:rPr>
              <a:t>The exemption process also helps DIR know what our customers need and want. If a couple of customers want similar things, DIR may be able to procure a contract for those items and services. </a:t>
            </a:r>
            <a:endParaRPr lang="en-US" dirty="0">
              <a:solidFill>
                <a:schemeClr val="accent1">
                  <a:lumMod val="75000"/>
                </a:schemeClr>
              </a:solidFill>
              <a:latin typeface="Franklin Gothic Medium" panose="020B0603020102020204" pitchFamily="34" charset="0"/>
            </a:endParaRPr>
          </a:p>
          <a:p>
            <a:endParaRPr lang="en-US" sz="2400" dirty="0">
              <a:latin typeface="+mn-lt"/>
            </a:endParaRPr>
          </a:p>
        </p:txBody>
      </p:sp>
      <p:sp>
        <p:nvSpPr>
          <p:cNvPr id="3" name="Date Placeholder 2">
            <a:extLst>
              <a:ext uri="{FF2B5EF4-FFF2-40B4-BE49-F238E27FC236}">
                <a16:creationId xmlns:a16="http://schemas.microsoft.com/office/drawing/2014/main" id="{CDAE1AF8-9661-4EE3-A450-E6065C8F6703}"/>
              </a:ext>
            </a:extLst>
          </p:cNvPr>
          <p:cNvSpPr>
            <a:spLocks noGrp="1"/>
          </p:cNvSpPr>
          <p:nvPr>
            <p:ph type="dt" sz="half" idx="10"/>
          </p:nvPr>
        </p:nvSpPr>
        <p:spPr/>
        <p:txBody>
          <a:bodyPr/>
          <a:lstStyle/>
          <a:p>
            <a:fld id="{C49BE5FA-F276-419A-8893-7AB638C95AFC}" type="datetime1">
              <a:rPr lang="en-US" smtClean="0"/>
              <a:t>5/14/2019</a:t>
            </a:fld>
            <a:endParaRPr lang="en-US"/>
          </a:p>
        </p:txBody>
      </p:sp>
      <p:sp>
        <p:nvSpPr>
          <p:cNvPr id="4" name="Slide Number Placeholder 3">
            <a:extLst>
              <a:ext uri="{FF2B5EF4-FFF2-40B4-BE49-F238E27FC236}">
                <a16:creationId xmlns:a16="http://schemas.microsoft.com/office/drawing/2014/main" id="{0FE18991-BBBF-4D23-93E9-45C021200321}"/>
              </a:ext>
            </a:extLst>
          </p:cNvPr>
          <p:cNvSpPr>
            <a:spLocks noGrp="1"/>
          </p:cNvSpPr>
          <p:nvPr>
            <p:ph type="sldNum" sz="quarter" idx="12"/>
          </p:nvPr>
        </p:nvSpPr>
        <p:spPr/>
        <p:txBody>
          <a:bodyPr/>
          <a:lstStyle/>
          <a:p>
            <a:fld id="{418AF66D-A13B-6F44-B082-D7F3693F012B}" type="slidenum">
              <a:rPr lang="en-US" smtClean="0"/>
              <a:t>36</a:t>
            </a:fld>
            <a:endParaRPr lang="en-US"/>
          </a:p>
        </p:txBody>
      </p:sp>
    </p:spTree>
    <p:extLst>
      <p:ext uri="{BB962C8B-B14F-4D97-AF65-F5344CB8AC3E}">
        <p14:creationId xmlns:p14="http://schemas.microsoft.com/office/powerpoint/2010/main" val="2031610817"/>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031" y="164376"/>
            <a:ext cx="9742955" cy="737150"/>
          </a:xfrm>
        </p:spPr>
        <p:txBody>
          <a:bodyPr anchor="ctr">
            <a:noAutofit/>
          </a:bodyPr>
          <a:lstStyle/>
          <a:p>
            <a:r>
              <a:rPr lang="en-US" sz="4800" spc="-30" dirty="0"/>
              <a:t> DIR Exemptions</a:t>
            </a:r>
            <a:endParaRPr lang="en-US" sz="4800" dirty="0"/>
          </a:p>
        </p:txBody>
      </p:sp>
      <p:sp>
        <p:nvSpPr>
          <p:cNvPr id="3" name="Text Placeholder 2"/>
          <p:cNvSpPr>
            <a:spLocks noGrp="1"/>
          </p:cNvSpPr>
          <p:nvPr>
            <p:ph idx="1"/>
          </p:nvPr>
        </p:nvSpPr>
        <p:spPr>
          <a:xfrm>
            <a:off x="447127" y="1480457"/>
            <a:ext cx="11500945" cy="5094514"/>
          </a:xfrm>
        </p:spPr>
        <p:txBody>
          <a:bodyPr anchor="ctr">
            <a:noAutofit/>
          </a:bodyPr>
          <a:lstStyle/>
          <a:p>
            <a:pPr marL="298450" indent="-285750">
              <a:spcAft>
                <a:spcPts val="600"/>
              </a:spcAft>
              <a:buClr>
                <a:srgbClr val="4F81BD"/>
              </a:buClr>
            </a:pPr>
            <a:endParaRPr lang="en-US" sz="3200" spc="-15" dirty="0">
              <a:solidFill>
                <a:prstClr val="black"/>
              </a:solidFill>
            </a:endParaRPr>
          </a:p>
          <a:p>
            <a:pPr marL="12700" indent="0">
              <a:spcAft>
                <a:spcPts val="600"/>
              </a:spcAft>
              <a:buClr>
                <a:srgbClr val="4F81BD"/>
              </a:buClr>
              <a:buNone/>
            </a:pPr>
            <a:r>
              <a:rPr lang="en-US" spc="-15" dirty="0">
                <a:solidFill>
                  <a:prstClr val="black"/>
                </a:solidFill>
                <a:latin typeface="Franklin Gothic Medium" panose="020B0603020102020204" pitchFamily="34" charset="0"/>
              </a:rPr>
              <a:t>An exemption request is utilized when an agency wants to procure an I.T. item through an avenue outside of a DIR contract or service.</a:t>
            </a:r>
          </a:p>
          <a:p>
            <a:pPr marL="755650" lvl="1" indent="-285750">
              <a:spcAft>
                <a:spcPts val="600"/>
              </a:spcAft>
              <a:buClr>
                <a:srgbClr val="4F81BD"/>
              </a:buClr>
            </a:pPr>
            <a:r>
              <a:rPr lang="en-US" sz="2800" spc="-15" dirty="0">
                <a:solidFill>
                  <a:schemeClr val="accent1">
                    <a:lumMod val="75000"/>
                  </a:schemeClr>
                </a:solidFill>
              </a:rPr>
              <a:t>Cooperative Contracts Blanket Exemptions</a:t>
            </a:r>
          </a:p>
          <a:p>
            <a:pPr marL="755650" lvl="1" indent="-285750">
              <a:spcAft>
                <a:spcPts val="600"/>
              </a:spcAft>
              <a:buClr>
                <a:srgbClr val="4F81BD"/>
              </a:buClr>
            </a:pPr>
            <a:r>
              <a:rPr lang="en-US" sz="2800" spc="-15" dirty="0">
                <a:solidFill>
                  <a:schemeClr val="accent1">
                    <a:lumMod val="75000"/>
                  </a:schemeClr>
                </a:solidFill>
              </a:rPr>
              <a:t>Cooperative Contracts One-time Exemptions</a:t>
            </a:r>
          </a:p>
          <a:p>
            <a:pPr marL="12700" indent="0">
              <a:spcBef>
                <a:spcPts val="1800"/>
              </a:spcBef>
              <a:spcAft>
                <a:spcPts val="600"/>
              </a:spcAft>
              <a:buClr>
                <a:srgbClr val="4F81BD"/>
              </a:buClr>
              <a:buNone/>
            </a:pPr>
            <a:r>
              <a:rPr lang="en-US" dirty="0">
                <a:latin typeface="Franklin Gothic Medium" panose="020B0603020102020204" pitchFamily="34" charset="0"/>
              </a:rPr>
              <a:t>Although an agency may be exempt from using the Cooperative Contracts program, it may need to consider requesting other DIR exemptions.</a:t>
            </a:r>
          </a:p>
          <a:p>
            <a:pPr marL="755650" lvl="1" indent="-285750">
              <a:spcAft>
                <a:spcPts val="600"/>
              </a:spcAft>
              <a:buClr>
                <a:srgbClr val="4F81BD"/>
              </a:buClr>
            </a:pPr>
            <a:r>
              <a:rPr lang="en-US" sz="2800" spc="-15" dirty="0">
                <a:solidFill>
                  <a:schemeClr val="accent1">
                    <a:lumMod val="75000"/>
                  </a:schemeClr>
                </a:solidFill>
              </a:rPr>
              <a:t>Data Center Services Exemption</a:t>
            </a:r>
          </a:p>
          <a:p>
            <a:pPr marL="755650" lvl="1" indent="-285750">
              <a:spcAft>
                <a:spcPts val="600"/>
              </a:spcAft>
              <a:buClr>
                <a:srgbClr val="4F81BD"/>
              </a:buClr>
            </a:pPr>
            <a:r>
              <a:rPr lang="en-US" sz="2800" spc="-15" dirty="0">
                <a:solidFill>
                  <a:schemeClr val="accent1">
                    <a:lumMod val="75000"/>
                  </a:schemeClr>
                </a:solidFill>
              </a:rPr>
              <a:t>Telecom Exemption</a:t>
            </a:r>
          </a:p>
          <a:p>
            <a:pPr marL="755650" lvl="1" indent="-285750">
              <a:spcAft>
                <a:spcPts val="600"/>
              </a:spcAft>
              <a:buClr>
                <a:srgbClr val="4F81BD"/>
              </a:buClr>
            </a:pPr>
            <a:r>
              <a:rPr lang="en-US" sz="2800" spc="-15" dirty="0">
                <a:solidFill>
                  <a:schemeClr val="accent1">
                    <a:lumMod val="75000"/>
                  </a:schemeClr>
                </a:solidFill>
              </a:rPr>
              <a:t>Texas.gov Exemption</a:t>
            </a:r>
          </a:p>
          <a:p>
            <a:pPr marL="298450" indent="-285750">
              <a:spcAft>
                <a:spcPts val="600"/>
              </a:spcAft>
              <a:buClr>
                <a:srgbClr val="4F81BD"/>
              </a:buClr>
            </a:pPr>
            <a:endParaRPr lang="en-US" sz="3200" spc="-15" dirty="0">
              <a:solidFill>
                <a:prstClr val="black"/>
              </a:solidFill>
            </a:endParaRPr>
          </a:p>
        </p:txBody>
      </p:sp>
      <p:sp>
        <p:nvSpPr>
          <p:cNvPr id="5" name="Slide Number Placeholder 4"/>
          <p:cNvSpPr>
            <a:spLocks noGrp="1"/>
          </p:cNvSpPr>
          <p:nvPr>
            <p:ph type="sldNum" sz="quarter" idx="12"/>
          </p:nvPr>
        </p:nvSpPr>
        <p:spPr/>
        <p:txBody>
          <a:bodyPr/>
          <a:lstStyle/>
          <a:p>
            <a:pPr marL="25400"/>
            <a:fld id="{81D60167-4931-47E6-BA6A-407CBD079E47}" type="slidenum">
              <a:rPr lang="en-US" sz="1300" b="1" spc="-10" smtClean="0">
                <a:solidFill>
                  <a:schemeClr val="bg2">
                    <a:lumMod val="75000"/>
                  </a:schemeClr>
                </a:solidFill>
                <a:latin typeface="Arial"/>
                <a:cs typeface="Arial"/>
              </a:rPr>
              <a:pPr marL="25400"/>
              <a:t>37</a:t>
            </a:fld>
            <a:endParaRPr lang="en-US" sz="1300" dirty="0">
              <a:solidFill>
                <a:schemeClr val="bg2">
                  <a:lumMod val="75000"/>
                </a:schemeClr>
              </a:solidFill>
              <a:latin typeface="Arial"/>
              <a:cs typeface="Arial"/>
            </a:endParaRPr>
          </a:p>
        </p:txBody>
      </p:sp>
      <p:sp>
        <p:nvSpPr>
          <p:cNvPr id="4" name="Date Placeholder 3">
            <a:extLst>
              <a:ext uri="{FF2B5EF4-FFF2-40B4-BE49-F238E27FC236}">
                <a16:creationId xmlns:a16="http://schemas.microsoft.com/office/drawing/2014/main" id="{3D128AD0-5DF0-4A96-9136-6771B406705D}"/>
              </a:ext>
            </a:extLst>
          </p:cNvPr>
          <p:cNvSpPr>
            <a:spLocks noGrp="1"/>
          </p:cNvSpPr>
          <p:nvPr>
            <p:ph type="dt" sz="half" idx="10"/>
          </p:nvPr>
        </p:nvSpPr>
        <p:spPr/>
        <p:txBody>
          <a:bodyPr/>
          <a:lstStyle/>
          <a:p>
            <a:fld id="{7F63EC63-5B24-4822-A3BD-7F9F1B4D09FB}" type="datetime1">
              <a:rPr lang="en-US" smtClean="0"/>
              <a:t>5/14/2019</a:t>
            </a:fld>
            <a:endParaRPr lang="en-US"/>
          </a:p>
        </p:txBody>
      </p:sp>
    </p:spTree>
    <p:extLst>
      <p:ext uri="{BB962C8B-B14F-4D97-AF65-F5344CB8AC3E}">
        <p14:creationId xmlns:p14="http://schemas.microsoft.com/office/powerpoint/2010/main" val="2842827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0017-A7DE-4E3C-8249-94BCE7EC525E}"/>
              </a:ext>
            </a:extLst>
          </p:cNvPr>
          <p:cNvSpPr>
            <a:spLocks noGrp="1"/>
          </p:cNvSpPr>
          <p:nvPr>
            <p:ph type="title"/>
          </p:nvPr>
        </p:nvSpPr>
        <p:spPr/>
        <p:txBody>
          <a:bodyPr/>
          <a:lstStyle/>
          <a:p>
            <a:r>
              <a:rPr lang="en-US" dirty="0"/>
              <a:t>Exemptions Required</a:t>
            </a:r>
          </a:p>
        </p:txBody>
      </p:sp>
      <p:sp>
        <p:nvSpPr>
          <p:cNvPr id="8" name="Text Placeholder 7">
            <a:extLst>
              <a:ext uri="{FF2B5EF4-FFF2-40B4-BE49-F238E27FC236}">
                <a16:creationId xmlns:a16="http://schemas.microsoft.com/office/drawing/2014/main" id="{2DCAC4C6-E9EF-409D-B391-4733DD5D641F}"/>
              </a:ext>
            </a:extLst>
          </p:cNvPr>
          <p:cNvSpPr>
            <a:spLocks noGrp="1"/>
          </p:cNvSpPr>
          <p:nvPr>
            <p:ph type="body" sz="quarter" idx="4294967295"/>
          </p:nvPr>
        </p:nvSpPr>
        <p:spPr>
          <a:xfrm>
            <a:off x="6598266" y="1487487"/>
            <a:ext cx="5183187" cy="1941513"/>
          </a:xfrm>
        </p:spPr>
        <p:txBody>
          <a:bodyPr>
            <a:normAutofit/>
          </a:bodyPr>
          <a:lstStyle/>
          <a:p>
            <a:pPr marL="0" indent="0">
              <a:buNone/>
            </a:pPr>
            <a:r>
              <a:rPr lang="en-US" dirty="0">
                <a:latin typeface="Franklin Gothic Medium" panose="020B0603020102020204" pitchFamily="34" charset="0"/>
              </a:rPr>
              <a:t>Data Center Services</a:t>
            </a:r>
          </a:p>
          <a:p>
            <a:pPr marL="0" indent="0">
              <a:buNone/>
            </a:pPr>
            <a:r>
              <a:rPr lang="en-US" sz="2400" dirty="0">
                <a:solidFill>
                  <a:schemeClr val="accent1">
                    <a:lumMod val="75000"/>
                  </a:schemeClr>
                </a:solidFill>
                <a:latin typeface="Franklin Gothic Book" panose="020B0503020102020204" pitchFamily="34" charset="0"/>
              </a:rPr>
              <a:t>Required for all DCS customers to request temporary exemptions from use of DCS consolidated IT infrastructure and Services</a:t>
            </a:r>
          </a:p>
        </p:txBody>
      </p:sp>
      <p:sp>
        <p:nvSpPr>
          <p:cNvPr id="18" name="TextBox 17">
            <a:extLst>
              <a:ext uri="{FF2B5EF4-FFF2-40B4-BE49-F238E27FC236}">
                <a16:creationId xmlns:a16="http://schemas.microsoft.com/office/drawing/2014/main" id="{97E691B0-86D8-49C5-8034-9BA9CFE8534C}"/>
              </a:ext>
            </a:extLst>
          </p:cNvPr>
          <p:cNvSpPr txBox="1"/>
          <p:nvPr/>
        </p:nvSpPr>
        <p:spPr>
          <a:xfrm>
            <a:off x="838200" y="1457969"/>
            <a:ext cx="4534678" cy="2000548"/>
          </a:xfrm>
          <a:prstGeom prst="rect">
            <a:avLst/>
          </a:prstGeom>
          <a:noFill/>
        </p:spPr>
        <p:txBody>
          <a:bodyPr wrap="square" rtlCol="0">
            <a:spAutoFit/>
          </a:bodyPr>
          <a:lstStyle/>
          <a:p>
            <a:r>
              <a:rPr lang="en-US" sz="2800" dirty="0">
                <a:latin typeface="Franklin Gothic Medium" panose="020B0603020102020204" pitchFamily="34" charset="0"/>
              </a:rPr>
              <a:t>Cooperative Contracts</a:t>
            </a:r>
          </a:p>
          <a:p>
            <a:r>
              <a:rPr lang="en-US" sz="2400" dirty="0">
                <a:solidFill>
                  <a:schemeClr val="accent1">
                    <a:lumMod val="75000"/>
                  </a:schemeClr>
                </a:solidFill>
                <a:latin typeface="Franklin Gothic Book" panose="020B0503020102020204" pitchFamily="34" charset="0"/>
              </a:rPr>
              <a:t>Required to procure an item through an avenue outside of the DIR contracts and services program</a:t>
            </a:r>
            <a:endParaRPr lang="en-US" sz="2400" dirty="0">
              <a:latin typeface="Franklin Gothic Medium" panose="020B0603020102020204" pitchFamily="34" charset="0"/>
            </a:endParaRPr>
          </a:p>
        </p:txBody>
      </p:sp>
      <p:sp>
        <p:nvSpPr>
          <p:cNvPr id="19" name="TextBox 18">
            <a:extLst>
              <a:ext uri="{FF2B5EF4-FFF2-40B4-BE49-F238E27FC236}">
                <a16:creationId xmlns:a16="http://schemas.microsoft.com/office/drawing/2014/main" id="{0F797DC6-26F7-45E6-BA05-13D45357F465}"/>
              </a:ext>
            </a:extLst>
          </p:cNvPr>
          <p:cNvSpPr txBox="1"/>
          <p:nvPr/>
        </p:nvSpPr>
        <p:spPr>
          <a:xfrm>
            <a:off x="727771" y="3881309"/>
            <a:ext cx="5257800" cy="2000548"/>
          </a:xfrm>
          <a:prstGeom prst="rect">
            <a:avLst/>
          </a:prstGeom>
          <a:noFill/>
        </p:spPr>
        <p:txBody>
          <a:bodyPr wrap="square" rtlCol="0">
            <a:spAutoFit/>
          </a:bodyPr>
          <a:lstStyle/>
          <a:p>
            <a:r>
              <a:rPr lang="en-US" sz="2800" dirty="0">
                <a:latin typeface="Franklin Gothic Medium" panose="020B0603020102020204" pitchFamily="34" charset="0"/>
              </a:rPr>
              <a:t>Texas.gov</a:t>
            </a:r>
          </a:p>
          <a:p>
            <a:r>
              <a:rPr lang="en-US" sz="2400" dirty="0">
                <a:solidFill>
                  <a:schemeClr val="accent1">
                    <a:lumMod val="75000"/>
                  </a:schemeClr>
                </a:solidFill>
                <a:latin typeface="Franklin Gothic Book" panose="020B0503020102020204" pitchFamily="34" charset="0"/>
              </a:rPr>
              <a:t>Required for all licensing transactions and infrastructure components of Texas.gov including the payment gateway and </a:t>
            </a:r>
            <a:r>
              <a:rPr lang="en-US" sz="2400" dirty="0" err="1">
                <a:solidFill>
                  <a:schemeClr val="accent1">
                    <a:lumMod val="75000"/>
                  </a:schemeClr>
                </a:solidFill>
                <a:latin typeface="Franklin Gothic Book" panose="020B0503020102020204" pitchFamily="34" charset="0"/>
              </a:rPr>
              <a:t>eGrants</a:t>
            </a:r>
            <a:r>
              <a:rPr lang="en-US" sz="2400" dirty="0">
                <a:solidFill>
                  <a:schemeClr val="accent1">
                    <a:lumMod val="75000"/>
                  </a:schemeClr>
                </a:solidFill>
                <a:latin typeface="Franklin Gothic Book" panose="020B0503020102020204" pitchFamily="34" charset="0"/>
              </a:rPr>
              <a:t> system</a:t>
            </a:r>
          </a:p>
        </p:txBody>
      </p:sp>
      <p:sp>
        <p:nvSpPr>
          <p:cNvPr id="20" name="Text Placeholder 7">
            <a:extLst>
              <a:ext uri="{FF2B5EF4-FFF2-40B4-BE49-F238E27FC236}">
                <a16:creationId xmlns:a16="http://schemas.microsoft.com/office/drawing/2014/main" id="{6AAAEEFC-0EC2-4C9C-BD60-F52C82E1BCF4}"/>
              </a:ext>
            </a:extLst>
          </p:cNvPr>
          <p:cNvSpPr txBox="1">
            <a:spLocks/>
          </p:cNvSpPr>
          <p:nvPr/>
        </p:nvSpPr>
        <p:spPr>
          <a:xfrm>
            <a:off x="6598265" y="3953880"/>
            <a:ext cx="5183187" cy="1822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Franklin Gothic Demi Cond" charset="0"/>
                <a:ea typeface="Franklin Gothic Demi Cond" charset="0"/>
                <a:cs typeface="Franklin Gothic Demi Cond"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Franklin Gothic Book" charset="0"/>
                <a:ea typeface="Franklin Gothic Book"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Franklin Gothic Book" charset="0"/>
                <a:ea typeface="Franklin Gothic Book"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latin typeface="Franklin Gothic Medium" panose="020B0603020102020204" pitchFamily="34" charset="0"/>
              </a:rPr>
              <a:t>Telecommunications</a:t>
            </a:r>
          </a:p>
          <a:p>
            <a:pPr marL="0" indent="0">
              <a:buNone/>
            </a:pPr>
            <a:r>
              <a:rPr lang="en-US" sz="2400" dirty="0">
                <a:solidFill>
                  <a:schemeClr val="accent1">
                    <a:lumMod val="75000"/>
                  </a:schemeClr>
                </a:solidFill>
                <a:latin typeface="Franklin Gothic Book" panose="020B0503020102020204" pitchFamily="34" charset="0"/>
              </a:rPr>
              <a:t>Required to procure an item through an avenue outside of CCTS, TEX-AN, or Other Telecom Services</a:t>
            </a:r>
          </a:p>
        </p:txBody>
      </p:sp>
      <p:sp>
        <p:nvSpPr>
          <p:cNvPr id="21" name="Date Placeholder 20">
            <a:extLst>
              <a:ext uri="{FF2B5EF4-FFF2-40B4-BE49-F238E27FC236}">
                <a16:creationId xmlns:a16="http://schemas.microsoft.com/office/drawing/2014/main" id="{56CB868B-620A-4CF4-BF75-9A62C6DCA9F0}"/>
              </a:ext>
            </a:extLst>
          </p:cNvPr>
          <p:cNvSpPr>
            <a:spLocks noGrp="1"/>
          </p:cNvSpPr>
          <p:nvPr>
            <p:ph type="dt" sz="half" idx="10"/>
          </p:nvPr>
        </p:nvSpPr>
        <p:spPr/>
        <p:txBody>
          <a:bodyPr/>
          <a:lstStyle/>
          <a:p>
            <a:fld id="{C9F16672-38D5-43D8-B957-22AECD7E2D85}" type="datetime1">
              <a:rPr lang="en-US" smtClean="0"/>
              <a:t>5/14/2019</a:t>
            </a:fld>
            <a:endParaRPr lang="en-US"/>
          </a:p>
        </p:txBody>
      </p:sp>
      <p:sp>
        <p:nvSpPr>
          <p:cNvPr id="22" name="Slide Number Placeholder 21">
            <a:extLst>
              <a:ext uri="{FF2B5EF4-FFF2-40B4-BE49-F238E27FC236}">
                <a16:creationId xmlns:a16="http://schemas.microsoft.com/office/drawing/2014/main" id="{CB995098-3AB5-4FFB-9909-2483981AABB6}"/>
              </a:ext>
            </a:extLst>
          </p:cNvPr>
          <p:cNvSpPr>
            <a:spLocks noGrp="1"/>
          </p:cNvSpPr>
          <p:nvPr>
            <p:ph type="sldNum" sz="quarter" idx="12"/>
          </p:nvPr>
        </p:nvSpPr>
        <p:spPr/>
        <p:txBody>
          <a:bodyPr/>
          <a:lstStyle/>
          <a:p>
            <a:fld id="{418AF66D-A13B-6F44-B082-D7F3693F012B}" type="slidenum">
              <a:rPr lang="en-US" smtClean="0"/>
              <a:t>38</a:t>
            </a:fld>
            <a:endParaRPr lang="en-US"/>
          </a:p>
        </p:txBody>
      </p:sp>
    </p:spTree>
    <p:extLst>
      <p:ext uri="{BB962C8B-B14F-4D97-AF65-F5344CB8AC3E}">
        <p14:creationId xmlns:p14="http://schemas.microsoft.com/office/powerpoint/2010/main" val="1264115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A5B07-E341-4B95-B3CE-EED594EDCBC7}"/>
              </a:ext>
            </a:extLst>
          </p:cNvPr>
          <p:cNvSpPr>
            <a:spLocks noGrp="1"/>
          </p:cNvSpPr>
          <p:nvPr>
            <p:ph type="title"/>
          </p:nvPr>
        </p:nvSpPr>
        <p:spPr/>
        <p:txBody>
          <a:bodyPr/>
          <a:lstStyle/>
          <a:p>
            <a:r>
              <a:rPr lang="en-US" dirty="0"/>
              <a:t>Exemption Overview</a:t>
            </a:r>
          </a:p>
        </p:txBody>
      </p:sp>
      <p:sp>
        <p:nvSpPr>
          <p:cNvPr id="3" name="Content Placeholder 2">
            <a:extLst>
              <a:ext uri="{FF2B5EF4-FFF2-40B4-BE49-F238E27FC236}">
                <a16:creationId xmlns:a16="http://schemas.microsoft.com/office/drawing/2014/main" id="{11EC0034-928F-480C-87B9-5F65DC3C9D6B}"/>
              </a:ext>
            </a:extLst>
          </p:cNvPr>
          <p:cNvSpPr>
            <a:spLocks noGrp="1"/>
          </p:cNvSpPr>
          <p:nvPr>
            <p:ph idx="1"/>
          </p:nvPr>
        </p:nvSpPr>
        <p:spPr>
          <a:xfrm>
            <a:off x="838200" y="1372138"/>
            <a:ext cx="10515600" cy="734752"/>
          </a:xfrm>
        </p:spPr>
        <p:txBody>
          <a:bodyPr>
            <a:normAutofit fontScale="92500" lnSpcReduction="10000"/>
          </a:bodyPr>
          <a:lstStyle/>
          <a:p>
            <a:pPr marL="0" indent="0">
              <a:buNone/>
            </a:pPr>
            <a:r>
              <a:rPr lang="en-US" dirty="0"/>
              <a:t>To learn more about requesting exemptions from each of the DIR programs see the Exemption Overview page on our website.</a:t>
            </a:r>
          </a:p>
        </p:txBody>
      </p:sp>
      <p:sp>
        <p:nvSpPr>
          <p:cNvPr id="4" name="Date Placeholder 3">
            <a:extLst>
              <a:ext uri="{FF2B5EF4-FFF2-40B4-BE49-F238E27FC236}">
                <a16:creationId xmlns:a16="http://schemas.microsoft.com/office/drawing/2014/main" id="{5597A3C9-5389-44FB-A6C1-3533A436AC54}"/>
              </a:ext>
            </a:extLst>
          </p:cNvPr>
          <p:cNvSpPr>
            <a:spLocks noGrp="1"/>
          </p:cNvSpPr>
          <p:nvPr>
            <p:ph type="dt" sz="half" idx="10"/>
          </p:nvPr>
        </p:nvSpPr>
        <p:spPr/>
        <p:txBody>
          <a:bodyPr/>
          <a:lstStyle/>
          <a:p>
            <a:fld id="{C16B2DB1-751A-4BC4-879F-D6A1AEF232D7}" type="datetime1">
              <a:rPr lang="en-US" smtClean="0"/>
              <a:t>5/14/2019</a:t>
            </a:fld>
            <a:endParaRPr lang="en-US"/>
          </a:p>
        </p:txBody>
      </p:sp>
      <p:sp>
        <p:nvSpPr>
          <p:cNvPr id="5" name="Slide Number Placeholder 4">
            <a:extLst>
              <a:ext uri="{FF2B5EF4-FFF2-40B4-BE49-F238E27FC236}">
                <a16:creationId xmlns:a16="http://schemas.microsoft.com/office/drawing/2014/main" id="{39273B86-713F-4222-A2AB-47191C14D775}"/>
              </a:ext>
            </a:extLst>
          </p:cNvPr>
          <p:cNvSpPr>
            <a:spLocks noGrp="1"/>
          </p:cNvSpPr>
          <p:nvPr>
            <p:ph type="sldNum" sz="quarter" idx="12"/>
          </p:nvPr>
        </p:nvSpPr>
        <p:spPr/>
        <p:txBody>
          <a:bodyPr/>
          <a:lstStyle/>
          <a:p>
            <a:fld id="{418AF66D-A13B-6F44-B082-D7F3693F012B}" type="slidenum">
              <a:rPr lang="en-US" smtClean="0"/>
              <a:t>39</a:t>
            </a:fld>
            <a:endParaRPr lang="en-US"/>
          </a:p>
        </p:txBody>
      </p:sp>
      <p:pic>
        <p:nvPicPr>
          <p:cNvPr id="6" name="Picture 5" descr="Image from exemption overview from DIR's website">
            <a:extLst>
              <a:ext uri="{FF2B5EF4-FFF2-40B4-BE49-F238E27FC236}">
                <a16:creationId xmlns:a16="http://schemas.microsoft.com/office/drawing/2014/main" id="{38D0A76F-C0B6-4CA0-8FCB-27492406BAC9}"/>
              </a:ext>
            </a:extLst>
          </p:cNvPr>
          <p:cNvPicPr>
            <a:picLocks noChangeAspect="1"/>
          </p:cNvPicPr>
          <p:nvPr/>
        </p:nvPicPr>
        <p:blipFill>
          <a:blip r:embed="rId3"/>
          <a:stretch>
            <a:fillRect/>
          </a:stretch>
        </p:blipFill>
        <p:spPr>
          <a:xfrm>
            <a:off x="838200" y="2291703"/>
            <a:ext cx="10310467" cy="3695020"/>
          </a:xfrm>
          <a:prstGeom prst="rect">
            <a:avLst/>
          </a:prstGeom>
        </p:spPr>
      </p:pic>
    </p:spTree>
    <p:extLst>
      <p:ext uri="{BB962C8B-B14F-4D97-AF65-F5344CB8AC3E}">
        <p14:creationId xmlns:p14="http://schemas.microsoft.com/office/powerpoint/2010/main" val="2858717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162C2-F0B9-4AED-83A9-FA3A3E792D83}"/>
              </a:ext>
            </a:extLst>
          </p:cNvPr>
          <p:cNvSpPr>
            <a:spLocks noGrp="1"/>
          </p:cNvSpPr>
          <p:nvPr>
            <p:ph type="title"/>
          </p:nvPr>
        </p:nvSpPr>
        <p:spPr>
          <a:xfrm>
            <a:off x="463062" y="1"/>
            <a:ext cx="10890738" cy="1102289"/>
          </a:xfrm>
        </p:spPr>
        <p:txBody>
          <a:bodyPr/>
          <a:lstStyle/>
          <a:p>
            <a:r>
              <a:rPr lang="en-US" dirty="0"/>
              <a:t>Learning Objectives</a:t>
            </a:r>
          </a:p>
        </p:txBody>
      </p:sp>
      <p:sp>
        <p:nvSpPr>
          <p:cNvPr id="4" name="Content Placeholder 2">
            <a:extLst>
              <a:ext uri="{FF2B5EF4-FFF2-40B4-BE49-F238E27FC236}">
                <a16:creationId xmlns:a16="http://schemas.microsoft.com/office/drawing/2014/main" id="{B1473C95-1C9D-4F49-8961-5AD99E924D8E}"/>
              </a:ext>
            </a:extLst>
          </p:cNvPr>
          <p:cNvSpPr txBox="1">
            <a:spLocks/>
          </p:cNvSpPr>
          <p:nvPr/>
        </p:nvSpPr>
        <p:spPr>
          <a:xfrm>
            <a:off x="101600" y="1247697"/>
            <a:ext cx="5090160" cy="5366204"/>
          </a:xfrm>
          <a:prstGeom prst="rect">
            <a:avLst/>
          </a:prstGeom>
        </p:spPr>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tabLst>
                <a:tab pos="2225675" algn="l"/>
              </a:tabLst>
            </a:pPr>
            <a:r>
              <a:rPr lang="en-US" sz="3000" b="1" dirty="0">
                <a:solidFill>
                  <a:schemeClr val="accent1"/>
                </a:solidFill>
              </a:rPr>
              <a:t>Understand </a:t>
            </a:r>
          </a:p>
          <a:p>
            <a:pPr marL="0" indent="0" algn="ctr">
              <a:lnSpc>
                <a:spcPct val="150000"/>
              </a:lnSpc>
              <a:buFont typeface="Arial" panose="020B0604020202020204" pitchFamily="34" charset="0"/>
              <a:buNone/>
              <a:tabLst>
                <a:tab pos="2225675" algn="l"/>
              </a:tabLst>
            </a:pPr>
            <a:r>
              <a:rPr lang="en-US" sz="3000" b="1" dirty="0">
                <a:solidFill>
                  <a:schemeClr val="accent1"/>
                </a:solidFill>
              </a:rPr>
              <a:t>DIR’s Role </a:t>
            </a:r>
          </a:p>
          <a:p>
            <a:pPr marL="0" indent="0" algn="ctr">
              <a:lnSpc>
                <a:spcPct val="150000"/>
              </a:lnSpc>
              <a:buFont typeface="Arial" panose="020B0604020202020204" pitchFamily="34" charset="0"/>
              <a:buNone/>
              <a:tabLst>
                <a:tab pos="2225675" algn="l"/>
              </a:tabLst>
            </a:pPr>
            <a:r>
              <a:rPr lang="en-US" sz="3000" b="1" dirty="0">
                <a:solidFill>
                  <a:schemeClr val="accent1"/>
                </a:solidFill>
              </a:rPr>
              <a:t>in Technology Planning  </a:t>
            </a:r>
          </a:p>
          <a:p>
            <a:pPr marL="0" indent="0" algn="ctr">
              <a:lnSpc>
                <a:spcPct val="150000"/>
              </a:lnSpc>
              <a:buFont typeface="Arial" panose="020B0604020202020204" pitchFamily="34" charset="0"/>
              <a:buNone/>
              <a:tabLst>
                <a:tab pos="2225675" algn="l"/>
              </a:tabLst>
            </a:pPr>
            <a:r>
              <a:rPr lang="en-US" sz="3000" b="1" dirty="0">
                <a:solidFill>
                  <a:schemeClr val="accent1"/>
                </a:solidFill>
              </a:rPr>
              <a:t>and Guidance</a:t>
            </a:r>
          </a:p>
        </p:txBody>
      </p:sp>
      <p:sp>
        <p:nvSpPr>
          <p:cNvPr id="5" name="Content Placeholder 2">
            <a:extLst>
              <a:ext uri="{FF2B5EF4-FFF2-40B4-BE49-F238E27FC236}">
                <a16:creationId xmlns:a16="http://schemas.microsoft.com/office/drawing/2014/main" id="{96DACE5A-ADD6-4F09-8AD6-16FFC1C0B875}"/>
              </a:ext>
            </a:extLst>
          </p:cNvPr>
          <p:cNvSpPr txBox="1">
            <a:spLocks/>
          </p:cNvSpPr>
          <p:nvPr/>
        </p:nvSpPr>
        <p:spPr>
          <a:xfrm>
            <a:off x="5293360" y="1247697"/>
            <a:ext cx="5445760" cy="5366204"/>
          </a:xfrm>
          <a:prstGeom prst="rect">
            <a:avLst/>
          </a:prstGeom>
          <a:solidFill>
            <a:schemeClr val="accent6">
              <a:lumMod val="20000"/>
              <a:lumOff val="80000"/>
            </a:schemeClr>
          </a:solidFill>
        </p:spPr>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3000" b="1" dirty="0">
                <a:solidFill>
                  <a:schemeClr val="accent1"/>
                </a:solidFill>
              </a:rPr>
              <a:t>Learn how to</a:t>
            </a:r>
          </a:p>
          <a:p>
            <a:pPr marL="0" indent="0" algn="ctr">
              <a:lnSpc>
                <a:spcPct val="150000"/>
              </a:lnSpc>
              <a:buFont typeface="Arial" panose="020B0604020202020204" pitchFamily="34" charset="0"/>
              <a:buNone/>
            </a:pPr>
            <a:r>
              <a:rPr lang="en-US" sz="3000" b="1" dirty="0">
                <a:solidFill>
                  <a:schemeClr val="accent1"/>
                </a:solidFill>
              </a:rPr>
              <a:t>Navigate </a:t>
            </a:r>
          </a:p>
          <a:p>
            <a:pPr marL="0" indent="0" algn="ctr">
              <a:lnSpc>
                <a:spcPct val="150000"/>
              </a:lnSpc>
              <a:buFont typeface="Arial" panose="020B0604020202020204" pitchFamily="34" charset="0"/>
              <a:buNone/>
            </a:pPr>
            <a:r>
              <a:rPr lang="en-US" sz="3000" b="1" dirty="0">
                <a:solidFill>
                  <a:schemeClr val="accent1"/>
                </a:solidFill>
              </a:rPr>
              <a:t>Information Technology (IT) </a:t>
            </a:r>
            <a:br>
              <a:rPr lang="en-US" sz="3000" b="1" dirty="0">
                <a:solidFill>
                  <a:schemeClr val="accent1"/>
                </a:solidFill>
              </a:rPr>
            </a:br>
            <a:r>
              <a:rPr lang="en-US" sz="3000" b="1" dirty="0">
                <a:solidFill>
                  <a:schemeClr val="accent1"/>
                </a:solidFill>
              </a:rPr>
              <a:t>Offerings</a:t>
            </a:r>
          </a:p>
        </p:txBody>
      </p:sp>
      <p:sp>
        <p:nvSpPr>
          <p:cNvPr id="7" name="Slide Number Placeholder 6">
            <a:extLst>
              <a:ext uri="{FF2B5EF4-FFF2-40B4-BE49-F238E27FC236}">
                <a16:creationId xmlns:a16="http://schemas.microsoft.com/office/drawing/2014/main" id="{EB05A02A-13EA-4FC9-9D97-FDC8153A9B95}"/>
              </a:ext>
            </a:extLst>
          </p:cNvPr>
          <p:cNvSpPr>
            <a:spLocks noGrp="1"/>
          </p:cNvSpPr>
          <p:nvPr>
            <p:ph type="sldNum" sz="quarter" idx="12"/>
          </p:nvPr>
        </p:nvSpPr>
        <p:spPr/>
        <p:txBody>
          <a:bodyPr/>
          <a:lstStyle/>
          <a:p>
            <a:fld id="{418AF66D-A13B-6F44-B082-D7F3693F012B}" type="slidenum">
              <a:rPr lang="en-US" smtClean="0"/>
              <a:t>4</a:t>
            </a:fld>
            <a:endParaRPr lang="en-US"/>
          </a:p>
        </p:txBody>
      </p:sp>
      <p:sp>
        <p:nvSpPr>
          <p:cNvPr id="3" name="Date Placeholder 2">
            <a:extLst>
              <a:ext uri="{FF2B5EF4-FFF2-40B4-BE49-F238E27FC236}">
                <a16:creationId xmlns:a16="http://schemas.microsoft.com/office/drawing/2014/main" id="{9A2B1378-2367-4791-BF3A-EE419E1334DE}"/>
              </a:ext>
            </a:extLst>
          </p:cNvPr>
          <p:cNvSpPr>
            <a:spLocks noGrp="1"/>
          </p:cNvSpPr>
          <p:nvPr>
            <p:ph type="dt" sz="half" idx="10"/>
          </p:nvPr>
        </p:nvSpPr>
        <p:spPr/>
        <p:txBody>
          <a:bodyPr/>
          <a:lstStyle/>
          <a:p>
            <a:fld id="{1B007305-BD16-4131-8AF6-1C7321ED5CCF}" type="datetime1">
              <a:rPr lang="en-US" smtClean="0"/>
              <a:t>5/14/2019</a:t>
            </a:fld>
            <a:endParaRPr lang="en-US"/>
          </a:p>
        </p:txBody>
      </p:sp>
    </p:spTree>
    <p:extLst>
      <p:ext uri="{BB962C8B-B14F-4D97-AF65-F5344CB8AC3E}">
        <p14:creationId xmlns:p14="http://schemas.microsoft.com/office/powerpoint/2010/main" val="238214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345527" y="1275347"/>
            <a:ext cx="11500945" cy="5418277"/>
          </a:xfrm>
        </p:spPr>
        <p:txBody>
          <a:bodyPr anchor="ctr">
            <a:noAutofit/>
          </a:bodyPr>
          <a:lstStyle/>
          <a:p>
            <a:pPr marL="12700" indent="0">
              <a:spcAft>
                <a:spcPts val="600"/>
              </a:spcAft>
              <a:buClr>
                <a:srgbClr val="4F81BD"/>
              </a:buClr>
              <a:buNone/>
            </a:pPr>
            <a:r>
              <a:rPr lang="en-US" dirty="0"/>
              <a:t>Should your state agency decide to proceed with an IT product or service procurement under a blanket exemption, the procurement must be made in accordance with the exact scope, terms, and requirements specified in the Blanket Exemptions listed below</a:t>
            </a:r>
            <a:endParaRPr lang="en-US" spc="-15" dirty="0">
              <a:solidFill>
                <a:prstClr val="black"/>
              </a:solidFill>
            </a:endParaRPr>
          </a:p>
          <a:p>
            <a:pPr marL="1828800" lvl="1" indent="-449263">
              <a:buClr>
                <a:srgbClr val="4F81BD"/>
              </a:buClr>
            </a:pPr>
            <a:r>
              <a:rPr lang="en-US" spc="-15" dirty="0">
                <a:solidFill>
                  <a:schemeClr val="accent1">
                    <a:lumMod val="75000"/>
                  </a:schemeClr>
                </a:solidFill>
              </a:rPr>
              <a:t>Emergency Procurement</a:t>
            </a:r>
          </a:p>
          <a:p>
            <a:pPr marL="1828800" lvl="1" indent="-449263">
              <a:buClr>
                <a:srgbClr val="4F81BD"/>
              </a:buClr>
            </a:pPr>
            <a:r>
              <a:rPr lang="en-US" spc="-15" dirty="0">
                <a:solidFill>
                  <a:schemeClr val="accent1">
                    <a:lumMod val="75000"/>
                  </a:schemeClr>
                </a:solidFill>
              </a:rPr>
              <a:t>Critical Need</a:t>
            </a:r>
          </a:p>
          <a:p>
            <a:pPr marL="1828800" lvl="1" indent="-449263">
              <a:buClr>
                <a:srgbClr val="4F81BD"/>
              </a:buClr>
            </a:pPr>
            <a:r>
              <a:rPr lang="en-US" spc="-15" dirty="0" err="1">
                <a:solidFill>
                  <a:schemeClr val="accent1">
                    <a:lumMod val="75000"/>
                  </a:schemeClr>
                </a:solidFill>
              </a:rPr>
              <a:t>WorkQuest</a:t>
            </a:r>
            <a:r>
              <a:rPr lang="en-US" spc="-15" dirty="0">
                <a:solidFill>
                  <a:schemeClr val="accent1">
                    <a:lumMod val="75000"/>
                  </a:schemeClr>
                </a:solidFill>
              </a:rPr>
              <a:t> (TIBH) Set-Aside</a:t>
            </a:r>
          </a:p>
          <a:p>
            <a:pPr marL="1828800" lvl="1" indent="-449263">
              <a:spcBef>
                <a:spcPts val="600"/>
              </a:spcBef>
              <a:buClr>
                <a:srgbClr val="4F81BD"/>
              </a:buClr>
            </a:pPr>
            <a:r>
              <a:rPr lang="en-US" spc="-15" dirty="0">
                <a:solidFill>
                  <a:schemeClr val="accent1">
                    <a:lumMod val="75000"/>
                  </a:schemeClr>
                </a:solidFill>
              </a:rPr>
              <a:t>Specific Commodity Codes for Computer/Office Equipment, Accessories &amp; Consumables</a:t>
            </a:r>
          </a:p>
          <a:p>
            <a:pPr marL="1828800" lvl="1" indent="-449263">
              <a:spcBef>
                <a:spcPts val="600"/>
              </a:spcBef>
              <a:buClr>
                <a:srgbClr val="4F81BD"/>
              </a:buClr>
            </a:pPr>
            <a:r>
              <a:rPr lang="en-US" spc="-15" dirty="0">
                <a:solidFill>
                  <a:schemeClr val="accent1">
                    <a:lumMod val="75000"/>
                  </a:schemeClr>
                </a:solidFill>
              </a:rPr>
              <a:t>Radio Tower Rental or Lease</a:t>
            </a:r>
          </a:p>
          <a:p>
            <a:pPr marL="1828800" lvl="1" indent="-449263">
              <a:spcBef>
                <a:spcPts val="600"/>
              </a:spcBef>
              <a:buClr>
                <a:srgbClr val="4F81BD"/>
              </a:buClr>
            </a:pPr>
            <a:r>
              <a:rPr lang="en-US" spc="-15" dirty="0">
                <a:solidFill>
                  <a:schemeClr val="accent1">
                    <a:lumMod val="75000"/>
                  </a:schemeClr>
                </a:solidFill>
              </a:rPr>
              <a:t>Software Maintenance</a:t>
            </a:r>
          </a:p>
          <a:p>
            <a:pPr marL="1828800" lvl="1" indent="-449263">
              <a:spcBef>
                <a:spcPts val="600"/>
              </a:spcBef>
              <a:buClr>
                <a:srgbClr val="4F81BD"/>
              </a:buClr>
            </a:pPr>
            <a:r>
              <a:rPr lang="en-US" spc="-15" dirty="0">
                <a:solidFill>
                  <a:schemeClr val="accent1">
                    <a:lumMod val="75000"/>
                  </a:schemeClr>
                </a:solidFill>
              </a:rPr>
              <a:t>Publication - Subscription Services</a:t>
            </a:r>
          </a:p>
          <a:p>
            <a:pPr marL="1828800" lvl="1" indent="-449263">
              <a:spcBef>
                <a:spcPts val="600"/>
              </a:spcBef>
              <a:buClr>
                <a:srgbClr val="4F81BD"/>
              </a:buClr>
            </a:pPr>
            <a:r>
              <a:rPr lang="en-US" spc="-15" dirty="0">
                <a:solidFill>
                  <a:schemeClr val="accent1">
                    <a:lumMod val="75000"/>
                  </a:schemeClr>
                </a:solidFill>
              </a:rPr>
              <a:t>Job Posting Services</a:t>
            </a:r>
          </a:p>
        </p:txBody>
      </p:sp>
      <p:sp>
        <p:nvSpPr>
          <p:cNvPr id="5" name="Slide Number Placeholder 4"/>
          <p:cNvSpPr>
            <a:spLocks noGrp="1"/>
          </p:cNvSpPr>
          <p:nvPr>
            <p:ph type="sldNum" sz="quarter" idx="12"/>
          </p:nvPr>
        </p:nvSpPr>
        <p:spPr/>
        <p:txBody>
          <a:bodyPr/>
          <a:lstStyle/>
          <a:p>
            <a:pPr marL="25400"/>
            <a:fld id="{81D60167-4931-47E6-BA6A-407CBD079E47}" type="slidenum">
              <a:rPr lang="en-US" sz="1300" b="1" spc="-10" smtClean="0">
                <a:solidFill>
                  <a:schemeClr val="bg2">
                    <a:lumMod val="75000"/>
                  </a:schemeClr>
                </a:solidFill>
                <a:latin typeface="Arial"/>
                <a:cs typeface="Arial"/>
              </a:rPr>
              <a:pPr marL="25400"/>
              <a:t>40</a:t>
            </a:fld>
            <a:endParaRPr lang="en-US" sz="1300" dirty="0">
              <a:solidFill>
                <a:schemeClr val="bg2">
                  <a:lumMod val="75000"/>
                </a:schemeClr>
              </a:solidFill>
              <a:latin typeface="Arial"/>
              <a:cs typeface="Arial"/>
            </a:endParaRPr>
          </a:p>
        </p:txBody>
      </p:sp>
      <p:sp>
        <p:nvSpPr>
          <p:cNvPr id="7" name="Title 1">
            <a:extLst>
              <a:ext uri="{FF2B5EF4-FFF2-40B4-BE49-F238E27FC236}">
                <a16:creationId xmlns:a16="http://schemas.microsoft.com/office/drawing/2014/main" id="{E9EE22F9-87F0-40B3-9B02-AC128ED8E12F}"/>
              </a:ext>
            </a:extLst>
          </p:cNvPr>
          <p:cNvSpPr>
            <a:spLocks noGrp="1"/>
          </p:cNvSpPr>
          <p:nvPr>
            <p:ph type="title"/>
          </p:nvPr>
        </p:nvSpPr>
        <p:spPr>
          <a:xfrm>
            <a:off x="345527" y="164376"/>
            <a:ext cx="10720790" cy="737150"/>
          </a:xfrm>
        </p:spPr>
        <p:txBody>
          <a:bodyPr anchor="ctr">
            <a:noAutofit/>
          </a:bodyPr>
          <a:lstStyle/>
          <a:p>
            <a:r>
              <a:rPr lang="en-US" sz="3600" spc="-30" dirty="0"/>
              <a:t>Cooperative Contracts Blanket Exemptions</a:t>
            </a:r>
            <a:endParaRPr lang="en-US" sz="5400" dirty="0"/>
          </a:p>
        </p:txBody>
      </p:sp>
      <p:sp>
        <p:nvSpPr>
          <p:cNvPr id="2" name="Date Placeholder 1">
            <a:extLst>
              <a:ext uri="{FF2B5EF4-FFF2-40B4-BE49-F238E27FC236}">
                <a16:creationId xmlns:a16="http://schemas.microsoft.com/office/drawing/2014/main" id="{17536244-D08B-4EE1-9E03-E15B2FC6C343}"/>
              </a:ext>
            </a:extLst>
          </p:cNvPr>
          <p:cNvSpPr>
            <a:spLocks noGrp="1"/>
          </p:cNvSpPr>
          <p:nvPr>
            <p:ph type="dt" sz="half" idx="10"/>
          </p:nvPr>
        </p:nvSpPr>
        <p:spPr/>
        <p:txBody>
          <a:bodyPr/>
          <a:lstStyle/>
          <a:p>
            <a:fld id="{AC354235-725D-4876-BBD4-1F9BE4D4C860}" type="datetime1">
              <a:rPr lang="en-US" smtClean="0"/>
              <a:t>5/14/2019</a:t>
            </a:fld>
            <a:endParaRPr lang="en-US"/>
          </a:p>
        </p:txBody>
      </p:sp>
    </p:spTree>
    <p:extLst>
      <p:ext uri="{BB962C8B-B14F-4D97-AF65-F5344CB8AC3E}">
        <p14:creationId xmlns:p14="http://schemas.microsoft.com/office/powerpoint/2010/main" val="1290161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 y="164376"/>
            <a:ext cx="10993581" cy="737150"/>
          </a:xfrm>
        </p:spPr>
        <p:txBody>
          <a:bodyPr anchor="ctr">
            <a:noAutofit/>
          </a:bodyPr>
          <a:lstStyle/>
          <a:p>
            <a:r>
              <a:rPr lang="en-US" sz="3600" spc="-30" dirty="0"/>
              <a:t>Cooperative Contracts Blanket Exemptions</a:t>
            </a:r>
            <a:endParaRPr lang="en-US" sz="5400" dirty="0"/>
          </a:p>
        </p:txBody>
      </p:sp>
      <p:sp>
        <p:nvSpPr>
          <p:cNvPr id="3" name="Text Placeholder 2"/>
          <p:cNvSpPr>
            <a:spLocks noGrp="1"/>
          </p:cNvSpPr>
          <p:nvPr>
            <p:ph idx="1"/>
          </p:nvPr>
        </p:nvSpPr>
        <p:spPr>
          <a:xfrm>
            <a:off x="778233" y="1582061"/>
            <a:ext cx="7832367" cy="4622799"/>
          </a:xfrm>
        </p:spPr>
        <p:txBody>
          <a:bodyPr anchor="ctr">
            <a:noAutofit/>
          </a:bodyPr>
          <a:lstStyle/>
          <a:p>
            <a:pPr marL="12700" lvl="0" indent="0">
              <a:spcBef>
                <a:spcPts val="600"/>
              </a:spcBef>
              <a:spcAft>
                <a:spcPts val="600"/>
              </a:spcAft>
              <a:buClr>
                <a:srgbClr val="4F81BD"/>
              </a:buClr>
              <a:buNone/>
            </a:pPr>
            <a:r>
              <a:rPr lang="en-US" dirty="0">
                <a:solidFill>
                  <a:srgbClr val="000000"/>
                </a:solidFill>
              </a:rPr>
              <a:t>Minimum Threshold Procurements </a:t>
            </a:r>
          </a:p>
          <a:p>
            <a:pPr marL="755650" lvl="1" indent="-285750">
              <a:spcBef>
                <a:spcPts val="600"/>
              </a:spcBef>
              <a:spcAft>
                <a:spcPts val="600"/>
              </a:spcAft>
              <a:buClr>
                <a:srgbClr val="4F81BD"/>
              </a:buClr>
            </a:pPr>
            <a:r>
              <a:rPr lang="en-US" dirty="0">
                <a:solidFill>
                  <a:schemeClr val="accent1">
                    <a:lumMod val="75000"/>
                  </a:schemeClr>
                </a:solidFill>
              </a:rPr>
              <a:t>State Agencies are exempt from Purchasing IT Commodities through a DIR Contract not to exceed $1,000.00.</a:t>
            </a:r>
          </a:p>
          <a:p>
            <a:pPr marL="12700" lvl="0" indent="0">
              <a:spcBef>
                <a:spcPts val="600"/>
              </a:spcBef>
              <a:spcAft>
                <a:spcPts val="600"/>
              </a:spcAft>
              <a:buClr>
                <a:srgbClr val="4F81BD"/>
              </a:buClr>
              <a:buNone/>
            </a:pPr>
            <a:r>
              <a:rPr lang="en-US" spc="-15" dirty="0">
                <a:solidFill>
                  <a:prstClr val="black"/>
                </a:solidFill>
              </a:rPr>
              <a:t>Maximum Threshold Procurements </a:t>
            </a:r>
          </a:p>
          <a:p>
            <a:pPr marL="755650" lvl="1" indent="-285750">
              <a:spcBef>
                <a:spcPts val="600"/>
              </a:spcBef>
              <a:spcAft>
                <a:spcPts val="600"/>
              </a:spcAft>
              <a:buClr>
                <a:srgbClr val="4F81BD"/>
              </a:buClr>
            </a:pPr>
            <a:r>
              <a:rPr lang="en-US" spc="-15" dirty="0">
                <a:solidFill>
                  <a:schemeClr val="accent1">
                    <a:lumMod val="75000"/>
                  </a:schemeClr>
                </a:solidFill>
              </a:rPr>
              <a:t>State agencies are granted an exemption from the requirement to purchase through a DIR contract when purchasing commodity products and/or services when the value of the initial term of the contract exceeds $5 million. </a:t>
            </a:r>
          </a:p>
        </p:txBody>
      </p:sp>
      <p:sp>
        <p:nvSpPr>
          <p:cNvPr id="5" name="Slide Number Placeholder 4"/>
          <p:cNvSpPr>
            <a:spLocks noGrp="1"/>
          </p:cNvSpPr>
          <p:nvPr>
            <p:ph type="sldNum" sz="quarter" idx="12"/>
          </p:nvPr>
        </p:nvSpPr>
        <p:spPr/>
        <p:txBody>
          <a:bodyPr/>
          <a:lstStyle/>
          <a:p>
            <a:pPr marL="25400"/>
            <a:fld id="{81D60167-4931-47E6-BA6A-407CBD079E47}" type="slidenum">
              <a:rPr lang="en-US" sz="1300" b="1" spc="-10" smtClean="0">
                <a:solidFill>
                  <a:schemeClr val="bg2">
                    <a:lumMod val="75000"/>
                  </a:schemeClr>
                </a:solidFill>
                <a:latin typeface="Arial"/>
                <a:cs typeface="Arial"/>
              </a:rPr>
              <a:pPr marL="25400"/>
              <a:t>41</a:t>
            </a:fld>
            <a:endParaRPr lang="en-US" sz="1300" dirty="0">
              <a:solidFill>
                <a:schemeClr val="bg2">
                  <a:lumMod val="75000"/>
                </a:schemeClr>
              </a:solidFill>
              <a:latin typeface="Arial"/>
              <a:cs typeface="Arial"/>
            </a:endParaRPr>
          </a:p>
        </p:txBody>
      </p:sp>
      <p:pic>
        <p:nvPicPr>
          <p:cNvPr id="6" name="Picture 5">
            <a:extLst>
              <a:ext uri="{FF2B5EF4-FFF2-40B4-BE49-F238E27FC236}">
                <a16:creationId xmlns:a16="http://schemas.microsoft.com/office/drawing/2014/main" id="{AF4DEFEB-4551-47B3-A5A3-E44B6770BD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48567" y="2250659"/>
            <a:ext cx="2267266" cy="2734057"/>
          </a:xfrm>
          <a:prstGeom prst="rect">
            <a:avLst/>
          </a:prstGeom>
        </p:spPr>
      </p:pic>
      <p:sp>
        <p:nvSpPr>
          <p:cNvPr id="4" name="Date Placeholder 3">
            <a:extLst>
              <a:ext uri="{FF2B5EF4-FFF2-40B4-BE49-F238E27FC236}">
                <a16:creationId xmlns:a16="http://schemas.microsoft.com/office/drawing/2014/main" id="{61AFC01C-A06A-4CE0-924F-16CFE7DBB56B}"/>
              </a:ext>
            </a:extLst>
          </p:cNvPr>
          <p:cNvSpPr>
            <a:spLocks noGrp="1"/>
          </p:cNvSpPr>
          <p:nvPr>
            <p:ph type="dt" sz="half" idx="10"/>
          </p:nvPr>
        </p:nvSpPr>
        <p:spPr/>
        <p:txBody>
          <a:bodyPr/>
          <a:lstStyle/>
          <a:p>
            <a:fld id="{BA53578C-2659-41F3-917F-27161B135716}" type="datetime1">
              <a:rPr lang="en-US" smtClean="0"/>
              <a:t>5/14/2019</a:t>
            </a:fld>
            <a:endParaRPr lang="en-US"/>
          </a:p>
        </p:txBody>
      </p:sp>
    </p:spTree>
    <p:extLst>
      <p:ext uri="{BB962C8B-B14F-4D97-AF65-F5344CB8AC3E}">
        <p14:creationId xmlns:p14="http://schemas.microsoft.com/office/powerpoint/2010/main" val="1586358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6" y="163339"/>
            <a:ext cx="11125199" cy="759413"/>
          </a:xfrm>
        </p:spPr>
        <p:txBody>
          <a:bodyPr anchor="ctr">
            <a:noAutofit/>
          </a:bodyPr>
          <a:lstStyle/>
          <a:p>
            <a:r>
              <a:rPr lang="en-US" sz="3600" b="1" spc="-30" dirty="0"/>
              <a:t>Cooperative Contracts One Time Exemptions</a:t>
            </a:r>
            <a:endParaRPr lang="en-US" sz="3600" dirty="0"/>
          </a:p>
        </p:txBody>
      </p:sp>
      <p:sp>
        <p:nvSpPr>
          <p:cNvPr id="3" name="Text Placeholder 2"/>
          <p:cNvSpPr>
            <a:spLocks noGrp="1"/>
          </p:cNvSpPr>
          <p:nvPr>
            <p:ph idx="1"/>
          </p:nvPr>
        </p:nvSpPr>
        <p:spPr>
          <a:xfrm>
            <a:off x="533400" y="1530731"/>
            <a:ext cx="11125200" cy="4825619"/>
          </a:xfrm>
        </p:spPr>
        <p:txBody>
          <a:bodyPr>
            <a:normAutofit/>
          </a:bodyPr>
          <a:lstStyle/>
          <a:p>
            <a:pPr marL="0" lvl="0" indent="0">
              <a:buNone/>
            </a:pPr>
            <a:r>
              <a:rPr lang="en-US" dirty="0">
                <a:solidFill>
                  <a:srgbClr val="000000"/>
                </a:solidFill>
              </a:rPr>
              <a:t>If a Blanket Exemption does not exist, then a State Agency must  request a one-time exemption by completing and submitting an Exemption Request Form. </a:t>
            </a:r>
          </a:p>
          <a:p>
            <a:pPr marL="1371600" lvl="3" indent="0">
              <a:spcBef>
                <a:spcPts val="1800"/>
              </a:spcBef>
              <a:buNone/>
            </a:pPr>
            <a:r>
              <a:rPr lang="en-US" sz="2800" dirty="0">
                <a:solidFill>
                  <a:srgbClr val="000000"/>
                </a:solidFill>
                <a:latin typeface="Franklin Gothic Medium" panose="020B0603020102020204" pitchFamily="34" charset="0"/>
                <a:ea typeface="Franklin Gothic Demi" charset="0"/>
                <a:cs typeface="Franklin Gothic Demi" charset="0"/>
              </a:rPr>
              <a:t>Exemption Justifications:</a:t>
            </a:r>
          </a:p>
          <a:p>
            <a:pPr marL="2127250" lvl="4" indent="-285750">
              <a:spcAft>
                <a:spcPts val="600"/>
              </a:spcAft>
              <a:buClr>
                <a:srgbClr val="4F81BD"/>
              </a:buClr>
            </a:pPr>
            <a:r>
              <a:rPr lang="en-US" sz="2400" spc="-15" dirty="0">
                <a:solidFill>
                  <a:schemeClr val="accent1">
                    <a:lumMod val="75000"/>
                  </a:schemeClr>
                </a:solidFill>
              </a:rPr>
              <a:t>Cost</a:t>
            </a:r>
          </a:p>
          <a:p>
            <a:pPr marL="2127250" lvl="4" indent="-285750">
              <a:spcAft>
                <a:spcPts val="600"/>
              </a:spcAft>
              <a:buClr>
                <a:srgbClr val="4F81BD"/>
              </a:buClr>
            </a:pPr>
            <a:r>
              <a:rPr lang="en-US" sz="2400" spc="-15" dirty="0">
                <a:solidFill>
                  <a:schemeClr val="accent1">
                    <a:lumMod val="75000"/>
                  </a:schemeClr>
                </a:solidFill>
              </a:rPr>
              <a:t>Terms and Conditions</a:t>
            </a:r>
          </a:p>
          <a:p>
            <a:pPr marL="2127250" lvl="4" indent="-285750">
              <a:spcAft>
                <a:spcPts val="600"/>
              </a:spcAft>
              <a:buClr>
                <a:srgbClr val="4F81BD"/>
              </a:buClr>
            </a:pPr>
            <a:r>
              <a:rPr lang="en-US" sz="2400" spc="-15" dirty="0">
                <a:solidFill>
                  <a:schemeClr val="accent1">
                    <a:lumMod val="75000"/>
                  </a:schemeClr>
                </a:solidFill>
              </a:rPr>
              <a:t>Funding Source Restrictions</a:t>
            </a:r>
          </a:p>
          <a:p>
            <a:pPr marL="2127250" lvl="4" indent="-285750">
              <a:spcAft>
                <a:spcPts val="600"/>
              </a:spcAft>
              <a:buClr>
                <a:srgbClr val="4F81BD"/>
              </a:buClr>
            </a:pPr>
            <a:r>
              <a:rPr lang="en-US" sz="2400" spc="-15" dirty="0">
                <a:solidFill>
                  <a:schemeClr val="accent1">
                    <a:lumMod val="75000"/>
                  </a:schemeClr>
                </a:solidFill>
              </a:rPr>
              <a:t>Compatibility with Existing Technology Infrastructure</a:t>
            </a:r>
          </a:p>
          <a:p>
            <a:pPr marL="2127250" lvl="4" indent="-285750">
              <a:spcAft>
                <a:spcPts val="600"/>
              </a:spcAft>
              <a:buClr>
                <a:srgbClr val="4F81BD"/>
              </a:buClr>
            </a:pPr>
            <a:r>
              <a:rPr lang="en-US" sz="2400" spc="-15" dirty="0">
                <a:solidFill>
                  <a:schemeClr val="accent1">
                    <a:lumMod val="75000"/>
                  </a:schemeClr>
                </a:solidFill>
              </a:rPr>
              <a:t>Proprietary Restrictions</a:t>
            </a:r>
          </a:p>
          <a:p>
            <a:pPr marL="2127250" lvl="4" indent="-285750">
              <a:spcAft>
                <a:spcPts val="600"/>
              </a:spcAft>
              <a:buClr>
                <a:srgbClr val="4F81BD"/>
              </a:buClr>
            </a:pPr>
            <a:r>
              <a:rPr lang="en-US" sz="2400" spc="-15" dirty="0">
                <a:solidFill>
                  <a:schemeClr val="accent1">
                    <a:lumMod val="75000"/>
                  </a:schemeClr>
                </a:solidFill>
              </a:rPr>
              <a:t>Other Circumstances or Requirements</a:t>
            </a:r>
          </a:p>
          <a:p>
            <a:endParaRPr lang="en-US" dirty="0"/>
          </a:p>
        </p:txBody>
      </p:sp>
      <p:sp>
        <p:nvSpPr>
          <p:cNvPr id="6" name="Slide Number Placeholder 5"/>
          <p:cNvSpPr>
            <a:spLocks noGrp="1"/>
          </p:cNvSpPr>
          <p:nvPr>
            <p:ph type="sldNum" sz="quarter" idx="12"/>
          </p:nvPr>
        </p:nvSpPr>
        <p:spPr/>
        <p:txBody>
          <a:bodyPr/>
          <a:lstStyle/>
          <a:p>
            <a:pPr marL="25400"/>
            <a:fld id="{81D60167-4931-47E6-BA6A-407CBD079E47}" type="slidenum">
              <a:rPr lang="en-US" sz="1300" b="1" spc="-10" smtClean="0">
                <a:solidFill>
                  <a:schemeClr val="bg2">
                    <a:lumMod val="75000"/>
                  </a:schemeClr>
                </a:solidFill>
                <a:latin typeface="Arial"/>
                <a:cs typeface="Arial"/>
              </a:rPr>
              <a:pPr marL="25400"/>
              <a:t>42</a:t>
            </a:fld>
            <a:endParaRPr lang="en-US" sz="1300" dirty="0">
              <a:solidFill>
                <a:schemeClr val="bg2">
                  <a:lumMod val="75000"/>
                </a:schemeClr>
              </a:solidFill>
              <a:latin typeface="Arial"/>
              <a:cs typeface="Arial"/>
            </a:endParaRPr>
          </a:p>
        </p:txBody>
      </p:sp>
      <p:sp>
        <p:nvSpPr>
          <p:cNvPr id="4" name="Date Placeholder 3">
            <a:extLst>
              <a:ext uri="{FF2B5EF4-FFF2-40B4-BE49-F238E27FC236}">
                <a16:creationId xmlns:a16="http://schemas.microsoft.com/office/drawing/2014/main" id="{2BA12A27-042B-44C8-A2FE-1666CFADF6F8}"/>
              </a:ext>
            </a:extLst>
          </p:cNvPr>
          <p:cNvSpPr>
            <a:spLocks noGrp="1"/>
          </p:cNvSpPr>
          <p:nvPr>
            <p:ph type="dt" sz="half" idx="10"/>
          </p:nvPr>
        </p:nvSpPr>
        <p:spPr/>
        <p:txBody>
          <a:bodyPr/>
          <a:lstStyle/>
          <a:p>
            <a:fld id="{3EF1F535-A75E-45E1-BEE2-8A15A658FC3B}" type="datetime1">
              <a:rPr lang="en-US" smtClean="0"/>
              <a:t>5/14/2019</a:t>
            </a:fld>
            <a:endParaRPr lang="en-US"/>
          </a:p>
        </p:txBody>
      </p:sp>
    </p:spTree>
    <p:extLst>
      <p:ext uri="{BB962C8B-B14F-4D97-AF65-F5344CB8AC3E}">
        <p14:creationId xmlns:p14="http://schemas.microsoft.com/office/powerpoint/2010/main" val="634235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428" y="160021"/>
            <a:ext cx="10620585" cy="759413"/>
          </a:xfrm>
        </p:spPr>
        <p:txBody>
          <a:bodyPr anchor="ctr">
            <a:normAutofit/>
          </a:bodyPr>
          <a:lstStyle/>
          <a:p>
            <a:r>
              <a:rPr lang="en-US" spc="-30" dirty="0"/>
              <a:t>Expedited Exemptions</a:t>
            </a:r>
            <a:endParaRPr lang="en-US" dirty="0"/>
          </a:p>
        </p:txBody>
      </p:sp>
      <p:pic>
        <p:nvPicPr>
          <p:cNvPr id="6" name="Picture 5">
            <a:extLst>
              <a:ext uri="{FF2B5EF4-FFF2-40B4-BE49-F238E27FC236}">
                <a16:creationId xmlns:a16="http://schemas.microsoft.com/office/drawing/2014/main" id="{55774B2B-3DDE-4AEC-8781-045DDD31AE44}"/>
              </a:ext>
              <a:ext uri="{C183D7F6-B498-43B3-948B-1728B52AA6E4}">
                <adec:decorative xmlns:adec="http://schemas.microsoft.com/office/drawing/2017/decorative" val="1"/>
              </a:ext>
            </a:extLst>
          </p:cNvPr>
          <p:cNvPicPr>
            <a:picLocks noChangeAspect="1"/>
          </p:cNvPicPr>
          <p:nvPr/>
        </p:nvPicPr>
        <p:blipFill rotWithShape="1">
          <a:blip r:embed="rId3"/>
          <a:srcRect t="10566" b="10235"/>
          <a:stretch/>
        </p:blipFill>
        <p:spPr>
          <a:xfrm>
            <a:off x="7910966" y="3665083"/>
            <a:ext cx="2905806" cy="2873829"/>
          </a:xfrm>
          <a:prstGeom prst="ellipse">
            <a:avLst/>
          </a:prstGeom>
          <a:ln w="190500" cap="rnd">
            <a:solidFill>
              <a:srgbClr val="C8C6BD"/>
            </a:solidFill>
            <a:prstDash val="solid"/>
          </a:ln>
          <a:effectLst>
            <a:outerShdw blurRad="127000" algn="bl" rotWithShape="0">
              <a:srgbClr val="000000"/>
            </a:outerShdw>
          </a:effectLst>
          <a:scene3d>
            <a:camera prst="perspectiveLeft"/>
            <a:lightRig rig="threePt" dir="t">
              <a:rot lat="0" lon="0" rev="19200000"/>
            </a:lightRig>
          </a:scene3d>
          <a:sp3d extrusionH="25400">
            <a:bevelT w="304800" h="152400" prst="hardEdge"/>
            <a:extrusionClr>
              <a:srgbClr val="000000"/>
            </a:extrusionClr>
          </a:sp3d>
        </p:spPr>
      </p:pic>
      <p:sp>
        <p:nvSpPr>
          <p:cNvPr id="3" name="Text Placeholder 2"/>
          <p:cNvSpPr>
            <a:spLocks noGrp="1"/>
          </p:cNvSpPr>
          <p:nvPr>
            <p:ph idx="1"/>
          </p:nvPr>
        </p:nvSpPr>
        <p:spPr>
          <a:xfrm>
            <a:off x="750210" y="1473582"/>
            <a:ext cx="10320803" cy="2706533"/>
          </a:xfrm>
        </p:spPr>
        <p:txBody>
          <a:bodyPr/>
          <a:lstStyle/>
          <a:p>
            <a:pPr marL="0" lvl="0" indent="0">
              <a:buNone/>
            </a:pPr>
            <a:r>
              <a:rPr lang="en-US" dirty="0">
                <a:solidFill>
                  <a:srgbClr val="000000"/>
                </a:solidFill>
                <a:latin typeface="Franklin Gothic Medium" panose="020B0603020102020204" pitchFamily="34" charset="0"/>
                <a:ea typeface="Franklin Gothic Demi" charset="0"/>
                <a:cs typeface="Franklin Gothic Demi" charset="0"/>
              </a:rPr>
              <a:t>Expedited Exemptions Request</a:t>
            </a:r>
          </a:p>
          <a:p>
            <a:pPr marL="298450" lvl="0" indent="-285750">
              <a:spcAft>
                <a:spcPts val="600"/>
              </a:spcAft>
              <a:buClr>
                <a:srgbClr val="4F81BD"/>
              </a:buClr>
            </a:pPr>
            <a:r>
              <a:rPr lang="en-US" sz="2400" spc="-15" dirty="0">
                <a:solidFill>
                  <a:prstClr val="black"/>
                </a:solidFill>
                <a:latin typeface="Franklin Gothic Book" panose="020B0503020102020204" pitchFamily="34" charset="0"/>
              </a:rPr>
              <a:t>Expedited Request must include the Exemption Request Form</a:t>
            </a:r>
          </a:p>
          <a:p>
            <a:pPr marL="298450" lvl="0" indent="-285750">
              <a:spcAft>
                <a:spcPts val="600"/>
              </a:spcAft>
              <a:buClr>
                <a:srgbClr val="4F81BD"/>
              </a:buClr>
            </a:pPr>
            <a:r>
              <a:rPr lang="en-US" sz="2400" spc="-15" dirty="0">
                <a:solidFill>
                  <a:prstClr val="black"/>
                </a:solidFill>
                <a:latin typeface="Franklin Gothic Book" panose="020B0503020102020204" pitchFamily="34" charset="0"/>
              </a:rPr>
              <a:t>DIR will process the request within three (3) business days</a:t>
            </a:r>
          </a:p>
          <a:p>
            <a:pPr marL="298450" lvl="0" indent="-285750">
              <a:spcAft>
                <a:spcPts val="600"/>
              </a:spcAft>
              <a:buClr>
                <a:srgbClr val="4F81BD"/>
              </a:buClr>
            </a:pPr>
            <a:r>
              <a:rPr lang="en-US" sz="2400" spc="-15" dirty="0">
                <a:solidFill>
                  <a:prstClr val="black"/>
                </a:solidFill>
                <a:latin typeface="Franklin Gothic Book" panose="020B0503020102020204" pitchFamily="34" charset="0"/>
              </a:rPr>
              <a:t>Request must include a statement from the agency head, or his/her designee</a:t>
            </a:r>
          </a:p>
          <a:p>
            <a:pPr marL="298450" lvl="0" indent="-285750">
              <a:spcAft>
                <a:spcPts val="600"/>
              </a:spcAft>
              <a:buClr>
                <a:srgbClr val="4F81BD"/>
              </a:buClr>
            </a:pPr>
            <a:r>
              <a:rPr lang="en-US" sz="2400" spc="-15" dirty="0">
                <a:solidFill>
                  <a:prstClr val="black"/>
                </a:solidFill>
                <a:latin typeface="Franklin Gothic Book" panose="020B0503020102020204" pitchFamily="34" charset="0"/>
              </a:rPr>
              <a:t>Describe the reason for the expedited request</a:t>
            </a:r>
          </a:p>
          <a:p>
            <a:pPr marL="0" indent="0">
              <a:buNone/>
            </a:pPr>
            <a:endParaRPr lang="en-US" dirty="0"/>
          </a:p>
        </p:txBody>
      </p:sp>
      <p:sp>
        <p:nvSpPr>
          <p:cNvPr id="5" name="Slide Number Placeholder 4"/>
          <p:cNvSpPr>
            <a:spLocks noGrp="1"/>
          </p:cNvSpPr>
          <p:nvPr>
            <p:ph type="sldNum" sz="quarter" idx="12"/>
          </p:nvPr>
        </p:nvSpPr>
        <p:spPr/>
        <p:txBody>
          <a:bodyPr/>
          <a:lstStyle/>
          <a:p>
            <a:pPr marL="25400"/>
            <a:fld id="{81D60167-4931-47E6-BA6A-407CBD079E47}" type="slidenum">
              <a:rPr lang="en-US" sz="1300" b="1" spc="-10" smtClean="0">
                <a:solidFill>
                  <a:schemeClr val="bg2">
                    <a:lumMod val="75000"/>
                  </a:schemeClr>
                </a:solidFill>
                <a:latin typeface="Arial"/>
                <a:cs typeface="Arial"/>
              </a:rPr>
              <a:pPr marL="25400"/>
              <a:t>43</a:t>
            </a:fld>
            <a:endParaRPr lang="en-US" sz="1300" dirty="0">
              <a:solidFill>
                <a:schemeClr val="bg2">
                  <a:lumMod val="75000"/>
                </a:schemeClr>
              </a:solidFill>
              <a:latin typeface="Arial"/>
              <a:cs typeface="Arial"/>
            </a:endParaRPr>
          </a:p>
        </p:txBody>
      </p:sp>
      <p:sp>
        <p:nvSpPr>
          <p:cNvPr id="4" name="Date Placeholder 3">
            <a:extLst>
              <a:ext uri="{FF2B5EF4-FFF2-40B4-BE49-F238E27FC236}">
                <a16:creationId xmlns:a16="http://schemas.microsoft.com/office/drawing/2014/main" id="{A102FA00-7835-420F-9BD0-126407158433}"/>
              </a:ext>
            </a:extLst>
          </p:cNvPr>
          <p:cNvSpPr>
            <a:spLocks noGrp="1"/>
          </p:cNvSpPr>
          <p:nvPr>
            <p:ph type="dt" sz="half" idx="10"/>
          </p:nvPr>
        </p:nvSpPr>
        <p:spPr/>
        <p:txBody>
          <a:bodyPr/>
          <a:lstStyle/>
          <a:p>
            <a:fld id="{860826FA-76A0-434B-9D74-A2C4CEE0A177}" type="datetime1">
              <a:rPr lang="en-US" smtClean="0"/>
              <a:t>5/14/2019</a:t>
            </a:fld>
            <a:endParaRPr lang="en-US"/>
          </a:p>
        </p:txBody>
      </p:sp>
    </p:spTree>
    <p:extLst>
      <p:ext uri="{BB962C8B-B14F-4D97-AF65-F5344CB8AC3E}">
        <p14:creationId xmlns:p14="http://schemas.microsoft.com/office/powerpoint/2010/main" val="4121997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E54A-0D2C-48F9-BD4B-CC5E09616C98}"/>
              </a:ext>
            </a:extLst>
          </p:cNvPr>
          <p:cNvSpPr>
            <a:spLocks noGrp="1"/>
          </p:cNvSpPr>
          <p:nvPr>
            <p:ph type="title"/>
          </p:nvPr>
        </p:nvSpPr>
        <p:spPr>
          <a:xfrm>
            <a:off x="284480" y="0"/>
            <a:ext cx="11277600" cy="1310725"/>
          </a:xfrm>
        </p:spPr>
        <p:txBody>
          <a:bodyPr>
            <a:normAutofit/>
          </a:bodyPr>
          <a:lstStyle/>
          <a:p>
            <a:r>
              <a:rPr lang="en-US" sz="4000" spc="-30" dirty="0"/>
              <a:t>Coop Contracts Exemption Request Portal</a:t>
            </a:r>
            <a:endParaRPr lang="en-US" sz="4000" dirty="0"/>
          </a:p>
        </p:txBody>
      </p:sp>
      <p:sp>
        <p:nvSpPr>
          <p:cNvPr id="4" name="Date Placeholder 3">
            <a:extLst>
              <a:ext uri="{FF2B5EF4-FFF2-40B4-BE49-F238E27FC236}">
                <a16:creationId xmlns:a16="http://schemas.microsoft.com/office/drawing/2014/main" id="{A2C0B498-CFF7-4560-B2DA-AE6D796170EF}"/>
              </a:ext>
            </a:extLst>
          </p:cNvPr>
          <p:cNvSpPr>
            <a:spLocks noGrp="1"/>
          </p:cNvSpPr>
          <p:nvPr>
            <p:ph type="dt" sz="half" idx="10"/>
          </p:nvPr>
        </p:nvSpPr>
        <p:spPr/>
        <p:txBody>
          <a:bodyPr/>
          <a:lstStyle/>
          <a:p>
            <a:fld id="{CE212227-48C1-4255-9437-1C13A6015098}" type="datetime1">
              <a:rPr lang="en-US" smtClean="0"/>
              <a:t>5/14/2019</a:t>
            </a:fld>
            <a:endParaRPr lang="en-US"/>
          </a:p>
        </p:txBody>
      </p:sp>
      <p:sp>
        <p:nvSpPr>
          <p:cNvPr id="5" name="Slide Number Placeholder 4">
            <a:extLst>
              <a:ext uri="{FF2B5EF4-FFF2-40B4-BE49-F238E27FC236}">
                <a16:creationId xmlns:a16="http://schemas.microsoft.com/office/drawing/2014/main" id="{04127D04-8055-4A66-8E45-1AF671CAFE8A}"/>
              </a:ext>
            </a:extLst>
          </p:cNvPr>
          <p:cNvSpPr>
            <a:spLocks noGrp="1"/>
          </p:cNvSpPr>
          <p:nvPr>
            <p:ph type="sldNum" sz="quarter" idx="12"/>
          </p:nvPr>
        </p:nvSpPr>
        <p:spPr/>
        <p:txBody>
          <a:bodyPr/>
          <a:lstStyle/>
          <a:p>
            <a:fld id="{418AF66D-A13B-6F44-B082-D7F3693F012B}" type="slidenum">
              <a:rPr lang="en-US" smtClean="0"/>
              <a:t>44</a:t>
            </a:fld>
            <a:endParaRPr lang="en-US"/>
          </a:p>
        </p:txBody>
      </p:sp>
      <p:pic>
        <p:nvPicPr>
          <p:cNvPr id="6" name="Content Placeholder 4" descr="Image from exemption request page">
            <a:extLst>
              <a:ext uri="{FF2B5EF4-FFF2-40B4-BE49-F238E27FC236}">
                <a16:creationId xmlns:a16="http://schemas.microsoft.com/office/drawing/2014/main" id="{115C3A42-DA84-4412-9211-EFD9FA00BE61}"/>
              </a:ext>
            </a:extLst>
          </p:cNvPr>
          <p:cNvPicPr>
            <a:picLocks noChangeAspect="1"/>
          </p:cNvPicPr>
          <p:nvPr/>
        </p:nvPicPr>
        <p:blipFill rotWithShape="1">
          <a:blip r:embed="rId3"/>
          <a:srcRect b="21235"/>
          <a:stretch/>
        </p:blipFill>
        <p:spPr>
          <a:xfrm>
            <a:off x="519708" y="1490112"/>
            <a:ext cx="7804332" cy="4387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9B6E4F9F-00E2-454E-8C52-BD58527D76FF}"/>
              </a:ext>
            </a:extLst>
          </p:cNvPr>
          <p:cNvSpPr txBox="1"/>
          <p:nvPr/>
        </p:nvSpPr>
        <p:spPr>
          <a:xfrm>
            <a:off x="8610600" y="1490112"/>
            <a:ext cx="3349171" cy="4355038"/>
          </a:xfrm>
          <a:prstGeom prst="rect">
            <a:avLst/>
          </a:prstGeom>
          <a:noFill/>
        </p:spPr>
        <p:txBody>
          <a:bodyPr wrap="square" rtlCol="0">
            <a:spAutoFit/>
          </a:bodyPr>
          <a:lstStyle/>
          <a:p>
            <a:pPr>
              <a:spcAft>
                <a:spcPts val="1200"/>
              </a:spcAft>
            </a:pPr>
            <a:r>
              <a:rPr lang="en-US" sz="2400" dirty="0">
                <a:latin typeface="Franklin Gothic Demi" charset="0"/>
                <a:ea typeface="Franklin Gothic Demi" charset="0"/>
                <a:cs typeface="Franklin Gothic Demi" charset="0"/>
              </a:rPr>
              <a:t>Customers will receive a confirmation email from DIR</a:t>
            </a:r>
          </a:p>
          <a:p>
            <a:pPr marL="174625" indent="-161925">
              <a:spcAft>
                <a:spcPts val="600"/>
              </a:spcAft>
              <a:buClr>
                <a:srgbClr val="4F81BD"/>
              </a:buClr>
              <a:buFont typeface="Arial" panose="020B0604020202020204" pitchFamily="34" charset="0"/>
              <a:buChar char="•"/>
            </a:pPr>
            <a:r>
              <a:rPr lang="en-US" sz="2000" spc="-15" dirty="0">
                <a:solidFill>
                  <a:prstClr val="black"/>
                </a:solidFill>
                <a:latin typeface="Franklin Gothic Book" charset="0"/>
                <a:ea typeface="Franklin Gothic Book" charset="0"/>
                <a:cs typeface="Franklin Gothic Book" charset="0"/>
              </a:rPr>
              <a:t>The assigned waiver number </a:t>
            </a:r>
          </a:p>
          <a:p>
            <a:pPr marL="174625" indent="-161925">
              <a:spcAft>
                <a:spcPts val="600"/>
              </a:spcAft>
              <a:buClr>
                <a:srgbClr val="4F81BD"/>
              </a:buClr>
              <a:buFont typeface="Arial" panose="020B0604020202020204" pitchFamily="34" charset="0"/>
              <a:buChar char="•"/>
            </a:pPr>
            <a:r>
              <a:rPr lang="en-US" sz="2000" spc="-15" dirty="0">
                <a:solidFill>
                  <a:prstClr val="black"/>
                </a:solidFill>
                <a:latin typeface="Franklin Gothic Book" charset="0"/>
                <a:ea typeface="Franklin Gothic Book" charset="0"/>
                <a:cs typeface="Franklin Gothic Book" charset="0"/>
              </a:rPr>
              <a:t>Date waiver was created and submitted to DIR</a:t>
            </a:r>
          </a:p>
          <a:p>
            <a:pPr marL="174625" indent="-161925">
              <a:spcAft>
                <a:spcPts val="600"/>
              </a:spcAft>
              <a:buClr>
                <a:srgbClr val="4F81BD"/>
              </a:buClr>
              <a:buFont typeface="Arial" panose="020B0604020202020204" pitchFamily="34" charset="0"/>
              <a:buChar char="•"/>
            </a:pPr>
            <a:r>
              <a:rPr lang="en-US" sz="2000" spc="-15" dirty="0">
                <a:solidFill>
                  <a:prstClr val="black"/>
                </a:solidFill>
                <a:latin typeface="Franklin Gothic Book" charset="0"/>
                <a:ea typeface="Franklin Gothic Book" charset="0"/>
                <a:cs typeface="Franklin Gothic Book" charset="0"/>
              </a:rPr>
              <a:t>Category selected on the waiver</a:t>
            </a:r>
          </a:p>
          <a:p>
            <a:pPr marL="174625" indent="-161925">
              <a:spcAft>
                <a:spcPts val="600"/>
              </a:spcAft>
              <a:buClr>
                <a:srgbClr val="4F81BD"/>
              </a:buClr>
              <a:buFont typeface="Arial" panose="020B0604020202020204" pitchFamily="34" charset="0"/>
              <a:buChar char="•"/>
            </a:pPr>
            <a:r>
              <a:rPr lang="en-US" sz="2000" spc="-15" dirty="0">
                <a:solidFill>
                  <a:prstClr val="black"/>
                </a:solidFill>
                <a:latin typeface="Franklin Gothic Book" charset="0"/>
                <a:ea typeface="Franklin Gothic Book" charset="0"/>
                <a:cs typeface="Franklin Gothic Book" charset="0"/>
              </a:rPr>
              <a:t>Exemptions can be approved or denied.  They may also be withdrawn.</a:t>
            </a:r>
          </a:p>
        </p:txBody>
      </p:sp>
    </p:spTree>
    <p:extLst>
      <p:ext uri="{BB962C8B-B14F-4D97-AF65-F5344CB8AC3E}">
        <p14:creationId xmlns:p14="http://schemas.microsoft.com/office/powerpoint/2010/main" val="2286897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8125-7CD7-421A-97C6-67C6600B3B07}"/>
              </a:ext>
            </a:extLst>
          </p:cNvPr>
          <p:cNvSpPr>
            <a:spLocks noGrp="1"/>
          </p:cNvSpPr>
          <p:nvPr>
            <p:ph type="title"/>
          </p:nvPr>
        </p:nvSpPr>
        <p:spPr/>
        <p:txBody>
          <a:bodyPr/>
          <a:lstStyle/>
          <a:p>
            <a:r>
              <a:rPr lang="en-US" dirty="0"/>
              <a:t>Cooperative Contract Documents</a:t>
            </a:r>
          </a:p>
        </p:txBody>
      </p:sp>
      <p:sp>
        <p:nvSpPr>
          <p:cNvPr id="3" name="Content Placeholder 2">
            <a:extLst>
              <a:ext uri="{FF2B5EF4-FFF2-40B4-BE49-F238E27FC236}">
                <a16:creationId xmlns:a16="http://schemas.microsoft.com/office/drawing/2014/main" id="{762CE4C4-3186-4154-BFCA-C9931C2474DF}"/>
              </a:ext>
            </a:extLst>
          </p:cNvPr>
          <p:cNvSpPr>
            <a:spLocks noGrp="1"/>
          </p:cNvSpPr>
          <p:nvPr>
            <p:ph idx="1"/>
          </p:nvPr>
        </p:nvSpPr>
        <p:spPr>
          <a:xfrm>
            <a:off x="673961" y="1370970"/>
            <a:ext cx="11073754" cy="5169315"/>
          </a:xfrm>
        </p:spPr>
        <p:txBody>
          <a:bodyPr>
            <a:normAutofit fontScale="92500" lnSpcReduction="10000"/>
          </a:bodyPr>
          <a:lstStyle/>
          <a:p>
            <a:r>
              <a:rPr lang="en-US" sz="3000" b="1" dirty="0">
                <a:latin typeface="Franklin Gothic Book" panose="020B0503020102020204" pitchFamily="34" charset="0"/>
              </a:rPr>
              <a:t>Common Elements</a:t>
            </a:r>
          </a:p>
          <a:p>
            <a:pPr lvl="1">
              <a:lnSpc>
                <a:spcPct val="100000"/>
              </a:lnSpc>
              <a:buSzPct val="75000"/>
              <a:buFont typeface="Courier New" panose="02070309020205020404" pitchFamily="49" charset="0"/>
              <a:buChar char="o"/>
            </a:pPr>
            <a:r>
              <a:rPr lang="en-US" sz="2600" dirty="0">
                <a:solidFill>
                  <a:schemeClr val="accent1">
                    <a:lumMod val="75000"/>
                  </a:schemeClr>
                </a:solidFill>
                <a:latin typeface="Franklin Gothic Book" panose="020B0503020102020204" pitchFamily="34" charset="0"/>
              </a:rPr>
              <a:t>Contract Document</a:t>
            </a:r>
          </a:p>
          <a:p>
            <a:pPr lvl="1">
              <a:lnSpc>
                <a:spcPct val="100000"/>
              </a:lnSpc>
              <a:buSzPct val="75000"/>
              <a:buFont typeface="Courier New" panose="02070309020205020404" pitchFamily="49" charset="0"/>
              <a:buChar char="o"/>
            </a:pPr>
            <a:r>
              <a:rPr lang="en-US" sz="2600" dirty="0">
                <a:solidFill>
                  <a:schemeClr val="accent1">
                    <a:lumMod val="75000"/>
                  </a:schemeClr>
                </a:solidFill>
                <a:latin typeface="Franklin Gothic Book" panose="020B0503020102020204" pitchFamily="34" charset="0"/>
              </a:rPr>
              <a:t>Appendix A Standard Terms and Conditions</a:t>
            </a:r>
          </a:p>
          <a:p>
            <a:pPr lvl="1">
              <a:lnSpc>
                <a:spcPct val="100000"/>
              </a:lnSpc>
              <a:buSzPct val="75000"/>
              <a:buFont typeface="Courier New" panose="02070309020205020404" pitchFamily="49" charset="0"/>
              <a:buChar char="o"/>
            </a:pPr>
            <a:r>
              <a:rPr lang="en-US" sz="2600" dirty="0">
                <a:solidFill>
                  <a:schemeClr val="accent1">
                    <a:lumMod val="75000"/>
                  </a:schemeClr>
                </a:solidFill>
                <a:latin typeface="Franklin Gothic Book" panose="020B0503020102020204" pitchFamily="34" charset="0"/>
              </a:rPr>
              <a:t>Appendix B HUB Subcontracting Plan</a:t>
            </a:r>
          </a:p>
          <a:p>
            <a:pPr lvl="1">
              <a:lnSpc>
                <a:spcPct val="100000"/>
              </a:lnSpc>
              <a:buSzPct val="75000"/>
              <a:buFont typeface="Courier New" panose="02070309020205020404" pitchFamily="49" charset="0"/>
              <a:buChar char="o"/>
            </a:pPr>
            <a:r>
              <a:rPr lang="en-US" sz="2600" dirty="0">
                <a:solidFill>
                  <a:schemeClr val="accent1">
                    <a:lumMod val="75000"/>
                  </a:schemeClr>
                </a:solidFill>
                <a:latin typeface="Franklin Gothic Book" panose="020B0503020102020204" pitchFamily="34" charset="0"/>
              </a:rPr>
              <a:t>Appendix C Pricing Index (DBITS: Statement of Work)</a:t>
            </a:r>
          </a:p>
          <a:p>
            <a:r>
              <a:rPr lang="en-US" sz="3000" b="1" dirty="0">
                <a:latin typeface="Franklin Gothic Book" panose="020B0503020102020204" pitchFamily="34" charset="0"/>
              </a:rPr>
              <a:t>Additional Appendices (as needed) Examples</a:t>
            </a:r>
          </a:p>
          <a:p>
            <a:pPr lvl="1">
              <a:buSzPct val="75000"/>
              <a:buFont typeface="Courier New" panose="02070309020205020404" pitchFamily="49" charset="0"/>
              <a:buChar char="o"/>
            </a:pPr>
            <a:r>
              <a:rPr lang="en-US" sz="2600" dirty="0">
                <a:solidFill>
                  <a:schemeClr val="accent1">
                    <a:lumMod val="75000"/>
                  </a:schemeClr>
                </a:solidFill>
                <a:latin typeface="Franklin Gothic Book" panose="020B0503020102020204" pitchFamily="34" charset="0"/>
              </a:rPr>
              <a:t>Appendix D Service Agreement</a:t>
            </a:r>
          </a:p>
          <a:p>
            <a:pPr lvl="1">
              <a:buSzPct val="75000"/>
              <a:buFont typeface="Courier New" panose="02070309020205020404" pitchFamily="49" charset="0"/>
              <a:buChar char="o"/>
            </a:pPr>
            <a:r>
              <a:rPr lang="en-US" sz="2600" dirty="0">
                <a:solidFill>
                  <a:schemeClr val="accent1">
                    <a:lumMod val="75000"/>
                  </a:schemeClr>
                </a:solidFill>
                <a:latin typeface="Franklin Gothic Book" panose="020B0503020102020204" pitchFamily="34" charset="0"/>
              </a:rPr>
              <a:t>Appendix E Master Operating Lease Agreement</a:t>
            </a:r>
          </a:p>
          <a:p>
            <a:pPr lvl="1">
              <a:buSzPct val="75000"/>
              <a:buFont typeface="Courier New" panose="02070309020205020404" pitchFamily="49" charset="0"/>
              <a:buChar char="o"/>
            </a:pPr>
            <a:r>
              <a:rPr lang="en-US" sz="2600" dirty="0">
                <a:solidFill>
                  <a:schemeClr val="accent1">
                    <a:lumMod val="75000"/>
                  </a:schemeClr>
                </a:solidFill>
                <a:latin typeface="Franklin Gothic Book" panose="020B0503020102020204" pitchFamily="34" charset="0"/>
              </a:rPr>
              <a:t>Appendix F Statement of Work</a:t>
            </a:r>
          </a:p>
          <a:p>
            <a:r>
              <a:rPr lang="en-US" sz="3000" b="1" dirty="0">
                <a:latin typeface="Franklin Gothic Book" panose="020B0503020102020204" pitchFamily="34" charset="0"/>
              </a:rPr>
              <a:t>Amendments</a:t>
            </a:r>
          </a:p>
          <a:p>
            <a:pPr marL="457200" lvl="1" indent="0">
              <a:buNone/>
            </a:pPr>
            <a:endParaRPr lang="en-US" dirty="0">
              <a:latin typeface="Franklin Gothic Book" panose="020B0503020102020204" pitchFamily="34" charset="0"/>
            </a:endParaRPr>
          </a:p>
          <a:p>
            <a:pPr marL="0" indent="0">
              <a:buNone/>
            </a:pPr>
            <a:r>
              <a:rPr lang="en-US" dirty="0">
                <a:solidFill>
                  <a:schemeClr val="accent5">
                    <a:lumMod val="50000"/>
                  </a:schemeClr>
                </a:solidFill>
                <a:latin typeface="Franklin Gothic Book" panose="020B0503020102020204" pitchFamily="34" charset="0"/>
              </a:rPr>
              <a:t>Use the </a:t>
            </a:r>
            <a:r>
              <a:rPr lang="en-US" dirty="0">
                <a:latin typeface="Franklin Gothic Book" panose="020B0503020102020204" pitchFamily="34" charset="0"/>
                <a:hlinkClick r:id="rId3" action="ppaction://hlinkfile"/>
              </a:rPr>
              <a:t>contract page </a:t>
            </a:r>
            <a:r>
              <a:rPr lang="en-US" dirty="0">
                <a:solidFill>
                  <a:schemeClr val="accent5">
                    <a:lumMod val="50000"/>
                  </a:schemeClr>
                </a:solidFill>
                <a:latin typeface="Franklin Gothic Book" panose="020B0503020102020204" pitchFamily="34" charset="0"/>
              </a:rPr>
              <a:t>as your resource to download all contract documents. </a:t>
            </a:r>
          </a:p>
        </p:txBody>
      </p:sp>
      <p:sp>
        <p:nvSpPr>
          <p:cNvPr id="6" name="Date Placeholder 5">
            <a:extLst>
              <a:ext uri="{FF2B5EF4-FFF2-40B4-BE49-F238E27FC236}">
                <a16:creationId xmlns:a16="http://schemas.microsoft.com/office/drawing/2014/main" id="{3601AA7B-6966-4C46-AD48-BA3BB8FDF121}"/>
              </a:ext>
            </a:extLst>
          </p:cNvPr>
          <p:cNvSpPr>
            <a:spLocks noGrp="1"/>
          </p:cNvSpPr>
          <p:nvPr>
            <p:ph type="dt" sz="half" idx="2"/>
          </p:nvPr>
        </p:nvSpPr>
        <p:spPr/>
        <p:txBody>
          <a:bodyPr/>
          <a:lstStyle/>
          <a:p>
            <a:fld id="{8316A2C5-A742-4FCD-B601-BA5CCFA26E1C}" type="datetime1">
              <a:rPr lang="en-US" sz="1200" smtClean="0">
                <a:latin typeface="Franklin Gothic Book" panose="020B0503020102020204" pitchFamily="34" charset="0"/>
              </a:rPr>
              <a:t>5/14/2019</a:t>
            </a:fld>
            <a:endParaRPr lang="en-US" sz="1200" dirty="0">
              <a:latin typeface="Franklin Gothic Book" panose="020B0503020102020204" pitchFamily="34" charset="0"/>
            </a:endParaRPr>
          </a:p>
        </p:txBody>
      </p:sp>
      <p:sp>
        <p:nvSpPr>
          <p:cNvPr id="7" name="Slide Number Placeholder 6">
            <a:extLst>
              <a:ext uri="{FF2B5EF4-FFF2-40B4-BE49-F238E27FC236}">
                <a16:creationId xmlns:a16="http://schemas.microsoft.com/office/drawing/2014/main" id="{095259B5-A694-4B46-A172-8E3C04B3A3D1}"/>
              </a:ext>
            </a:extLst>
          </p:cNvPr>
          <p:cNvSpPr>
            <a:spLocks noGrp="1"/>
          </p:cNvSpPr>
          <p:nvPr>
            <p:ph type="sldNum" sz="quarter" idx="4"/>
          </p:nvPr>
        </p:nvSpPr>
        <p:spPr>
          <a:xfrm>
            <a:off x="8648700" y="6268785"/>
            <a:ext cx="2869339" cy="365125"/>
          </a:xfrm>
        </p:spPr>
        <p:txBody>
          <a:bodyPr/>
          <a:lstStyle/>
          <a:p>
            <a:fld id="{84EABBBB-E3DC-4519-9308-927FE08F4BCD}" type="slidenum">
              <a:rPr lang="en-US" sz="1200" smtClean="0">
                <a:latin typeface="Franklin Gothic Book" panose="020B0503020102020204" pitchFamily="34" charset="0"/>
              </a:rPr>
              <a:pPr/>
              <a:t>45</a:t>
            </a:fld>
            <a:endParaRPr lang="en-US" sz="1200" dirty="0">
              <a:latin typeface="Franklin Gothic Book" panose="020B0503020102020204" pitchFamily="34" charset="0"/>
            </a:endParaRPr>
          </a:p>
        </p:txBody>
      </p:sp>
      <p:pic>
        <p:nvPicPr>
          <p:cNvPr id="5" name="Picture 4">
            <a:extLst>
              <a:ext uri="{FF2B5EF4-FFF2-40B4-BE49-F238E27FC236}">
                <a16:creationId xmlns:a16="http://schemas.microsoft.com/office/drawing/2014/main" id="{2635CCF9-E3E5-4C90-AC90-F8BA7343EF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99815" y="1370970"/>
            <a:ext cx="2247900" cy="2857500"/>
          </a:xfrm>
          <a:prstGeom prst="rect">
            <a:avLst/>
          </a:prstGeom>
        </p:spPr>
      </p:pic>
    </p:spTree>
    <p:extLst>
      <p:ext uri="{BB962C8B-B14F-4D97-AF65-F5344CB8AC3E}">
        <p14:creationId xmlns:p14="http://schemas.microsoft.com/office/powerpoint/2010/main" val="3024675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7067F-2491-445C-871D-A5F75360F407}"/>
              </a:ext>
            </a:extLst>
          </p:cNvPr>
          <p:cNvSpPr>
            <a:spLocks noGrp="1"/>
          </p:cNvSpPr>
          <p:nvPr>
            <p:ph type="title"/>
          </p:nvPr>
        </p:nvSpPr>
        <p:spPr/>
        <p:txBody>
          <a:bodyPr/>
          <a:lstStyle/>
          <a:p>
            <a:r>
              <a:rPr lang="en-US" dirty="0"/>
              <a:t>Key Contract Document Provisions</a:t>
            </a:r>
          </a:p>
        </p:txBody>
      </p:sp>
      <p:sp>
        <p:nvSpPr>
          <p:cNvPr id="3" name="Content Placeholder 2">
            <a:extLst>
              <a:ext uri="{FF2B5EF4-FFF2-40B4-BE49-F238E27FC236}">
                <a16:creationId xmlns:a16="http://schemas.microsoft.com/office/drawing/2014/main" id="{457B831D-D2A6-4411-9FB5-B859DC38C159}"/>
              </a:ext>
            </a:extLst>
          </p:cNvPr>
          <p:cNvSpPr>
            <a:spLocks noGrp="1"/>
          </p:cNvSpPr>
          <p:nvPr>
            <p:ph idx="1"/>
          </p:nvPr>
        </p:nvSpPr>
        <p:spPr>
          <a:xfrm>
            <a:off x="261667" y="1250375"/>
            <a:ext cx="11463487" cy="4869244"/>
          </a:xfrm>
        </p:spPr>
        <p:txBody>
          <a:bodyPr>
            <a:normAutofit/>
          </a:bodyPr>
          <a:lstStyle/>
          <a:p>
            <a:r>
              <a:rPr lang="en-US" dirty="0">
                <a:latin typeface="Franklin Gothic Medium" panose="020B0603020102020204" pitchFamily="34" charset="0"/>
              </a:rPr>
              <a:t>Order of Precedence</a:t>
            </a:r>
          </a:p>
          <a:p>
            <a:pPr lvl="1">
              <a:buSzPct val="75000"/>
              <a:buFont typeface="Wingdings" panose="05000000000000000000" pitchFamily="2" charset="2"/>
              <a:buChar char="§"/>
            </a:pPr>
            <a:r>
              <a:rPr lang="en-US" dirty="0">
                <a:latin typeface="Franklin Gothic Book" panose="020B0503020102020204" pitchFamily="34" charset="0"/>
              </a:rPr>
              <a:t>Amendments</a:t>
            </a:r>
          </a:p>
          <a:p>
            <a:pPr marL="914400" lvl="1" indent="0">
              <a:spcAft>
                <a:spcPts val="600"/>
              </a:spcAft>
              <a:buNone/>
            </a:pPr>
            <a:r>
              <a:rPr lang="en-US" dirty="0">
                <a:solidFill>
                  <a:schemeClr val="accent1">
                    <a:lumMod val="75000"/>
                  </a:schemeClr>
                </a:solidFill>
                <a:latin typeface="Franklin Gothic Book" panose="020B0503020102020204" pitchFamily="34" charset="0"/>
              </a:rPr>
              <a:t>In the event of conflict among the provisions, the order of precedence shall be this Amendment Number 4, then Amendment Number 3, then Amendment Number 2, then Amendment Number 1 and then the Contract. </a:t>
            </a:r>
          </a:p>
          <a:p>
            <a:pPr>
              <a:spcBef>
                <a:spcPts val="1200"/>
              </a:spcBef>
            </a:pPr>
            <a:r>
              <a:rPr lang="en-US" b="1" dirty="0">
                <a:latin typeface="Franklin Gothic Book" panose="020B0503020102020204" pitchFamily="34" charset="0"/>
              </a:rPr>
              <a:t>Contract Term</a:t>
            </a:r>
          </a:p>
          <a:p>
            <a:r>
              <a:rPr lang="en-US" b="1" dirty="0">
                <a:latin typeface="Franklin Gothic Book" panose="020B0503020102020204" pitchFamily="34" charset="0"/>
              </a:rPr>
              <a:t>Software License and Service Agreements</a:t>
            </a:r>
          </a:p>
          <a:p>
            <a:r>
              <a:rPr lang="en-US" b="1" dirty="0">
                <a:latin typeface="Franklin Gothic Book" panose="020B0503020102020204" pitchFamily="34" charset="0"/>
              </a:rPr>
              <a:t>Shrink/Click-wrap License Agreement</a:t>
            </a:r>
          </a:p>
          <a:p>
            <a:r>
              <a:rPr lang="en-US" b="1" dirty="0">
                <a:latin typeface="Franklin Gothic Book" panose="020B0503020102020204" pitchFamily="34" charset="0"/>
              </a:rPr>
              <a:t>Authorized Exceptions to the Contract </a:t>
            </a:r>
            <a:br>
              <a:rPr lang="en-US" b="1" dirty="0">
                <a:latin typeface="Franklin Gothic Book" panose="020B0503020102020204" pitchFamily="34" charset="0"/>
              </a:rPr>
            </a:br>
            <a:r>
              <a:rPr lang="en-US" sz="2400" dirty="0">
                <a:solidFill>
                  <a:schemeClr val="accent1">
                    <a:lumMod val="75000"/>
                  </a:schemeClr>
                </a:solidFill>
                <a:latin typeface="Franklin Gothic Book" panose="020B0503020102020204" pitchFamily="34" charset="0"/>
              </a:rPr>
              <a:t>(the last paragraph before the signature)</a:t>
            </a:r>
          </a:p>
        </p:txBody>
      </p:sp>
      <p:sp>
        <p:nvSpPr>
          <p:cNvPr id="4" name="Date Placeholder 3">
            <a:extLst>
              <a:ext uri="{FF2B5EF4-FFF2-40B4-BE49-F238E27FC236}">
                <a16:creationId xmlns:a16="http://schemas.microsoft.com/office/drawing/2014/main" id="{71690E80-A185-4297-8209-8C01149A5C0E}"/>
              </a:ext>
            </a:extLst>
          </p:cNvPr>
          <p:cNvSpPr>
            <a:spLocks noGrp="1"/>
          </p:cNvSpPr>
          <p:nvPr>
            <p:ph type="dt" sz="half" idx="2"/>
          </p:nvPr>
        </p:nvSpPr>
        <p:spPr/>
        <p:txBody>
          <a:bodyPr/>
          <a:lstStyle/>
          <a:p>
            <a:fld id="{78A84AB2-EEAA-432A-8D0D-24BB44D77E08}" type="datetime1">
              <a:rPr lang="en-US" sz="1200" smtClean="0">
                <a:latin typeface="+mn-lt"/>
              </a:rPr>
              <a:t>5/14/2019</a:t>
            </a:fld>
            <a:endParaRPr lang="en-US" sz="1200" dirty="0">
              <a:latin typeface="+mn-lt"/>
            </a:endParaRPr>
          </a:p>
        </p:txBody>
      </p:sp>
      <p:sp>
        <p:nvSpPr>
          <p:cNvPr id="5" name="Slide Number Placeholder 4">
            <a:extLst>
              <a:ext uri="{FF2B5EF4-FFF2-40B4-BE49-F238E27FC236}">
                <a16:creationId xmlns:a16="http://schemas.microsoft.com/office/drawing/2014/main" id="{DA28DBFB-CA36-4DDA-882E-8DAECCB3F84B}"/>
              </a:ext>
            </a:extLst>
          </p:cNvPr>
          <p:cNvSpPr>
            <a:spLocks noGrp="1"/>
          </p:cNvSpPr>
          <p:nvPr>
            <p:ph type="sldNum" sz="quarter" idx="4"/>
          </p:nvPr>
        </p:nvSpPr>
        <p:spPr>
          <a:xfrm>
            <a:off x="10834779" y="6280230"/>
            <a:ext cx="519021" cy="365125"/>
          </a:xfrm>
        </p:spPr>
        <p:txBody>
          <a:bodyPr/>
          <a:lstStyle/>
          <a:p>
            <a:fld id="{84EABBBB-E3DC-4519-9308-927FE08F4BCD}" type="slidenum">
              <a:rPr lang="en-US" sz="1200" smtClean="0">
                <a:latin typeface="Franklin Gothic Book" panose="020B0503020102020204" pitchFamily="34" charset="0"/>
              </a:rPr>
              <a:pPr/>
              <a:t>46</a:t>
            </a:fld>
            <a:endParaRPr lang="en-US" sz="1200">
              <a:latin typeface="Franklin Gothic Book" panose="020B0503020102020204" pitchFamily="34" charset="0"/>
            </a:endParaRPr>
          </a:p>
        </p:txBody>
      </p:sp>
    </p:spTree>
    <p:extLst>
      <p:ext uri="{BB962C8B-B14F-4D97-AF65-F5344CB8AC3E}">
        <p14:creationId xmlns:p14="http://schemas.microsoft.com/office/powerpoint/2010/main" val="449996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7FDBA1-5B98-4243-A21C-45FC9C594BB4}"/>
              </a:ext>
            </a:extLst>
          </p:cNvPr>
          <p:cNvSpPr>
            <a:spLocks noGrp="1"/>
          </p:cNvSpPr>
          <p:nvPr>
            <p:ph idx="1"/>
          </p:nvPr>
        </p:nvSpPr>
        <p:spPr>
          <a:xfrm>
            <a:off x="838200" y="2609385"/>
            <a:ext cx="10515600" cy="3567578"/>
          </a:xfrm>
        </p:spPr>
        <p:txBody>
          <a:bodyPr/>
          <a:lstStyle/>
          <a:p>
            <a:pPr marL="0" indent="0" algn="ctr" eaLnBrk="0" fontAlgn="base" hangingPunct="0">
              <a:lnSpc>
                <a:spcPct val="100000"/>
              </a:lnSpc>
              <a:spcBef>
                <a:spcPts val="1200"/>
              </a:spcBef>
              <a:spcAft>
                <a:spcPts val="1200"/>
              </a:spcAft>
              <a:buNone/>
            </a:pPr>
            <a:endParaRPr lang="en-US" sz="900" b="1" kern="0" dirty="0">
              <a:solidFill>
                <a:schemeClr val="accent1">
                  <a:lumMod val="50000"/>
                </a:schemeClr>
              </a:solidFill>
            </a:endParaRPr>
          </a:p>
          <a:p>
            <a:pPr marL="685800" lvl="0" indent="-457200" eaLnBrk="0" fontAlgn="base" hangingPunct="0">
              <a:lnSpc>
                <a:spcPct val="100000"/>
              </a:lnSpc>
              <a:spcBef>
                <a:spcPts val="600"/>
              </a:spcBef>
              <a:spcAft>
                <a:spcPts val="600"/>
              </a:spcAft>
              <a:buSzPct val="75000"/>
              <a:buFont typeface="Courier New" panose="02070309020205020404" pitchFamily="49" charset="0"/>
              <a:buChar char="o"/>
            </a:pPr>
            <a:r>
              <a:rPr lang="en-US" kern="0" dirty="0">
                <a:solidFill>
                  <a:schemeClr val="accent2">
                    <a:lumMod val="75000"/>
                  </a:schemeClr>
                </a:solidFill>
                <a:latin typeface="Franklin Gothic Medium" panose="020B0603020102020204" pitchFamily="34" charset="0"/>
              </a:rPr>
              <a:t>Survival Clause – Life beyond the contract</a:t>
            </a:r>
          </a:p>
          <a:p>
            <a:pPr marL="685800" lvl="0" indent="-457200" eaLnBrk="0" fontAlgn="base" hangingPunct="0">
              <a:lnSpc>
                <a:spcPct val="100000"/>
              </a:lnSpc>
              <a:spcBef>
                <a:spcPts val="600"/>
              </a:spcBef>
              <a:spcAft>
                <a:spcPts val="600"/>
              </a:spcAft>
              <a:buSzPct val="75000"/>
              <a:buFont typeface="Courier New" panose="02070309020205020404" pitchFamily="49" charset="0"/>
              <a:buChar char="o"/>
            </a:pPr>
            <a:r>
              <a:rPr lang="en-US" kern="0" dirty="0">
                <a:solidFill>
                  <a:schemeClr val="accent2">
                    <a:lumMod val="75000"/>
                  </a:schemeClr>
                </a:solidFill>
                <a:latin typeface="Franklin Gothic Medium" panose="020B0603020102020204" pitchFamily="34" charset="0"/>
              </a:rPr>
              <a:t>Use of Order Fulfillers – Authorized resellers</a:t>
            </a:r>
          </a:p>
          <a:p>
            <a:pPr marL="685800" lvl="0" indent="-457200" eaLnBrk="0" fontAlgn="base" hangingPunct="0">
              <a:lnSpc>
                <a:spcPct val="100000"/>
              </a:lnSpc>
              <a:spcBef>
                <a:spcPts val="600"/>
              </a:spcBef>
              <a:spcAft>
                <a:spcPts val="600"/>
              </a:spcAft>
              <a:buSzPct val="75000"/>
              <a:buFont typeface="Courier New" panose="02070309020205020404" pitchFamily="49" charset="0"/>
              <a:buChar char="o"/>
            </a:pPr>
            <a:r>
              <a:rPr lang="en-US" kern="0" dirty="0">
                <a:solidFill>
                  <a:schemeClr val="accent2">
                    <a:lumMod val="75000"/>
                  </a:schemeClr>
                </a:solidFill>
                <a:latin typeface="Franklin Gothic Medium" panose="020B0603020102020204" pitchFamily="34" charset="0"/>
              </a:rPr>
              <a:t>Termination Clause – Termination for Cause</a:t>
            </a:r>
          </a:p>
          <a:p>
            <a:pPr marL="685800" lvl="0" indent="-457200" eaLnBrk="0" fontAlgn="base" hangingPunct="0">
              <a:lnSpc>
                <a:spcPct val="100000"/>
              </a:lnSpc>
              <a:spcBef>
                <a:spcPts val="600"/>
              </a:spcBef>
              <a:spcAft>
                <a:spcPts val="600"/>
              </a:spcAft>
              <a:buSzPct val="75000"/>
              <a:buFont typeface="Courier New" panose="02070309020205020404" pitchFamily="49" charset="0"/>
              <a:buChar char="o"/>
            </a:pPr>
            <a:r>
              <a:rPr lang="en-US" kern="0" dirty="0">
                <a:solidFill>
                  <a:schemeClr val="accent2">
                    <a:lumMod val="75000"/>
                  </a:schemeClr>
                </a:solidFill>
                <a:latin typeface="Franklin Gothic Medium" panose="020B0603020102020204" pitchFamily="34" charset="0"/>
              </a:rPr>
              <a:t>Performance Meetings – Corrective Action Plan</a:t>
            </a:r>
          </a:p>
          <a:p>
            <a:endParaRPr lang="en-US" dirty="0"/>
          </a:p>
        </p:txBody>
      </p:sp>
      <p:sp>
        <p:nvSpPr>
          <p:cNvPr id="4" name="Content Placeholder 2">
            <a:extLst>
              <a:ext uri="{FF2B5EF4-FFF2-40B4-BE49-F238E27FC236}">
                <a16:creationId xmlns:a16="http://schemas.microsoft.com/office/drawing/2014/main" id="{AA133398-D22B-45C2-9C36-0ECD05D0BE3B}"/>
              </a:ext>
            </a:extLst>
          </p:cNvPr>
          <p:cNvSpPr txBox="1">
            <a:spLocks/>
          </p:cNvSpPr>
          <p:nvPr/>
        </p:nvSpPr>
        <p:spPr>
          <a:xfrm>
            <a:off x="423746" y="1556951"/>
            <a:ext cx="10930054" cy="1211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Franklin Gothic Book" charset="0"/>
                <a:ea typeface="Franklin Gothic Book"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Franklin Gothic Book" charset="0"/>
                <a:ea typeface="Franklin Gothic Book"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Franklin Gothic Book" charset="0"/>
                <a:ea typeface="Franklin Gothic Book"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latin typeface="Franklin Gothic Medium" panose="020B0603020102020204" pitchFamily="34" charset="0"/>
              </a:rPr>
              <a:t>Appendix A includes terms and conditions that govern the conduct of DIR and Vendor during the term of the Contract .</a:t>
            </a:r>
          </a:p>
        </p:txBody>
      </p:sp>
      <p:sp>
        <p:nvSpPr>
          <p:cNvPr id="6" name="Title 5">
            <a:extLst>
              <a:ext uri="{FF2B5EF4-FFF2-40B4-BE49-F238E27FC236}">
                <a16:creationId xmlns:a16="http://schemas.microsoft.com/office/drawing/2014/main" id="{60873644-F722-43F0-B3EC-3AF1C883D30E}"/>
              </a:ext>
            </a:extLst>
          </p:cNvPr>
          <p:cNvSpPr>
            <a:spLocks noGrp="1"/>
          </p:cNvSpPr>
          <p:nvPr>
            <p:ph type="title"/>
          </p:nvPr>
        </p:nvSpPr>
        <p:spPr>
          <a:xfrm>
            <a:off x="838200" y="0"/>
            <a:ext cx="9934575" cy="1087395"/>
          </a:xfrm>
        </p:spPr>
        <p:txBody>
          <a:bodyPr>
            <a:normAutofit fontScale="90000"/>
          </a:bodyPr>
          <a:lstStyle/>
          <a:p>
            <a:r>
              <a:rPr lang="en-US" dirty="0"/>
              <a:t>Appendix A: DIR Terms and Conditions</a:t>
            </a:r>
          </a:p>
        </p:txBody>
      </p:sp>
      <p:sp>
        <p:nvSpPr>
          <p:cNvPr id="2" name="Date Placeholder 1">
            <a:extLst>
              <a:ext uri="{FF2B5EF4-FFF2-40B4-BE49-F238E27FC236}">
                <a16:creationId xmlns:a16="http://schemas.microsoft.com/office/drawing/2014/main" id="{CEAE2B0D-B39D-4E99-A508-40DCF1BCB18D}"/>
              </a:ext>
            </a:extLst>
          </p:cNvPr>
          <p:cNvSpPr>
            <a:spLocks noGrp="1"/>
          </p:cNvSpPr>
          <p:nvPr>
            <p:ph type="dt" sz="half" idx="2"/>
          </p:nvPr>
        </p:nvSpPr>
        <p:spPr/>
        <p:txBody>
          <a:bodyPr/>
          <a:lstStyle/>
          <a:p>
            <a:fld id="{C81C6906-F5EF-4E51-8FB6-BC237488B014}" type="datetime1">
              <a:rPr lang="en-US" sz="1200" smtClean="0">
                <a:latin typeface="Franklin Gothic Book" panose="020B0503020102020204" pitchFamily="34" charset="0"/>
              </a:rPr>
              <a:t>5/14/2019</a:t>
            </a:fld>
            <a:endParaRPr lang="en-US" sz="1200" dirty="0">
              <a:latin typeface="Franklin Gothic Book" panose="020B0503020102020204" pitchFamily="34" charset="0"/>
            </a:endParaRPr>
          </a:p>
        </p:txBody>
      </p:sp>
      <p:sp>
        <p:nvSpPr>
          <p:cNvPr id="7" name="Slide Number Placeholder 6">
            <a:extLst>
              <a:ext uri="{FF2B5EF4-FFF2-40B4-BE49-F238E27FC236}">
                <a16:creationId xmlns:a16="http://schemas.microsoft.com/office/drawing/2014/main" id="{4B2946EE-E453-4868-B329-9D8485BBB575}"/>
              </a:ext>
            </a:extLst>
          </p:cNvPr>
          <p:cNvSpPr>
            <a:spLocks noGrp="1"/>
          </p:cNvSpPr>
          <p:nvPr>
            <p:ph type="sldNum" sz="quarter" idx="4"/>
          </p:nvPr>
        </p:nvSpPr>
        <p:spPr>
          <a:xfrm>
            <a:off x="10834779" y="6176963"/>
            <a:ext cx="519021" cy="365125"/>
          </a:xfrm>
        </p:spPr>
        <p:txBody>
          <a:bodyPr/>
          <a:lstStyle/>
          <a:p>
            <a:fld id="{84EABBBB-E3DC-4519-9308-927FE08F4BCD}" type="slidenum">
              <a:rPr lang="en-US" sz="1200" smtClean="0">
                <a:latin typeface="Franklin Gothic Book" panose="020B0503020102020204" pitchFamily="34" charset="0"/>
              </a:rPr>
              <a:pPr/>
              <a:t>47</a:t>
            </a:fld>
            <a:endParaRPr lang="en-US" sz="1200" dirty="0">
              <a:latin typeface="Franklin Gothic Book" panose="020B0503020102020204" pitchFamily="34" charset="0"/>
            </a:endParaRPr>
          </a:p>
        </p:txBody>
      </p:sp>
      <p:pic>
        <p:nvPicPr>
          <p:cNvPr id="8" name="Picture 7">
            <a:extLst>
              <a:ext uri="{FF2B5EF4-FFF2-40B4-BE49-F238E27FC236}">
                <a16:creationId xmlns:a16="http://schemas.microsoft.com/office/drawing/2014/main" id="{A598C326-0C96-49B2-93C2-80280901202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29655" y="3238156"/>
            <a:ext cx="2095500" cy="1562100"/>
          </a:xfrm>
          <a:prstGeom prst="rect">
            <a:avLst/>
          </a:prstGeom>
        </p:spPr>
      </p:pic>
    </p:spTree>
    <p:extLst>
      <p:ext uri="{BB962C8B-B14F-4D97-AF65-F5344CB8AC3E}">
        <p14:creationId xmlns:p14="http://schemas.microsoft.com/office/powerpoint/2010/main" val="4154759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270995"/>
            <a:ext cx="5181600" cy="3332865"/>
          </a:xfrm>
        </p:spPr>
        <p:txBody>
          <a:bodyPr/>
          <a:lstStyle/>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Purchase Order Term</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Acceptance Criteria</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Invoices</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Payment</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DIR Contract Number</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Audited Financial Statements</a:t>
            </a:r>
          </a:p>
          <a:p>
            <a:pPr marL="0" lvl="0" indent="0">
              <a:buNone/>
            </a:pPr>
            <a:endParaRPr lang="en-US" dirty="0">
              <a:solidFill>
                <a:schemeClr val="accent1">
                  <a:lumMod val="50000"/>
                </a:schemeClr>
              </a:solidFill>
            </a:endParaRPr>
          </a:p>
          <a:p>
            <a:endParaRPr lang="en-US" dirty="0">
              <a:solidFill>
                <a:schemeClr val="accent1">
                  <a:lumMod val="50000"/>
                </a:schemeClr>
              </a:solidFill>
            </a:endParaRPr>
          </a:p>
        </p:txBody>
      </p:sp>
      <p:sp>
        <p:nvSpPr>
          <p:cNvPr id="4" name="Content Placeholder 3"/>
          <p:cNvSpPr>
            <a:spLocks noGrp="1"/>
          </p:cNvSpPr>
          <p:nvPr>
            <p:ph sz="half" idx="2"/>
          </p:nvPr>
        </p:nvSpPr>
        <p:spPr>
          <a:xfrm>
            <a:off x="6267111" y="2270995"/>
            <a:ext cx="5181600" cy="3274701"/>
          </a:xfrm>
        </p:spPr>
        <p:txBody>
          <a:bodyPr/>
          <a:lstStyle/>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Security</a:t>
            </a:r>
            <a:r>
              <a:rPr lang="en-US" dirty="0">
                <a:solidFill>
                  <a:srgbClr val="000000"/>
                </a:solidFill>
                <a:latin typeface="Franklin Gothic Medium" panose="020B0603020102020204" pitchFamily="34" charset="0"/>
              </a:rPr>
              <a:t> </a:t>
            </a:r>
            <a:r>
              <a:rPr lang="en-US" dirty="0">
                <a:solidFill>
                  <a:schemeClr val="accent1">
                    <a:lumMod val="50000"/>
                  </a:schemeClr>
                </a:solidFill>
                <a:latin typeface="Franklin Gothic Medium" panose="020B0603020102020204" pitchFamily="34" charset="0"/>
              </a:rPr>
              <a:t>Requirements </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Confidentiality</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Insurance</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CJIS</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HIPAA</a:t>
            </a:r>
          </a:p>
          <a:p>
            <a:pPr marL="457200" lvl="0">
              <a:spcBef>
                <a:spcPts val="0"/>
              </a:spcBef>
              <a:spcAft>
                <a:spcPts val="300"/>
              </a:spcAft>
            </a:pPr>
            <a:r>
              <a:rPr lang="en-US" dirty="0">
                <a:solidFill>
                  <a:schemeClr val="accent1">
                    <a:lumMod val="50000"/>
                  </a:schemeClr>
                </a:solidFill>
                <a:latin typeface="Franklin Gothic Medium" panose="020B0603020102020204" pitchFamily="34" charset="0"/>
              </a:rPr>
              <a:t>FERPA</a:t>
            </a:r>
          </a:p>
          <a:p>
            <a:endParaRPr lang="en-US" dirty="0"/>
          </a:p>
        </p:txBody>
      </p:sp>
      <p:sp>
        <p:nvSpPr>
          <p:cNvPr id="5" name="TextBox 4"/>
          <p:cNvSpPr txBox="1"/>
          <p:nvPr/>
        </p:nvSpPr>
        <p:spPr>
          <a:xfrm>
            <a:off x="1788794" y="1363477"/>
            <a:ext cx="8401050" cy="646331"/>
          </a:xfrm>
          <a:prstGeom prst="rect">
            <a:avLst/>
          </a:prstGeom>
          <a:noFill/>
        </p:spPr>
        <p:txBody>
          <a:bodyPr wrap="square" rtlCol="0">
            <a:spAutoFit/>
          </a:bodyPr>
          <a:lstStyle/>
          <a:p>
            <a:r>
              <a:rPr lang="en-US" sz="3600" b="1" dirty="0">
                <a:solidFill>
                  <a:schemeClr val="accent1">
                    <a:lumMod val="50000"/>
                  </a:schemeClr>
                </a:solidFill>
                <a:latin typeface="Franklin Gothic Medium" panose="020B0603020102020204" pitchFamily="34" charset="0"/>
              </a:rPr>
              <a:t>Customer Specific - Terms and Conditions</a:t>
            </a:r>
          </a:p>
        </p:txBody>
      </p:sp>
      <p:sp>
        <p:nvSpPr>
          <p:cNvPr id="6" name="Title 5">
            <a:extLst>
              <a:ext uri="{FF2B5EF4-FFF2-40B4-BE49-F238E27FC236}">
                <a16:creationId xmlns:a16="http://schemas.microsoft.com/office/drawing/2014/main" id="{134DFBB1-A1ED-46AD-883A-BF0427320429}"/>
              </a:ext>
            </a:extLst>
          </p:cNvPr>
          <p:cNvSpPr>
            <a:spLocks noGrp="1"/>
          </p:cNvSpPr>
          <p:nvPr>
            <p:ph type="title"/>
          </p:nvPr>
        </p:nvSpPr>
        <p:spPr/>
        <p:txBody>
          <a:bodyPr/>
          <a:lstStyle/>
          <a:p>
            <a:r>
              <a:rPr lang="en-US" dirty="0"/>
              <a:t>Beyond DIR Terms and Conditions</a:t>
            </a:r>
          </a:p>
        </p:txBody>
      </p:sp>
      <p:sp>
        <p:nvSpPr>
          <p:cNvPr id="2" name="Date Placeholder 1">
            <a:extLst>
              <a:ext uri="{FF2B5EF4-FFF2-40B4-BE49-F238E27FC236}">
                <a16:creationId xmlns:a16="http://schemas.microsoft.com/office/drawing/2014/main" id="{7A78FC40-B3AC-4098-AABA-8A28A5759424}"/>
              </a:ext>
            </a:extLst>
          </p:cNvPr>
          <p:cNvSpPr>
            <a:spLocks noGrp="1"/>
          </p:cNvSpPr>
          <p:nvPr>
            <p:ph type="dt" sz="half" idx="10"/>
          </p:nvPr>
        </p:nvSpPr>
        <p:spPr/>
        <p:txBody>
          <a:bodyPr/>
          <a:lstStyle/>
          <a:p>
            <a:fld id="{9016F251-A197-4744-AB60-534608B74753}" type="datetime1">
              <a:rPr lang="en-US" smtClean="0"/>
              <a:t>5/14/2019</a:t>
            </a:fld>
            <a:endParaRPr lang="en-US"/>
          </a:p>
        </p:txBody>
      </p:sp>
      <p:sp>
        <p:nvSpPr>
          <p:cNvPr id="7" name="Slide Number Placeholder 6">
            <a:extLst>
              <a:ext uri="{FF2B5EF4-FFF2-40B4-BE49-F238E27FC236}">
                <a16:creationId xmlns:a16="http://schemas.microsoft.com/office/drawing/2014/main" id="{8AEEF4C2-0EBB-4544-B511-AF293A1EA503}"/>
              </a:ext>
            </a:extLst>
          </p:cNvPr>
          <p:cNvSpPr>
            <a:spLocks noGrp="1"/>
          </p:cNvSpPr>
          <p:nvPr>
            <p:ph type="sldNum" sz="quarter" idx="12"/>
          </p:nvPr>
        </p:nvSpPr>
        <p:spPr/>
        <p:txBody>
          <a:bodyPr/>
          <a:lstStyle/>
          <a:p>
            <a:fld id="{418AF66D-A13B-6F44-B082-D7F3693F012B}" type="slidenum">
              <a:rPr lang="en-US" smtClean="0"/>
              <a:t>48</a:t>
            </a:fld>
            <a:endParaRPr lang="en-US"/>
          </a:p>
        </p:txBody>
      </p:sp>
      <p:pic>
        <p:nvPicPr>
          <p:cNvPr id="11" name="Picture 10">
            <a:extLst>
              <a:ext uri="{FF2B5EF4-FFF2-40B4-BE49-F238E27FC236}">
                <a16:creationId xmlns:a16="http://schemas.microsoft.com/office/drawing/2014/main" id="{951E521F-CF95-4CAA-9A6D-8D0FC0064F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45346" y="4820056"/>
            <a:ext cx="1869565" cy="1869565"/>
          </a:xfrm>
          <a:prstGeom prst="rect">
            <a:avLst/>
          </a:prstGeom>
        </p:spPr>
      </p:pic>
    </p:spTree>
    <p:extLst>
      <p:ext uri="{BB962C8B-B14F-4D97-AF65-F5344CB8AC3E}">
        <p14:creationId xmlns:p14="http://schemas.microsoft.com/office/powerpoint/2010/main" val="3355564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Cooperative Contracts</a:t>
            </a:r>
          </a:p>
        </p:txBody>
      </p:sp>
      <p:sp>
        <p:nvSpPr>
          <p:cNvPr id="3" name="Content Placeholder 2"/>
          <p:cNvSpPr>
            <a:spLocks noGrp="1"/>
          </p:cNvSpPr>
          <p:nvPr>
            <p:ph sz="half" idx="1"/>
          </p:nvPr>
        </p:nvSpPr>
        <p:spPr>
          <a:xfrm>
            <a:off x="406400" y="1210388"/>
            <a:ext cx="10947400" cy="4113277"/>
          </a:xfrm>
        </p:spPr>
        <p:txBody>
          <a:bodyPr>
            <a:noAutofit/>
          </a:bodyPr>
          <a:lstStyle/>
          <a:p>
            <a:pPr indent="0">
              <a:spcBef>
                <a:spcPts val="0"/>
              </a:spcBef>
              <a:spcAft>
                <a:spcPts val="600"/>
              </a:spcAft>
              <a:buNone/>
            </a:pPr>
            <a:r>
              <a:rPr lang="en-US" dirty="0">
                <a:latin typeface="+mn-lt"/>
              </a:rPr>
              <a:t>DIR Price Negotiations</a:t>
            </a:r>
          </a:p>
          <a:p>
            <a:pPr marL="857250" indent="-342900">
              <a:spcBef>
                <a:spcPts val="0"/>
              </a:spcBef>
              <a:spcAft>
                <a:spcPts val="600"/>
              </a:spcAft>
            </a:pPr>
            <a:r>
              <a:rPr lang="en-US" dirty="0">
                <a:solidFill>
                  <a:schemeClr val="accent1">
                    <a:lumMod val="75000"/>
                  </a:schemeClr>
                </a:solidFill>
                <a:latin typeface="+mn-lt"/>
              </a:rPr>
              <a:t>DIR negotiates pricing based on state’s purchasing power to establish minimum discounts for IT commodities</a:t>
            </a:r>
          </a:p>
          <a:p>
            <a:pPr marL="857250" indent="-342900">
              <a:spcBef>
                <a:spcPts val="0"/>
              </a:spcBef>
              <a:spcAft>
                <a:spcPts val="600"/>
              </a:spcAft>
            </a:pPr>
            <a:r>
              <a:rPr lang="en-US" dirty="0">
                <a:solidFill>
                  <a:schemeClr val="accent1">
                    <a:lumMod val="75000"/>
                  </a:schemeClr>
                </a:solidFill>
                <a:latin typeface="+mn-lt"/>
              </a:rPr>
              <a:t>Customers may purchase any volume at established pricing</a:t>
            </a:r>
          </a:p>
          <a:p>
            <a:pPr marL="514350" indent="-282575">
              <a:spcBef>
                <a:spcPts val="1200"/>
              </a:spcBef>
              <a:spcAft>
                <a:spcPts val="600"/>
              </a:spcAft>
              <a:buNone/>
            </a:pPr>
            <a:r>
              <a:rPr lang="en-US" dirty="0">
                <a:latin typeface="+mn-lt"/>
              </a:rPr>
              <a:t>Customer Price Negotiations</a:t>
            </a:r>
          </a:p>
          <a:p>
            <a:pPr marL="857250" indent="-342900">
              <a:spcBef>
                <a:spcPts val="0"/>
              </a:spcBef>
              <a:spcAft>
                <a:spcPts val="600"/>
              </a:spcAft>
            </a:pPr>
            <a:r>
              <a:rPr lang="en-US" dirty="0">
                <a:solidFill>
                  <a:schemeClr val="accent1">
                    <a:lumMod val="75000"/>
                  </a:schemeClr>
                </a:solidFill>
                <a:latin typeface="+mn-lt"/>
              </a:rPr>
              <a:t>Use Open Data and Reporting to see what others have paid</a:t>
            </a:r>
          </a:p>
          <a:p>
            <a:pPr marL="857250" indent="-342900">
              <a:spcBef>
                <a:spcPts val="0"/>
              </a:spcBef>
              <a:spcAft>
                <a:spcPts val="600"/>
              </a:spcAft>
            </a:pPr>
            <a:r>
              <a:rPr lang="en-US" dirty="0">
                <a:solidFill>
                  <a:schemeClr val="accent1">
                    <a:lumMod val="75000"/>
                  </a:schemeClr>
                </a:solidFill>
                <a:latin typeface="+mn-lt"/>
              </a:rPr>
              <a:t>Maximize competition by soliciting multiple price quotes</a:t>
            </a:r>
          </a:p>
          <a:p>
            <a:pPr marL="857250" indent="-342900">
              <a:spcBef>
                <a:spcPts val="0"/>
              </a:spcBef>
              <a:spcAft>
                <a:spcPts val="600"/>
              </a:spcAft>
            </a:pPr>
            <a:r>
              <a:rPr lang="en-US" dirty="0">
                <a:solidFill>
                  <a:schemeClr val="accent1">
                    <a:lumMod val="75000"/>
                  </a:schemeClr>
                </a:solidFill>
                <a:latin typeface="+mn-lt"/>
              </a:rPr>
              <a:t>Take advantage of DIR Contract Manager’s familiarity with the vendor and contract</a:t>
            </a:r>
          </a:p>
        </p:txBody>
      </p:sp>
      <p:sp>
        <p:nvSpPr>
          <p:cNvPr id="4" name="Date Placeholder 3">
            <a:extLst>
              <a:ext uri="{FF2B5EF4-FFF2-40B4-BE49-F238E27FC236}">
                <a16:creationId xmlns:a16="http://schemas.microsoft.com/office/drawing/2014/main" id="{03FA41C9-3949-4899-90EF-8AFEC607768E}"/>
              </a:ext>
            </a:extLst>
          </p:cNvPr>
          <p:cNvSpPr>
            <a:spLocks noGrp="1"/>
          </p:cNvSpPr>
          <p:nvPr>
            <p:ph type="dt" sz="half" idx="10"/>
          </p:nvPr>
        </p:nvSpPr>
        <p:spPr/>
        <p:txBody>
          <a:bodyPr/>
          <a:lstStyle/>
          <a:p>
            <a:fld id="{BBCDF343-8150-48FF-9210-9B05FDB29B93}" type="datetime1">
              <a:rPr lang="en-US" smtClean="0"/>
              <a:t>5/14/2019</a:t>
            </a:fld>
            <a:endParaRPr lang="en-US"/>
          </a:p>
        </p:txBody>
      </p:sp>
      <p:sp>
        <p:nvSpPr>
          <p:cNvPr id="5" name="Slide Number Placeholder 4">
            <a:extLst>
              <a:ext uri="{FF2B5EF4-FFF2-40B4-BE49-F238E27FC236}">
                <a16:creationId xmlns:a16="http://schemas.microsoft.com/office/drawing/2014/main" id="{CFBDF0A9-2F08-4C91-8F02-5C00985CCC9E}"/>
              </a:ext>
            </a:extLst>
          </p:cNvPr>
          <p:cNvSpPr>
            <a:spLocks noGrp="1"/>
          </p:cNvSpPr>
          <p:nvPr>
            <p:ph type="sldNum" sz="quarter" idx="12"/>
          </p:nvPr>
        </p:nvSpPr>
        <p:spPr/>
        <p:txBody>
          <a:bodyPr/>
          <a:lstStyle/>
          <a:p>
            <a:fld id="{418AF66D-A13B-6F44-B082-D7F3693F012B}" type="slidenum">
              <a:rPr lang="en-US" smtClean="0"/>
              <a:t>49</a:t>
            </a:fld>
            <a:endParaRPr lang="en-US"/>
          </a:p>
        </p:txBody>
      </p:sp>
      <p:pic>
        <p:nvPicPr>
          <p:cNvPr id="13" name="Picture 12">
            <a:extLst>
              <a:ext uri="{FF2B5EF4-FFF2-40B4-BE49-F238E27FC236}">
                <a16:creationId xmlns:a16="http://schemas.microsoft.com/office/drawing/2014/main" id="{D05BA085-F441-4C10-BF74-8912BF5F6B74}"/>
              </a:ext>
              <a:ext uri="{C183D7F6-B498-43B3-948B-1728B52AA6E4}">
                <adec:decorative xmlns:adec="http://schemas.microsoft.com/office/drawing/2017/decorative" val="1"/>
              </a:ext>
            </a:extLst>
          </p:cNvPr>
          <p:cNvPicPr>
            <a:picLocks noChangeAspect="1"/>
          </p:cNvPicPr>
          <p:nvPr/>
        </p:nvPicPr>
        <p:blipFill rotWithShape="1">
          <a:blip r:embed="rId3"/>
          <a:srcRect r="24051" b="30937"/>
          <a:stretch/>
        </p:blipFill>
        <p:spPr>
          <a:xfrm>
            <a:off x="5382388" y="5170445"/>
            <a:ext cx="3788303" cy="11690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46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descr="Cycle Matrix with 4 Quadrants">
            <a:extLst>
              <a:ext uri="{FF2B5EF4-FFF2-40B4-BE49-F238E27FC236}">
                <a16:creationId xmlns:a16="http://schemas.microsoft.com/office/drawing/2014/main" id="{83BD1969-B5CE-4712-93B5-9E452979FC9F}"/>
              </a:ext>
            </a:extLst>
          </p:cNvPr>
          <p:cNvGraphicFramePr/>
          <p:nvPr>
            <p:extLst>
              <p:ext uri="{D42A27DB-BD31-4B8C-83A1-F6EECF244321}">
                <p14:modId xmlns:p14="http://schemas.microsoft.com/office/powerpoint/2010/main" val="2059573286"/>
              </p:ext>
            </p:extLst>
          </p:nvPr>
        </p:nvGraphicFramePr>
        <p:xfrm>
          <a:off x="457200" y="1219199"/>
          <a:ext cx="10795000" cy="5285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itle 17">
            <a:extLst>
              <a:ext uri="{FF2B5EF4-FFF2-40B4-BE49-F238E27FC236}">
                <a16:creationId xmlns:a16="http://schemas.microsoft.com/office/drawing/2014/main" id="{A9D4A446-04DC-472A-AA79-7FB1D70A5D3E}"/>
              </a:ext>
            </a:extLst>
          </p:cNvPr>
          <p:cNvSpPr>
            <a:spLocks noGrp="1"/>
          </p:cNvSpPr>
          <p:nvPr>
            <p:ph type="title"/>
          </p:nvPr>
        </p:nvSpPr>
        <p:spPr>
          <a:xfrm>
            <a:off x="0" y="0"/>
            <a:ext cx="10929257" cy="1089764"/>
          </a:xfrm>
        </p:spPr>
        <p:txBody>
          <a:bodyPr/>
          <a:lstStyle/>
          <a:p>
            <a:r>
              <a:rPr lang="en-US" dirty="0"/>
              <a:t>DIR Overview</a:t>
            </a:r>
          </a:p>
        </p:txBody>
      </p:sp>
      <p:sp>
        <p:nvSpPr>
          <p:cNvPr id="3" name="Date Placeholder 2">
            <a:extLst>
              <a:ext uri="{FF2B5EF4-FFF2-40B4-BE49-F238E27FC236}">
                <a16:creationId xmlns:a16="http://schemas.microsoft.com/office/drawing/2014/main" id="{DEEB24FF-7C0B-423C-8497-96D769DE5522}"/>
              </a:ext>
            </a:extLst>
          </p:cNvPr>
          <p:cNvSpPr>
            <a:spLocks noGrp="1"/>
          </p:cNvSpPr>
          <p:nvPr>
            <p:ph type="dt" sz="half" idx="10"/>
          </p:nvPr>
        </p:nvSpPr>
        <p:spPr/>
        <p:txBody>
          <a:bodyPr/>
          <a:lstStyle/>
          <a:p>
            <a:fld id="{6034FDA4-47B7-444F-A05E-AD5A9425FBBF}" type="datetime1">
              <a:rPr lang="en-US" smtClean="0"/>
              <a:pPr/>
              <a:t>5/14/2019</a:t>
            </a:fld>
            <a:endParaRPr lang="en-US"/>
          </a:p>
        </p:txBody>
      </p:sp>
      <p:sp>
        <p:nvSpPr>
          <p:cNvPr id="4" name="Slide Number Placeholder 3">
            <a:extLst>
              <a:ext uri="{FF2B5EF4-FFF2-40B4-BE49-F238E27FC236}">
                <a16:creationId xmlns:a16="http://schemas.microsoft.com/office/drawing/2014/main" id="{C8B36702-4538-4706-82DC-14E75349AC9F}"/>
              </a:ext>
            </a:extLst>
          </p:cNvPr>
          <p:cNvSpPr>
            <a:spLocks noGrp="1"/>
          </p:cNvSpPr>
          <p:nvPr>
            <p:ph type="sldNum" sz="quarter" idx="12"/>
          </p:nvPr>
        </p:nvSpPr>
        <p:spPr/>
        <p:txBody>
          <a:bodyPr/>
          <a:lstStyle/>
          <a:p>
            <a:fld id="{418AF66D-A13B-6F44-B082-D7F3693F012B}" type="slidenum">
              <a:rPr lang="en-US" smtClean="0"/>
              <a:pPr/>
              <a:t>5</a:t>
            </a:fld>
            <a:endParaRPr lang="en-US"/>
          </a:p>
        </p:txBody>
      </p:sp>
    </p:spTree>
    <p:extLst>
      <p:ext uri="{BB962C8B-B14F-4D97-AF65-F5344CB8AC3E}">
        <p14:creationId xmlns:p14="http://schemas.microsoft.com/office/powerpoint/2010/main" val="3881743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B8DC-493B-49B5-9F0E-5978841C5870}"/>
              </a:ext>
            </a:extLst>
          </p:cNvPr>
          <p:cNvSpPr>
            <a:spLocks noGrp="1"/>
          </p:cNvSpPr>
          <p:nvPr>
            <p:ph type="title"/>
          </p:nvPr>
        </p:nvSpPr>
        <p:spPr/>
        <p:txBody>
          <a:bodyPr/>
          <a:lstStyle/>
          <a:p>
            <a:r>
              <a:rPr lang="en-US" dirty="0"/>
              <a:t>Good to Know</a:t>
            </a:r>
          </a:p>
        </p:txBody>
      </p:sp>
      <p:sp>
        <p:nvSpPr>
          <p:cNvPr id="3" name="Content Placeholder 2">
            <a:extLst>
              <a:ext uri="{FF2B5EF4-FFF2-40B4-BE49-F238E27FC236}">
                <a16:creationId xmlns:a16="http://schemas.microsoft.com/office/drawing/2014/main" id="{1F857171-B6A6-452C-A128-0A7B42E9FF78}"/>
              </a:ext>
            </a:extLst>
          </p:cNvPr>
          <p:cNvSpPr>
            <a:spLocks noGrp="1"/>
          </p:cNvSpPr>
          <p:nvPr>
            <p:ph idx="1"/>
          </p:nvPr>
        </p:nvSpPr>
        <p:spPr>
          <a:xfrm>
            <a:off x="838200" y="1572127"/>
            <a:ext cx="10515600" cy="4589392"/>
          </a:xfrm>
        </p:spPr>
        <p:txBody>
          <a:bodyPr>
            <a:normAutofit lnSpcReduction="10000"/>
          </a:bodyPr>
          <a:lstStyle/>
          <a:p>
            <a:pPr>
              <a:spcAft>
                <a:spcPts val="600"/>
              </a:spcAft>
            </a:pPr>
            <a:r>
              <a:rPr lang="en-US" sz="3200" dirty="0">
                <a:latin typeface="Franklin Gothic Book" panose="020B0503020102020204" pitchFamily="34" charset="0"/>
              </a:rPr>
              <a:t>Term of your Engagement </a:t>
            </a:r>
          </a:p>
          <a:p>
            <a:pPr marL="857250" lvl="1" indent="-400050">
              <a:lnSpc>
                <a:spcPct val="110000"/>
              </a:lnSpc>
              <a:spcBef>
                <a:spcPts val="600"/>
              </a:spcBef>
              <a:spcAft>
                <a:spcPts val="600"/>
              </a:spcAft>
              <a:buFont typeface="Wingdings" panose="05000000000000000000" pitchFamily="2" charset="2"/>
              <a:buChar char="ü"/>
            </a:pPr>
            <a:r>
              <a:rPr lang="en-US" sz="2800" dirty="0">
                <a:solidFill>
                  <a:srgbClr val="002060"/>
                </a:solidFill>
              </a:rPr>
              <a:t>Customers purchase/agreement survives DIR Contract, as long as it was arranged before DIR Contract Expires</a:t>
            </a:r>
          </a:p>
          <a:p>
            <a:pPr marL="857250" lvl="1" indent="-400050">
              <a:lnSpc>
                <a:spcPct val="110000"/>
              </a:lnSpc>
              <a:spcBef>
                <a:spcPts val="600"/>
              </a:spcBef>
              <a:spcAft>
                <a:spcPts val="600"/>
              </a:spcAft>
              <a:buFont typeface="Wingdings" panose="05000000000000000000" pitchFamily="2" charset="2"/>
              <a:buChar char="ü"/>
            </a:pPr>
            <a:r>
              <a:rPr lang="en-US" sz="2800" dirty="0">
                <a:solidFill>
                  <a:srgbClr val="002060"/>
                </a:solidFill>
              </a:rPr>
              <a:t>Be aware of any areas where Vendor seeks to vary from DIR terms; can always enhance Customer’s terms but not diminish or conflict with DIR contract terms</a:t>
            </a:r>
          </a:p>
          <a:p>
            <a:pPr marL="857250" lvl="1" indent="-400050">
              <a:lnSpc>
                <a:spcPct val="110000"/>
              </a:lnSpc>
              <a:spcBef>
                <a:spcPts val="600"/>
              </a:spcBef>
              <a:spcAft>
                <a:spcPts val="600"/>
              </a:spcAft>
              <a:buFont typeface="Wingdings" panose="05000000000000000000" pitchFamily="2" charset="2"/>
              <a:buChar char="ü"/>
            </a:pPr>
            <a:r>
              <a:rPr lang="en-US" sz="2800" dirty="0">
                <a:solidFill>
                  <a:srgbClr val="002060"/>
                </a:solidFill>
              </a:rPr>
              <a:t>DIR contract terms generally have priority over almost all vendor documents (note exception for third party license agreements)</a:t>
            </a:r>
          </a:p>
          <a:p>
            <a:pPr lvl="0"/>
            <a:endParaRPr lang="en-US" sz="3200" dirty="0">
              <a:solidFill>
                <a:srgbClr val="002060"/>
              </a:solidFill>
              <a:latin typeface="+mn-lt"/>
            </a:endParaRPr>
          </a:p>
          <a:p>
            <a:pPr lvl="1"/>
            <a:endParaRPr lang="en-US" dirty="0">
              <a:solidFill>
                <a:srgbClr val="002060"/>
              </a:solidFill>
              <a:latin typeface="+mn-lt"/>
            </a:endParaRPr>
          </a:p>
        </p:txBody>
      </p:sp>
      <p:sp>
        <p:nvSpPr>
          <p:cNvPr id="4" name="Date Placeholder 3">
            <a:extLst>
              <a:ext uri="{FF2B5EF4-FFF2-40B4-BE49-F238E27FC236}">
                <a16:creationId xmlns:a16="http://schemas.microsoft.com/office/drawing/2014/main" id="{1F711AC3-39CB-47FB-B51D-7A60CCDB0996}"/>
              </a:ext>
            </a:extLst>
          </p:cNvPr>
          <p:cNvSpPr>
            <a:spLocks noGrp="1"/>
          </p:cNvSpPr>
          <p:nvPr>
            <p:ph type="dt" sz="half" idx="2"/>
          </p:nvPr>
        </p:nvSpPr>
        <p:spPr/>
        <p:txBody>
          <a:bodyPr/>
          <a:lstStyle/>
          <a:p>
            <a:fld id="{9773E668-8302-4813-97A2-2CCA3B7E7F21}" type="datetime1">
              <a:rPr lang="en-US" smtClean="0"/>
              <a:t>5/14/2019</a:t>
            </a:fld>
            <a:endParaRPr lang="en-US" dirty="0"/>
          </a:p>
        </p:txBody>
      </p:sp>
      <p:sp>
        <p:nvSpPr>
          <p:cNvPr id="5" name="Slide Number Placeholder 4">
            <a:extLst>
              <a:ext uri="{FF2B5EF4-FFF2-40B4-BE49-F238E27FC236}">
                <a16:creationId xmlns:a16="http://schemas.microsoft.com/office/drawing/2014/main" id="{C7C09216-CBF5-4F54-B87A-F214C6BF55F8}"/>
              </a:ext>
            </a:extLst>
          </p:cNvPr>
          <p:cNvSpPr>
            <a:spLocks noGrp="1"/>
          </p:cNvSpPr>
          <p:nvPr>
            <p:ph type="sldNum" sz="quarter" idx="4"/>
          </p:nvPr>
        </p:nvSpPr>
        <p:spPr>
          <a:xfrm>
            <a:off x="11094289" y="6282050"/>
            <a:ext cx="519021" cy="365125"/>
          </a:xfrm>
        </p:spPr>
        <p:txBody>
          <a:bodyPr/>
          <a:lstStyle/>
          <a:p>
            <a:fld id="{84EABBBB-E3DC-4519-9308-927FE08F4BCD}" type="slidenum">
              <a:rPr lang="en-US" smtClean="0"/>
              <a:pPr/>
              <a:t>50</a:t>
            </a:fld>
            <a:endParaRPr lang="en-US" dirty="0"/>
          </a:p>
        </p:txBody>
      </p:sp>
    </p:spTree>
    <p:extLst>
      <p:ext uri="{BB962C8B-B14F-4D97-AF65-F5344CB8AC3E}">
        <p14:creationId xmlns:p14="http://schemas.microsoft.com/office/powerpoint/2010/main" val="3007453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8B2607C-42E2-473E-AA51-10EFF1680CA6}"/>
              </a:ext>
            </a:extLst>
          </p:cNvPr>
          <p:cNvSpPr>
            <a:spLocks noGrp="1"/>
          </p:cNvSpPr>
          <p:nvPr>
            <p:ph type="title"/>
          </p:nvPr>
        </p:nvSpPr>
        <p:spPr>
          <a:xfrm>
            <a:off x="631371" y="1698170"/>
            <a:ext cx="10929257" cy="3788229"/>
          </a:xfrm>
        </p:spPr>
        <p:txBody>
          <a:bodyPr>
            <a:normAutofit/>
          </a:bodyPr>
          <a:lstStyle/>
          <a:p>
            <a:pPr algn="ctr"/>
            <a:r>
              <a:rPr lang="en-US" sz="5400" b="1" dirty="0">
                <a:solidFill>
                  <a:schemeClr val="tx1"/>
                </a:solidFill>
                <a:effectLst/>
              </a:rPr>
              <a:t>Maximizing HUB Utilization on </a:t>
            </a:r>
            <a:br>
              <a:rPr lang="en-US" sz="5400" b="1" dirty="0">
                <a:solidFill>
                  <a:schemeClr val="tx1"/>
                </a:solidFill>
                <a:effectLst/>
              </a:rPr>
            </a:br>
            <a:r>
              <a:rPr lang="en-US" sz="5400" b="1" dirty="0">
                <a:solidFill>
                  <a:schemeClr val="tx1"/>
                </a:solidFill>
                <a:effectLst/>
              </a:rPr>
              <a:t>DIR Contracts </a:t>
            </a:r>
            <a:br>
              <a:rPr lang="en-US" dirty="0"/>
            </a:br>
            <a:endParaRPr lang="en-US" dirty="0"/>
          </a:p>
        </p:txBody>
      </p:sp>
      <p:sp>
        <p:nvSpPr>
          <p:cNvPr id="2" name="Date Placeholder 1">
            <a:extLst>
              <a:ext uri="{FF2B5EF4-FFF2-40B4-BE49-F238E27FC236}">
                <a16:creationId xmlns:a16="http://schemas.microsoft.com/office/drawing/2014/main" id="{D70F6CB6-AEEC-4014-AB0A-35C16738F30C}"/>
              </a:ext>
            </a:extLst>
          </p:cNvPr>
          <p:cNvSpPr>
            <a:spLocks noGrp="1"/>
          </p:cNvSpPr>
          <p:nvPr>
            <p:ph type="dt" sz="half" idx="10"/>
          </p:nvPr>
        </p:nvSpPr>
        <p:spPr/>
        <p:txBody>
          <a:bodyPr/>
          <a:lstStyle/>
          <a:p>
            <a:fld id="{9E579505-DFD7-4791-AA4C-685F78D5AAE9}" type="datetime1">
              <a:rPr lang="en-US" smtClean="0"/>
              <a:pPr/>
              <a:t>5/14/2019</a:t>
            </a:fld>
            <a:endParaRPr lang="en-US"/>
          </a:p>
        </p:txBody>
      </p:sp>
      <p:sp>
        <p:nvSpPr>
          <p:cNvPr id="3" name="Slide Number Placeholder 2">
            <a:extLst>
              <a:ext uri="{FF2B5EF4-FFF2-40B4-BE49-F238E27FC236}">
                <a16:creationId xmlns:a16="http://schemas.microsoft.com/office/drawing/2014/main" id="{5F55EF1B-E51D-4B81-BA70-A76F99361FC5}"/>
              </a:ext>
            </a:extLst>
          </p:cNvPr>
          <p:cNvSpPr>
            <a:spLocks noGrp="1"/>
          </p:cNvSpPr>
          <p:nvPr>
            <p:ph type="sldNum" sz="quarter" idx="12"/>
          </p:nvPr>
        </p:nvSpPr>
        <p:spPr/>
        <p:txBody>
          <a:bodyPr/>
          <a:lstStyle/>
          <a:p>
            <a:fld id="{418AF66D-A13B-6F44-B082-D7F3693F012B}" type="slidenum">
              <a:rPr lang="en-US" smtClean="0"/>
              <a:pPr/>
              <a:t>51</a:t>
            </a:fld>
            <a:endParaRPr lang="en-US"/>
          </a:p>
        </p:txBody>
      </p:sp>
    </p:spTree>
    <p:extLst>
      <p:ext uri="{BB962C8B-B14F-4D97-AF65-F5344CB8AC3E}">
        <p14:creationId xmlns:p14="http://schemas.microsoft.com/office/powerpoint/2010/main" val="154404072"/>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9945-3B3E-41C9-94E3-2B6B03289842}"/>
              </a:ext>
            </a:extLst>
          </p:cNvPr>
          <p:cNvSpPr>
            <a:spLocks noGrp="1"/>
          </p:cNvSpPr>
          <p:nvPr>
            <p:ph type="title"/>
          </p:nvPr>
        </p:nvSpPr>
        <p:spPr>
          <a:xfrm>
            <a:off x="355600" y="0"/>
            <a:ext cx="10998200" cy="1087395"/>
          </a:xfrm>
        </p:spPr>
        <p:txBody>
          <a:bodyPr/>
          <a:lstStyle/>
          <a:p>
            <a:r>
              <a:rPr lang="en-US" dirty="0"/>
              <a:t>Speaker Background: Lynn Hodde</a:t>
            </a:r>
          </a:p>
        </p:txBody>
      </p:sp>
      <p:sp>
        <p:nvSpPr>
          <p:cNvPr id="3" name="Content Placeholder 2">
            <a:extLst>
              <a:ext uri="{FF2B5EF4-FFF2-40B4-BE49-F238E27FC236}">
                <a16:creationId xmlns:a16="http://schemas.microsoft.com/office/drawing/2014/main" id="{5E58F87C-CDBA-4E4C-B04A-D71DA3D32295}"/>
              </a:ext>
            </a:extLst>
          </p:cNvPr>
          <p:cNvSpPr>
            <a:spLocks noGrp="1"/>
          </p:cNvSpPr>
          <p:nvPr>
            <p:ph idx="1"/>
          </p:nvPr>
        </p:nvSpPr>
        <p:spPr>
          <a:xfrm>
            <a:off x="838200" y="1277256"/>
            <a:ext cx="8249742" cy="5079093"/>
          </a:xfrm>
        </p:spPr>
        <p:txBody>
          <a:bodyPr>
            <a:normAutofit fontScale="92500" lnSpcReduction="10000"/>
          </a:bodyPr>
          <a:lstStyle/>
          <a:p>
            <a:pPr marL="0" indent="0">
              <a:buNone/>
            </a:pPr>
            <a:r>
              <a:rPr lang="en-US" dirty="0"/>
              <a:t>Lynn Hodde</a:t>
            </a:r>
          </a:p>
          <a:p>
            <a:pPr marL="0" indent="0">
              <a:buNone/>
            </a:pPr>
            <a:r>
              <a:rPr lang="en-US" b="0" dirty="0"/>
              <a:t>HUB Program Manager</a:t>
            </a:r>
          </a:p>
          <a:p>
            <a:pPr marL="0" indent="0">
              <a:buNone/>
            </a:pPr>
            <a:r>
              <a:rPr lang="en-US" b="0" dirty="0"/>
              <a:t>Chief Procurement Office</a:t>
            </a:r>
          </a:p>
          <a:p>
            <a:pPr marL="0" indent="0">
              <a:buNone/>
            </a:pPr>
            <a:r>
              <a:rPr lang="en-US" b="0" dirty="0">
                <a:hlinkClick r:id="rId3"/>
              </a:rPr>
              <a:t>Lynn.Hodde@DIR.Texas.gov</a:t>
            </a:r>
            <a:endParaRPr lang="en-US" b="0" dirty="0"/>
          </a:p>
          <a:p>
            <a:pPr lvl="0"/>
            <a:r>
              <a:rPr lang="en-US" b="0" dirty="0"/>
              <a:t>Joined DIR August 2013</a:t>
            </a:r>
          </a:p>
          <a:p>
            <a:pPr lvl="0"/>
            <a:r>
              <a:rPr lang="en-US" b="0" dirty="0"/>
              <a:t>Responsible for HUB Compliance for DIR and DIR Customers</a:t>
            </a:r>
          </a:p>
          <a:p>
            <a:pPr lvl="0"/>
            <a:r>
              <a:rPr lang="en-US" b="0" dirty="0"/>
              <a:t>Over 22 years of state service with the General Services Commission (GSC), Texas Building and Procurement Commission (TBPC), Texas Department of Agriculture (TDA), Texas Comptroller of Public Accounts (CPA), The University of Texas at Austin, The University of Texas System, and Texas A&amp;M University</a:t>
            </a:r>
          </a:p>
          <a:p>
            <a:pPr marL="0" indent="0">
              <a:buNone/>
            </a:pPr>
            <a:endParaRPr lang="en-US" dirty="0"/>
          </a:p>
        </p:txBody>
      </p:sp>
      <p:sp>
        <p:nvSpPr>
          <p:cNvPr id="4" name="Date Placeholder 3">
            <a:extLst>
              <a:ext uri="{FF2B5EF4-FFF2-40B4-BE49-F238E27FC236}">
                <a16:creationId xmlns:a16="http://schemas.microsoft.com/office/drawing/2014/main" id="{6847C563-EEDC-4CFE-9876-29D11A181C2D}"/>
              </a:ext>
            </a:extLst>
          </p:cNvPr>
          <p:cNvSpPr>
            <a:spLocks noGrp="1"/>
          </p:cNvSpPr>
          <p:nvPr>
            <p:ph type="dt" sz="half" idx="10"/>
          </p:nvPr>
        </p:nvSpPr>
        <p:spPr>
          <a:xfrm>
            <a:off x="838200" y="6356350"/>
            <a:ext cx="2743200" cy="365125"/>
          </a:xfrm>
        </p:spPr>
        <p:txBody>
          <a:bodyPr/>
          <a:lstStyle/>
          <a:p>
            <a:fld id="{792F05CD-303D-4558-9DCD-F48D50D2F4B5}" type="datetime1">
              <a:rPr lang="en-US" smtClean="0"/>
              <a:t>5/14/2019</a:t>
            </a:fld>
            <a:endParaRPr lang="en-US"/>
          </a:p>
        </p:txBody>
      </p:sp>
      <p:sp>
        <p:nvSpPr>
          <p:cNvPr id="5" name="Slide Number Placeholder 4">
            <a:extLst>
              <a:ext uri="{FF2B5EF4-FFF2-40B4-BE49-F238E27FC236}">
                <a16:creationId xmlns:a16="http://schemas.microsoft.com/office/drawing/2014/main" id="{B06FE321-2102-4189-BC02-9CE646215755}"/>
              </a:ext>
            </a:extLst>
          </p:cNvPr>
          <p:cNvSpPr>
            <a:spLocks noGrp="1"/>
          </p:cNvSpPr>
          <p:nvPr>
            <p:ph type="sldNum" sz="quarter" idx="12"/>
          </p:nvPr>
        </p:nvSpPr>
        <p:spPr>
          <a:xfrm>
            <a:off x="8610600" y="6356350"/>
            <a:ext cx="2743200" cy="365125"/>
          </a:xfrm>
        </p:spPr>
        <p:txBody>
          <a:bodyPr/>
          <a:lstStyle/>
          <a:p>
            <a:fld id="{418AF66D-A13B-6F44-B082-D7F3693F012B}" type="slidenum">
              <a:rPr lang="en-US" smtClean="0"/>
              <a:t>52</a:t>
            </a:fld>
            <a:endParaRPr lang="en-US"/>
          </a:p>
        </p:txBody>
      </p:sp>
      <p:pic>
        <p:nvPicPr>
          <p:cNvPr id="6" name="Picture 5" descr="Photo of Lynn Hodde and her significant other ">
            <a:extLst>
              <a:ext uri="{FF2B5EF4-FFF2-40B4-BE49-F238E27FC236}">
                <a16:creationId xmlns:a16="http://schemas.microsoft.com/office/drawing/2014/main" id="{02B05F5B-4A50-41E1-B789-5FEBD1F7828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087942" y="1606698"/>
            <a:ext cx="2743200" cy="4048553"/>
          </a:xfrm>
          <a:prstGeom prst="rect">
            <a:avLst/>
          </a:prstGeom>
        </p:spPr>
      </p:pic>
    </p:spTree>
    <p:extLst>
      <p:ext uri="{BB962C8B-B14F-4D97-AF65-F5344CB8AC3E}">
        <p14:creationId xmlns:p14="http://schemas.microsoft.com/office/powerpoint/2010/main" val="9901539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96755-0882-4C71-871A-92968D2D90C3}"/>
              </a:ext>
            </a:extLst>
          </p:cNvPr>
          <p:cNvSpPr>
            <a:spLocks noGrp="1"/>
          </p:cNvSpPr>
          <p:nvPr>
            <p:ph type="title"/>
          </p:nvPr>
        </p:nvSpPr>
        <p:spPr/>
        <p:txBody>
          <a:bodyPr/>
          <a:lstStyle/>
          <a:p>
            <a:r>
              <a:rPr lang="en-US" dirty="0"/>
              <a:t>HSPs and DIR Contracts	</a:t>
            </a:r>
          </a:p>
        </p:txBody>
      </p:sp>
      <p:sp>
        <p:nvSpPr>
          <p:cNvPr id="3" name="Content Placeholder 2">
            <a:extLst>
              <a:ext uri="{FF2B5EF4-FFF2-40B4-BE49-F238E27FC236}">
                <a16:creationId xmlns:a16="http://schemas.microsoft.com/office/drawing/2014/main" id="{274CF85E-5130-4076-A385-EB41B33619C6}"/>
              </a:ext>
            </a:extLst>
          </p:cNvPr>
          <p:cNvSpPr>
            <a:spLocks noGrp="1"/>
          </p:cNvSpPr>
          <p:nvPr>
            <p:ph sz="half" idx="1"/>
          </p:nvPr>
        </p:nvSpPr>
        <p:spPr/>
        <p:txBody>
          <a:bodyPr/>
          <a:lstStyle/>
          <a:p>
            <a:pPr>
              <a:buFont typeface="Arial" panose="020B0604020202020204" pitchFamily="34" charset="0"/>
              <a:buChar char="•"/>
            </a:pPr>
            <a:r>
              <a:rPr lang="en-US" dirty="0"/>
              <a:t>What does an HSP on a DIR Contract mean?</a:t>
            </a:r>
          </a:p>
          <a:p>
            <a:pPr>
              <a:buFont typeface="Arial" panose="020B0604020202020204" pitchFamily="34" charset="0"/>
              <a:buChar char="•"/>
            </a:pPr>
            <a:r>
              <a:rPr lang="en-US" dirty="0"/>
              <a:t>Where do I find the HSP? </a:t>
            </a:r>
          </a:p>
          <a:p>
            <a:pPr>
              <a:buFont typeface="Arial" panose="020B0604020202020204" pitchFamily="34" charset="0"/>
              <a:buChar char="•"/>
            </a:pPr>
            <a:r>
              <a:rPr lang="en-US" dirty="0"/>
              <a:t>What if there is no HSP?  </a:t>
            </a:r>
          </a:p>
          <a:p>
            <a:pPr marL="0" indent="0">
              <a:buNone/>
            </a:pPr>
            <a:endParaRPr lang="en-US" dirty="0"/>
          </a:p>
        </p:txBody>
      </p:sp>
      <p:pic>
        <p:nvPicPr>
          <p:cNvPr id="8" name="Content Placeholder 7" descr="Image from contract page">
            <a:extLst>
              <a:ext uri="{FF2B5EF4-FFF2-40B4-BE49-F238E27FC236}">
                <a16:creationId xmlns:a16="http://schemas.microsoft.com/office/drawing/2014/main" id="{0B39ED50-9707-48F1-970B-69F4056ED89E}"/>
              </a:ext>
            </a:extLst>
          </p:cNvPr>
          <p:cNvPicPr>
            <a:picLocks noGrp="1"/>
          </p:cNvPicPr>
          <p:nvPr>
            <p:ph sz="half" idx="2"/>
          </p:nvPr>
        </p:nvPicPr>
        <p:blipFill rotWithShape="1">
          <a:blip r:embed="rId3"/>
          <a:srcRect l="17307" t="14815" r="18462" b="5869"/>
          <a:stretch/>
        </p:blipFill>
        <p:spPr bwMode="auto">
          <a:xfrm>
            <a:off x="6172200" y="1484334"/>
            <a:ext cx="5636342" cy="5004956"/>
          </a:xfrm>
          <a:prstGeom prst="rect">
            <a:avLst/>
          </a:prstGeom>
          <a:ln>
            <a:noFill/>
          </a:ln>
          <a:extLst>
            <a:ext uri="{53640926-AAD7-44D8-BBD7-CCE9431645EC}">
              <a14:shadowObscured xmlns:a14="http://schemas.microsoft.com/office/drawing/2010/main"/>
            </a:ext>
          </a:extLst>
        </p:spPr>
      </p:pic>
      <p:sp>
        <p:nvSpPr>
          <p:cNvPr id="9" name="Arrow: Left 8" descr="Image of an arrow to show locate of contract documents">
            <a:extLst>
              <a:ext uri="{FF2B5EF4-FFF2-40B4-BE49-F238E27FC236}">
                <a16:creationId xmlns:a16="http://schemas.microsoft.com/office/drawing/2014/main" id="{D020D900-3F7E-4FEB-BDF7-CC51403AEBB1}"/>
              </a:ext>
            </a:extLst>
          </p:cNvPr>
          <p:cNvSpPr/>
          <p:nvPr/>
        </p:nvSpPr>
        <p:spPr>
          <a:xfrm rot="20677267">
            <a:off x="8700940" y="5344998"/>
            <a:ext cx="744718" cy="2828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F3B6C5E7-9432-440F-A22F-C891A9753D94}"/>
              </a:ext>
            </a:extLst>
          </p:cNvPr>
          <p:cNvSpPr>
            <a:spLocks noGrp="1"/>
          </p:cNvSpPr>
          <p:nvPr>
            <p:ph type="dt" sz="half" idx="10"/>
          </p:nvPr>
        </p:nvSpPr>
        <p:spPr/>
        <p:txBody>
          <a:bodyPr/>
          <a:lstStyle/>
          <a:p>
            <a:fld id="{302FFDEB-EBDE-4D32-98FE-0F6D9152ABB6}" type="datetime1">
              <a:rPr lang="en-US" smtClean="0"/>
              <a:t>5/14/2019</a:t>
            </a:fld>
            <a:endParaRPr lang="en-US"/>
          </a:p>
        </p:txBody>
      </p:sp>
      <p:sp>
        <p:nvSpPr>
          <p:cNvPr id="5" name="Slide Number Placeholder 4">
            <a:extLst>
              <a:ext uri="{FF2B5EF4-FFF2-40B4-BE49-F238E27FC236}">
                <a16:creationId xmlns:a16="http://schemas.microsoft.com/office/drawing/2014/main" id="{0BC895CB-1F05-448C-9000-F6C498139E89}"/>
              </a:ext>
            </a:extLst>
          </p:cNvPr>
          <p:cNvSpPr>
            <a:spLocks noGrp="1"/>
          </p:cNvSpPr>
          <p:nvPr>
            <p:ph type="sldNum" sz="quarter" idx="12"/>
          </p:nvPr>
        </p:nvSpPr>
        <p:spPr/>
        <p:txBody>
          <a:bodyPr/>
          <a:lstStyle/>
          <a:p>
            <a:fld id="{418AF66D-A13B-6F44-B082-D7F3693F012B}" type="slidenum">
              <a:rPr lang="en-US" smtClean="0"/>
              <a:t>53</a:t>
            </a:fld>
            <a:endParaRPr lang="en-US"/>
          </a:p>
        </p:txBody>
      </p:sp>
    </p:spTree>
    <p:extLst>
      <p:ext uri="{BB962C8B-B14F-4D97-AF65-F5344CB8AC3E}">
        <p14:creationId xmlns:p14="http://schemas.microsoft.com/office/powerpoint/2010/main" val="23207400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HUB Goals on DIR Contracts</a:t>
            </a:r>
          </a:p>
        </p:txBody>
      </p:sp>
      <p:graphicFrame>
        <p:nvGraphicFramePr>
          <p:cNvPr id="7" name="Content Placeholder 6" descr="Image of HUB goals on DIR Contracts. It has three blocks, one on the left represents other services 26.0%, one on the right represents commodities 21.1% and the center has HUB Goals on DIR Contracts">
            <a:extLst>
              <a:ext uri="{FF2B5EF4-FFF2-40B4-BE49-F238E27FC236}">
                <a16:creationId xmlns:a16="http://schemas.microsoft.com/office/drawing/2014/main" id="{A4F92E2E-5D15-49FC-8955-0DF6598EFB99}"/>
              </a:ext>
            </a:extLst>
          </p:cNvPr>
          <p:cNvGraphicFramePr>
            <a:graphicFrameLocks noGrp="1"/>
          </p:cNvGraphicFramePr>
          <p:nvPr>
            <p:ph idx="1"/>
            <p:extLst>
              <p:ext uri="{D42A27DB-BD31-4B8C-83A1-F6EECF244321}">
                <p14:modId xmlns:p14="http://schemas.microsoft.com/office/powerpoint/2010/main" val="239243527"/>
              </p:ext>
            </p:extLst>
          </p:nvPr>
        </p:nvGraphicFramePr>
        <p:xfrm>
          <a:off x="838200" y="1557338"/>
          <a:ext cx="10515600" cy="461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A6D9BE54-8A1B-488E-8E0B-B62724AE4BD8}"/>
              </a:ext>
            </a:extLst>
          </p:cNvPr>
          <p:cNvSpPr>
            <a:spLocks noGrp="1"/>
          </p:cNvSpPr>
          <p:nvPr>
            <p:ph type="dt" sz="half" idx="10"/>
          </p:nvPr>
        </p:nvSpPr>
        <p:spPr/>
        <p:txBody>
          <a:bodyPr/>
          <a:lstStyle/>
          <a:p>
            <a:fld id="{E01BCFF8-5F76-4D53-8FB6-0380654146D6}" type="datetime1">
              <a:rPr lang="en-US" smtClean="0"/>
              <a:t>5/14/2019</a:t>
            </a:fld>
            <a:endParaRPr lang="en-US"/>
          </a:p>
        </p:txBody>
      </p:sp>
      <p:sp>
        <p:nvSpPr>
          <p:cNvPr id="4" name="Slide Number Placeholder 3">
            <a:extLst>
              <a:ext uri="{FF2B5EF4-FFF2-40B4-BE49-F238E27FC236}">
                <a16:creationId xmlns:a16="http://schemas.microsoft.com/office/drawing/2014/main" id="{70FA55CA-2B2E-4CBA-A235-5F244A08B288}"/>
              </a:ext>
            </a:extLst>
          </p:cNvPr>
          <p:cNvSpPr>
            <a:spLocks noGrp="1"/>
          </p:cNvSpPr>
          <p:nvPr>
            <p:ph type="sldNum" sz="quarter" idx="12"/>
          </p:nvPr>
        </p:nvSpPr>
        <p:spPr/>
        <p:txBody>
          <a:bodyPr/>
          <a:lstStyle/>
          <a:p>
            <a:fld id="{418AF66D-A13B-6F44-B082-D7F3693F012B}" type="slidenum">
              <a:rPr lang="en-US" smtClean="0"/>
              <a:t>54</a:t>
            </a:fld>
            <a:endParaRPr lang="en-US"/>
          </a:p>
        </p:txBody>
      </p:sp>
    </p:spTree>
    <p:extLst>
      <p:ext uri="{BB962C8B-B14F-4D97-AF65-F5344CB8AC3E}">
        <p14:creationId xmlns:p14="http://schemas.microsoft.com/office/powerpoint/2010/main" val="2063372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8590-8EEB-4FD0-9402-5497FA83C061}"/>
              </a:ext>
            </a:extLst>
          </p:cNvPr>
          <p:cNvSpPr>
            <a:spLocks noGrp="1"/>
          </p:cNvSpPr>
          <p:nvPr>
            <p:ph type="title"/>
          </p:nvPr>
        </p:nvSpPr>
        <p:spPr/>
        <p:txBody>
          <a:bodyPr/>
          <a:lstStyle/>
          <a:p>
            <a:r>
              <a:rPr lang="en-US" dirty="0"/>
              <a:t>Resellers  Vs.  Subcontractors</a:t>
            </a:r>
          </a:p>
        </p:txBody>
      </p:sp>
      <p:sp>
        <p:nvSpPr>
          <p:cNvPr id="3" name="Content Placeholder 2">
            <a:extLst>
              <a:ext uri="{FF2B5EF4-FFF2-40B4-BE49-F238E27FC236}">
                <a16:creationId xmlns:a16="http://schemas.microsoft.com/office/drawing/2014/main" id="{880C20C9-C3EF-4A86-B3D5-93D9A1AA9CEF}"/>
              </a:ext>
            </a:extLst>
          </p:cNvPr>
          <p:cNvSpPr>
            <a:spLocks noGrp="1"/>
          </p:cNvSpPr>
          <p:nvPr>
            <p:ph sz="half" idx="1"/>
          </p:nvPr>
        </p:nvSpPr>
        <p:spPr/>
        <p:txBody>
          <a:bodyPr/>
          <a:lstStyle/>
          <a:p>
            <a:pPr marL="0" indent="0">
              <a:buNone/>
            </a:pPr>
            <a:r>
              <a:rPr lang="en-US" dirty="0"/>
              <a:t>What is the difference?  </a:t>
            </a:r>
          </a:p>
          <a:p>
            <a:pPr marL="0" indent="0">
              <a:buNone/>
            </a:pPr>
            <a:endParaRPr lang="en-US" dirty="0"/>
          </a:p>
        </p:txBody>
      </p:sp>
      <p:graphicFrame>
        <p:nvGraphicFramePr>
          <p:cNvPr id="11" name="Content Placeholder 10" descr="Image of Resellers Vs. Subcontractors hierarchy. Customer at the top, directly down from Customer is DIR Contract Prim DIR-TSO-3943 and directly down from there, from left to write, you have Subcontractor A Subcontractor B and Subcontractor C">
            <a:extLst>
              <a:ext uri="{FF2B5EF4-FFF2-40B4-BE49-F238E27FC236}">
                <a16:creationId xmlns:a16="http://schemas.microsoft.com/office/drawing/2014/main" id="{448D1391-3E77-4BFC-AFA2-94B8BD2EC13C}"/>
              </a:ext>
            </a:extLst>
          </p:cNvPr>
          <p:cNvGraphicFramePr>
            <a:graphicFrameLocks noGrp="1"/>
          </p:cNvGraphicFramePr>
          <p:nvPr>
            <p:ph sz="half" idx="2"/>
            <p:extLst>
              <p:ext uri="{D42A27DB-BD31-4B8C-83A1-F6EECF244321}">
                <p14:modId xmlns:p14="http://schemas.microsoft.com/office/powerpoint/2010/main" val="3942525586"/>
              </p:ext>
            </p:extLst>
          </p:nvPr>
        </p:nvGraphicFramePr>
        <p:xfrm>
          <a:off x="5545480" y="1484313"/>
          <a:ext cx="6044456" cy="4997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close up of a logo&#10;&#10;Description generated with very high confidence">
            <a:extLst>
              <a:ext uri="{FF2B5EF4-FFF2-40B4-BE49-F238E27FC236}">
                <a16:creationId xmlns:a16="http://schemas.microsoft.com/office/drawing/2014/main" id="{006E62B5-4D07-4CF9-ADDD-70F23CF29B63}"/>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1" t="-1" r="-6008" b="-6008"/>
          <a:stretch/>
        </p:blipFill>
        <p:spPr>
          <a:xfrm>
            <a:off x="497892" y="2352674"/>
            <a:ext cx="4707280" cy="2867507"/>
          </a:xfrm>
          <a:prstGeom prst="rect">
            <a:avLst/>
          </a:prstGeom>
        </p:spPr>
      </p:pic>
      <p:sp>
        <p:nvSpPr>
          <p:cNvPr id="8" name="TextBox 7">
            <a:extLst>
              <a:ext uri="{FF2B5EF4-FFF2-40B4-BE49-F238E27FC236}">
                <a16:creationId xmlns:a16="http://schemas.microsoft.com/office/drawing/2014/main" id="{0304035C-2E09-42D5-8370-06ABAF4E68F9}"/>
              </a:ext>
            </a:extLst>
          </p:cNvPr>
          <p:cNvSpPr txBox="1"/>
          <p:nvPr/>
        </p:nvSpPr>
        <p:spPr>
          <a:xfrm>
            <a:off x="602064" y="4490977"/>
            <a:ext cx="1411931" cy="369332"/>
          </a:xfrm>
          <a:prstGeom prst="rect">
            <a:avLst/>
          </a:prstGeom>
          <a:noFill/>
        </p:spPr>
        <p:txBody>
          <a:bodyPr wrap="square" rtlCol="0">
            <a:spAutoFit/>
          </a:bodyPr>
          <a:lstStyle/>
          <a:p>
            <a:r>
              <a:rPr lang="en-US" b="1" dirty="0">
                <a:solidFill>
                  <a:schemeClr val="bg1"/>
                </a:solidFill>
              </a:rPr>
              <a:t>Customer</a:t>
            </a:r>
          </a:p>
        </p:txBody>
      </p:sp>
      <p:sp>
        <p:nvSpPr>
          <p:cNvPr id="9" name="TextBox 8">
            <a:extLst>
              <a:ext uri="{FF2B5EF4-FFF2-40B4-BE49-F238E27FC236}">
                <a16:creationId xmlns:a16="http://schemas.microsoft.com/office/drawing/2014/main" id="{15B1C678-017B-4F7A-A8A5-9BD7D9AB6572}"/>
              </a:ext>
            </a:extLst>
          </p:cNvPr>
          <p:cNvSpPr txBox="1"/>
          <p:nvPr/>
        </p:nvSpPr>
        <p:spPr>
          <a:xfrm>
            <a:off x="3877519" y="4490977"/>
            <a:ext cx="1041722" cy="369332"/>
          </a:xfrm>
          <a:prstGeom prst="rect">
            <a:avLst/>
          </a:prstGeom>
          <a:noFill/>
        </p:spPr>
        <p:txBody>
          <a:bodyPr wrap="square" rtlCol="0">
            <a:spAutoFit/>
          </a:bodyPr>
          <a:lstStyle/>
          <a:p>
            <a:r>
              <a:rPr lang="en-US" b="1" dirty="0">
                <a:solidFill>
                  <a:schemeClr val="bg1"/>
                </a:solidFill>
              </a:rPr>
              <a:t>Reseller</a:t>
            </a:r>
          </a:p>
        </p:txBody>
      </p:sp>
      <p:sp>
        <p:nvSpPr>
          <p:cNvPr id="12" name="TextBox 11">
            <a:extLst>
              <a:ext uri="{FF2B5EF4-FFF2-40B4-BE49-F238E27FC236}">
                <a16:creationId xmlns:a16="http://schemas.microsoft.com/office/drawing/2014/main" id="{9D9B60BF-881A-4704-9505-1CD96AF88F40}"/>
              </a:ext>
            </a:extLst>
          </p:cNvPr>
          <p:cNvSpPr txBox="1"/>
          <p:nvPr/>
        </p:nvSpPr>
        <p:spPr>
          <a:xfrm>
            <a:off x="2013996" y="3461306"/>
            <a:ext cx="1203766" cy="707886"/>
          </a:xfrm>
          <a:prstGeom prst="rect">
            <a:avLst/>
          </a:prstGeom>
          <a:noFill/>
        </p:spPr>
        <p:txBody>
          <a:bodyPr wrap="square" rtlCol="0">
            <a:spAutoFit/>
          </a:bodyPr>
          <a:lstStyle/>
          <a:p>
            <a:r>
              <a:rPr lang="en-US" sz="2000" b="1" dirty="0">
                <a:highlight>
                  <a:srgbClr val="00FFFF"/>
                </a:highlight>
              </a:rPr>
              <a:t>Purchase Order </a:t>
            </a:r>
          </a:p>
        </p:txBody>
      </p:sp>
      <p:sp>
        <p:nvSpPr>
          <p:cNvPr id="4" name="Date Placeholder 3">
            <a:extLst>
              <a:ext uri="{FF2B5EF4-FFF2-40B4-BE49-F238E27FC236}">
                <a16:creationId xmlns:a16="http://schemas.microsoft.com/office/drawing/2014/main" id="{A864C598-D88B-41DC-AA06-FF93C11DC6C6}"/>
              </a:ext>
            </a:extLst>
          </p:cNvPr>
          <p:cNvSpPr>
            <a:spLocks noGrp="1"/>
          </p:cNvSpPr>
          <p:nvPr>
            <p:ph type="dt" sz="half" idx="10"/>
          </p:nvPr>
        </p:nvSpPr>
        <p:spPr/>
        <p:txBody>
          <a:bodyPr/>
          <a:lstStyle/>
          <a:p>
            <a:fld id="{1C96795C-2207-47E6-9E83-DC42577FF120}" type="datetime1">
              <a:rPr lang="en-US" smtClean="0"/>
              <a:t>5/14/2019</a:t>
            </a:fld>
            <a:endParaRPr lang="en-US"/>
          </a:p>
        </p:txBody>
      </p:sp>
      <p:sp>
        <p:nvSpPr>
          <p:cNvPr id="5" name="Slide Number Placeholder 4">
            <a:extLst>
              <a:ext uri="{FF2B5EF4-FFF2-40B4-BE49-F238E27FC236}">
                <a16:creationId xmlns:a16="http://schemas.microsoft.com/office/drawing/2014/main" id="{D69ABD4B-BD25-4923-9837-398B5AC71033}"/>
              </a:ext>
            </a:extLst>
          </p:cNvPr>
          <p:cNvSpPr>
            <a:spLocks noGrp="1"/>
          </p:cNvSpPr>
          <p:nvPr>
            <p:ph type="sldNum" sz="quarter" idx="12"/>
          </p:nvPr>
        </p:nvSpPr>
        <p:spPr/>
        <p:txBody>
          <a:bodyPr/>
          <a:lstStyle/>
          <a:p>
            <a:fld id="{418AF66D-A13B-6F44-B082-D7F3693F012B}" type="slidenum">
              <a:rPr lang="en-US" smtClean="0"/>
              <a:t>55</a:t>
            </a:fld>
            <a:endParaRPr lang="en-US"/>
          </a:p>
        </p:txBody>
      </p:sp>
    </p:spTree>
    <p:extLst>
      <p:ext uri="{BB962C8B-B14F-4D97-AF65-F5344CB8AC3E}">
        <p14:creationId xmlns:p14="http://schemas.microsoft.com/office/powerpoint/2010/main" val="39577173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2ED73-9EB8-4DBF-AF88-714DFD7A5ACE}"/>
              </a:ext>
            </a:extLst>
          </p:cNvPr>
          <p:cNvSpPr>
            <a:spLocks noGrp="1"/>
          </p:cNvSpPr>
          <p:nvPr>
            <p:ph type="title"/>
          </p:nvPr>
        </p:nvSpPr>
        <p:spPr/>
        <p:txBody>
          <a:bodyPr/>
          <a:lstStyle/>
          <a:p>
            <a:r>
              <a:rPr lang="en-US" dirty="0"/>
              <a:t>What does the HSP mean?  </a:t>
            </a:r>
          </a:p>
        </p:txBody>
      </p:sp>
      <p:sp>
        <p:nvSpPr>
          <p:cNvPr id="3" name="Content Placeholder 2">
            <a:extLst>
              <a:ext uri="{FF2B5EF4-FFF2-40B4-BE49-F238E27FC236}">
                <a16:creationId xmlns:a16="http://schemas.microsoft.com/office/drawing/2014/main" id="{AE5150BC-B0C4-43FD-A36A-F681D161F9B3}"/>
              </a:ext>
            </a:extLst>
          </p:cNvPr>
          <p:cNvSpPr>
            <a:spLocks noGrp="1"/>
          </p:cNvSpPr>
          <p:nvPr>
            <p:ph sz="half" idx="1"/>
          </p:nvPr>
        </p:nvSpPr>
        <p:spPr/>
        <p:txBody>
          <a:bodyPr/>
          <a:lstStyle/>
          <a:p>
            <a:pPr marL="0" indent="0" algn="ctr">
              <a:buNone/>
            </a:pPr>
            <a:r>
              <a:rPr lang="en-US" dirty="0"/>
              <a:t>HSP values = DIR Contract Value</a:t>
            </a:r>
          </a:p>
          <a:p>
            <a:pPr marL="0" indent="0">
              <a:buNone/>
            </a:pPr>
            <a:r>
              <a:rPr lang="en-US" dirty="0"/>
              <a:t>  Not your Purchase Order Value </a:t>
            </a:r>
          </a:p>
        </p:txBody>
      </p:sp>
      <p:pic>
        <p:nvPicPr>
          <p:cNvPr id="6" name="Content Placeholder 5" descr="Surprised Face with No Fill">
            <a:extLst>
              <a:ext uri="{FF2B5EF4-FFF2-40B4-BE49-F238E27FC236}">
                <a16:creationId xmlns:a16="http://schemas.microsoft.com/office/drawing/2014/main" id="{E8FBB378-F063-4BA3-A0FF-A4731FDDF064}"/>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6489290" y="1556928"/>
            <a:ext cx="4864510" cy="4864510"/>
          </a:xfrm>
        </p:spPr>
      </p:pic>
      <p:sp>
        <p:nvSpPr>
          <p:cNvPr id="7" name="Speech Bubble: Oval 6">
            <a:extLst>
              <a:ext uri="{FF2B5EF4-FFF2-40B4-BE49-F238E27FC236}">
                <a16:creationId xmlns:a16="http://schemas.microsoft.com/office/drawing/2014/main" id="{BA4A003B-C09A-4A04-A6A4-1DF55374D985}"/>
              </a:ext>
            </a:extLst>
          </p:cNvPr>
          <p:cNvSpPr/>
          <p:nvPr/>
        </p:nvSpPr>
        <p:spPr>
          <a:xfrm>
            <a:off x="10105534" y="1484334"/>
            <a:ext cx="1630837" cy="107465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WHAT?</a:t>
            </a:r>
          </a:p>
        </p:txBody>
      </p:sp>
      <p:sp>
        <p:nvSpPr>
          <p:cNvPr id="4" name="Date Placeholder 3">
            <a:extLst>
              <a:ext uri="{FF2B5EF4-FFF2-40B4-BE49-F238E27FC236}">
                <a16:creationId xmlns:a16="http://schemas.microsoft.com/office/drawing/2014/main" id="{EE0D925F-9D38-4CD0-8118-B9CA9F3DB786}"/>
              </a:ext>
            </a:extLst>
          </p:cNvPr>
          <p:cNvSpPr>
            <a:spLocks noGrp="1"/>
          </p:cNvSpPr>
          <p:nvPr>
            <p:ph type="dt" sz="half" idx="10"/>
          </p:nvPr>
        </p:nvSpPr>
        <p:spPr/>
        <p:txBody>
          <a:bodyPr/>
          <a:lstStyle/>
          <a:p>
            <a:fld id="{E911CF0F-1D31-4F91-B257-06ACC8909099}" type="datetime1">
              <a:rPr lang="en-US" smtClean="0"/>
              <a:t>5/14/2019</a:t>
            </a:fld>
            <a:endParaRPr lang="en-US"/>
          </a:p>
        </p:txBody>
      </p:sp>
      <p:sp>
        <p:nvSpPr>
          <p:cNvPr id="5" name="Slide Number Placeholder 4">
            <a:extLst>
              <a:ext uri="{FF2B5EF4-FFF2-40B4-BE49-F238E27FC236}">
                <a16:creationId xmlns:a16="http://schemas.microsoft.com/office/drawing/2014/main" id="{1D4706D2-BC90-4806-AD16-F85B6C77B429}"/>
              </a:ext>
            </a:extLst>
          </p:cNvPr>
          <p:cNvSpPr>
            <a:spLocks noGrp="1"/>
          </p:cNvSpPr>
          <p:nvPr>
            <p:ph type="sldNum" sz="quarter" idx="12"/>
          </p:nvPr>
        </p:nvSpPr>
        <p:spPr/>
        <p:txBody>
          <a:bodyPr/>
          <a:lstStyle/>
          <a:p>
            <a:fld id="{418AF66D-A13B-6F44-B082-D7F3693F012B}" type="slidenum">
              <a:rPr lang="en-US" smtClean="0"/>
              <a:t>56</a:t>
            </a:fld>
            <a:endParaRPr lang="en-US"/>
          </a:p>
        </p:txBody>
      </p:sp>
    </p:spTree>
    <p:extLst>
      <p:ext uri="{BB962C8B-B14F-4D97-AF65-F5344CB8AC3E}">
        <p14:creationId xmlns:p14="http://schemas.microsoft.com/office/powerpoint/2010/main" val="19777675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2F87-B105-4FDB-AE2B-96845609EB82}"/>
              </a:ext>
            </a:extLst>
          </p:cNvPr>
          <p:cNvSpPr>
            <a:spLocks noGrp="1"/>
          </p:cNvSpPr>
          <p:nvPr>
            <p:ph type="title"/>
          </p:nvPr>
        </p:nvSpPr>
        <p:spPr/>
        <p:txBody>
          <a:bodyPr/>
          <a:lstStyle/>
          <a:p>
            <a:r>
              <a:rPr lang="en-US" dirty="0"/>
              <a:t>What does this mean for me? </a:t>
            </a:r>
          </a:p>
        </p:txBody>
      </p:sp>
      <p:sp>
        <p:nvSpPr>
          <p:cNvPr id="3" name="Content Placeholder 2">
            <a:extLst>
              <a:ext uri="{FF2B5EF4-FFF2-40B4-BE49-F238E27FC236}">
                <a16:creationId xmlns:a16="http://schemas.microsoft.com/office/drawing/2014/main" id="{9ECB5470-FA49-49A1-8AB1-67E8A1A7635E}"/>
              </a:ext>
            </a:extLst>
          </p:cNvPr>
          <p:cNvSpPr>
            <a:spLocks noGrp="1"/>
          </p:cNvSpPr>
          <p:nvPr>
            <p:ph idx="1"/>
          </p:nvPr>
        </p:nvSpPr>
        <p:spPr/>
        <p:txBody>
          <a:bodyPr/>
          <a:lstStyle/>
          <a:p>
            <a:r>
              <a:rPr lang="en-US" dirty="0"/>
              <a:t>Identify your agency/university IT Purchasing process</a:t>
            </a:r>
          </a:p>
          <a:p>
            <a:r>
              <a:rPr lang="en-US" dirty="0"/>
              <a:t>Get ahead of the Purchase Order being issued</a:t>
            </a:r>
          </a:p>
          <a:p>
            <a:r>
              <a:rPr lang="en-US" dirty="0"/>
              <a:t>Seek HSP Clarification</a:t>
            </a:r>
          </a:p>
        </p:txBody>
      </p:sp>
      <p:pic>
        <p:nvPicPr>
          <p:cNvPr id="5" name="Picture 4">
            <a:extLst>
              <a:ext uri="{FF2B5EF4-FFF2-40B4-BE49-F238E27FC236}">
                <a16:creationId xmlns:a16="http://schemas.microsoft.com/office/drawing/2014/main" id="{6FB37714-6023-4E50-9655-A0E8ACEBDA9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6127" y="3349210"/>
            <a:ext cx="7520925" cy="2302703"/>
          </a:xfrm>
          <a:prstGeom prst="rect">
            <a:avLst/>
          </a:prstGeom>
        </p:spPr>
      </p:pic>
      <p:pic>
        <p:nvPicPr>
          <p:cNvPr id="7" name="Picture 6">
            <a:extLst>
              <a:ext uri="{FF2B5EF4-FFF2-40B4-BE49-F238E27FC236}">
                <a16:creationId xmlns:a16="http://schemas.microsoft.com/office/drawing/2014/main" id="{DCF16964-50B8-4E7A-91A9-7AA0E87A7E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24018" y="2379194"/>
            <a:ext cx="2921855" cy="2921855"/>
          </a:xfrm>
          <a:prstGeom prst="rect">
            <a:avLst/>
          </a:prstGeom>
        </p:spPr>
      </p:pic>
      <p:sp>
        <p:nvSpPr>
          <p:cNvPr id="4" name="Date Placeholder 3">
            <a:extLst>
              <a:ext uri="{FF2B5EF4-FFF2-40B4-BE49-F238E27FC236}">
                <a16:creationId xmlns:a16="http://schemas.microsoft.com/office/drawing/2014/main" id="{B7B8EA7E-51B4-453E-AE19-C7EB2548876D}"/>
              </a:ext>
            </a:extLst>
          </p:cNvPr>
          <p:cNvSpPr>
            <a:spLocks noGrp="1"/>
          </p:cNvSpPr>
          <p:nvPr>
            <p:ph type="dt" sz="half" idx="10"/>
          </p:nvPr>
        </p:nvSpPr>
        <p:spPr/>
        <p:txBody>
          <a:bodyPr/>
          <a:lstStyle/>
          <a:p>
            <a:fld id="{EAB429CD-6F6F-4023-B2EA-3C3E055CA819}" type="datetime1">
              <a:rPr lang="en-US" smtClean="0"/>
              <a:t>5/14/2019</a:t>
            </a:fld>
            <a:endParaRPr lang="en-US"/>
          </a:p>
        </p:txBody>
      </p:sp>
      <p:sp>
        <p:nvSpPr>
          <p:cNvPr id="6" name="Slide Number Placeholder 5">
            <a:extLst>
              <a:ext uri="{FF2B5EF4-FFF2-40B4-BE49-F238E27FC236}">
                <a16:creationId xmlns:a16="http://schemas.microsoft.com/office/drawing/2014/main" id="{ACA58A57-3203-4852-8E21-3D6F7011DCB5}"/>
              </a:ext>
            </a:extLst>
          </p:cNvPr>
          <p:cNvSpPr>
            <a:spLocks noGrp="1"/>
          </p:cNvSpPr>
          <p:nvPr>
            <p:ph type="sldNum" sz="quarter" idx="12"/>
          </p:nvPr>
        </p:nvSpPr>
        <p:spPr/>
        <p:txBody>
          <a:bodyPr/>
          <a:lstStyle/>
          <a:p>
            <a:fld id="{418AF66D-A13B-6F44-B082-D7F3693F012B}" type="slidenum">
              <a:rPr lang="en-US" smtClean="0"/>
              <a:t>57</a:t>
            </a:fld>
            <a:endParaRPr lang="en-US"/>
          </a:p>
        </p:txBody>
      </p:sp>
    </p:spTree>
    <p:extLst>
      <p:ext uri="{BB962C8B-B14F-4D97-AF65-F5344CB8AC3E}">
        <p14:creationId xmlns:p14="http://schemas.microsoft.com/office/powerpoint/2010/main" val="4145824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C545-E588-43DF-8641-6A99A7FFC174}"/>
              </a:ext>
            </a:extLst>
          </p:cNvPr>
          <p:cNvSpPr>
            <a:spLocks noGrp="1"/>
          </p:cNvSpPr>
          <p:nvPr>
            <p:ph type="title"/>
          </p:nvPr>
        </p:nvSpPr>
        <p:spPr/>
        <p:txBody>
          <a:bodyPr/>
          <a:lstStyle/>
          <a:p>
            <a:r>
              <a:rPr lang="en-US" dirty="0"/>
              <a:t>DIR HSP Clarification </a:t>
            </a:r>
          </a:p>
        </p:txBody>
      </p:sp>
      <p:pic>
        <p:nvPicPr>
          <p:cNvPr id="4" name="Content Placeholder 3" descr="Image of Hub Subcontracting Plan (HSP) Clarification Form For DIR Contracts">
            <a:extLst>
              <a:ext uri="{FF2B5EF4-FFF2-40B4-BE49-F238E27FC236}">
                <a16:creationId xmlns:a16="http://schemas.microsoft.com/office/drawing/2014/main" id="{F0FC6294-7686-4174-8374-F5B0578F2D9F}"/>
              </a:ext>
            </a:extLst>
          </p:cNvPr>
          <p:cNvPicPr>
            <a:picLocks noGrp="1"/>
          </p:cNvPicPr>
          <p:nvPr>
            <p:ph idx="1"/>
          </p:nvPr>
        </p:nvPicPr>
        <p:blipFill rotWithShape="1">
          <a:blip r:embed="rId3"/>
          <a:srcRect l="37009" t="26286" r="36666" b="13086"/>
          <a:stretch/>
        </p:blipFill>
        <p:spPr bwMode="auto">
          <a:xfrm>
            <a:off x="3414532" y="798653"/>
            <a:ext cx="4849792" cy="6059347"/>
          </a:xfrm>
          <a:prstGeom prst="rect">
            <a:avLst/>
          </a:prstGeom>
          <a:ln>
            <a:solidFill>
              <a:srgbClr val="030E77"/>
            </a:solidFill>
          </a:ln>
          <a:extLst>
            <a:ext uri="{53640926-AAD7-44D8-BBD7-CCE9431645EC}">
              <a14:shadowObscured xmlns:a14="http://schemas.microsoft.com/office/drawing/2010/main"/>
            </a:ext>
          </a:extLst>
        </p:spPr>
      </p:pic>
      <p:sp>
        <p:nvSpPr>
          <p:cNvPr id="3" name="Date Placeholder 2">
            <a:extLst>
              <a:ext uri="{FF2B5EF4-FFF2-40B4-BE49-F238E27FC236}">
                <a16:creationId xmlns:a16="http://schemas.microsoft.com/office/drawing/2014/main" id="{38543632-A32B-42D4-A376-B951B781EC57}"/>
              </a:ext>
            </a:extLst>
          </p:cNvPr>
          <p:cNvSpPr>
            <a:spLocks noGrp="1"/>
          </p:cNvSpPr>
          <p:nvPr>
            <p:ph type="dt" sz="half" idx="10"/>
          </p:nvPr>
        </p:nvSpPr>
        <p:spPr/>
        <p:txBody>
          <a:bodyPr/>
          <a:lstStyle/>
          <a:p>
            <a:fld id="{97C30252-0A97-47F3-BC06-6158D4D09F8F}" type="datetime1">
              <a:rPr lang="en-US" smtClean="0"/>
              <a:t>5/14/2019</a:t>
            </a:fld>
            <a:endParaRPr lang="en-US"/>
          </a:p>
        </p:txBody>
      </p:sp>
      <p:sp>
        <p:nvSpPr>
          <p:cNvPr id="5" name="Slide Number Placeholder 4">
            <a:extLst>
              <a:ext uri="{FF2B5EF4-FFF2-40B4-BE49-F238E27FC236}">
                <a16:creationId xmlns:a16="http://schemas.microsoft.com/office/drawing/2014/main" id="{406B0EA1-D2D9-4AF6-872D-24892DB704C5}"/>
              </a:ext>
            </a:extLst>
          </p:cNvPr>
          <p:cNvSpPr>
            <a:spLocks noGrp="1"/>
          </p:cNvSpPr>
          <p:nvPr>
            <p:ph type="sldNum" sz="quarter" idx="12"/>
          </p:nvPr>
        </p:nvSpPr>
        <p:spPr/>
        <p:txBody>
          <a:bodyPr/>
          <a:lstStyle/>
          <a:p>
            <a:fld id="{418AF66D-A13B-6F44-B082-D7F3693F012B}" type="slidenum">
              <a:rPr lang="en-US" smtClean="0"/>
              <a:t>58</a:t>
            </a:fld>
            <a:endParaRPr lang="en-US"/>
          </a:p>
        </p:txBody>
      </p:sp>
    </p:spTree>
    <p:extLst>
      <p:ext uri="{BB962C8B-B14F-4D97-AF65-F5344CB8AC3E}">
        <p14:creationId xmlns:p14="http://schemas.microsoft.com/office/powerpoint/2010/main" val="41595050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C95D6-2A7B-470A-9652-ECA687ABC22B}"/>
              </a:ext>
            </a:extLst>
          </p:cNvPr>
          <p:cNvSpPr>
            <a:spLocks noGrp="1"/>
          </p:cNvSpPr>
          <p:nvPr>
            <p:ph type="title"/>
          </p:nvPr>
        </p:nvSpPr>
        <p:spPr/>
        <p:txBody>
          <a:bodyPr/>
          <a:lstStyle/>
          <a:p>
            <a:r>
              <a:rPr lang="en-US" dirty="0"/>
              <a:t>HUB Coordinator Involvement</a:t>
            </a:r>
          </a:p>
        </p:txBody>
      </p:sp>
      <p:graphicFrame>
        <p:nvGraphicFramePr>
          <p:cNvPr id="4" name="Content Placeholder 3" descr="Image of a flowchart showing when HUB Coordinator is required. ">
            <a:extLst>
              <a:ext uri="{FF2B5EF4-FFF2-40B4-BE49-F238E27FC236}">
                <a16:creationId xmlns:a16="http://schemas.microsoft.com/office/drawing/2014/main" id="{7303C41A-BE09-4E20-BA9D-F1C95393478A}"/>
              </a:ext>
            </a:extLst>
          </p:cNvPr>
          <p:cNvGraphicFramePr>
            <a:graphicFrameLocks noGrp="1"/>
          </p:cNvGraphicFramePr>
          <p:nvPr>
            <p:ph idx="1"/>
            <p:extLst>
              <p:ext uri="{D42A27DB-BD31-4B8C-83A1-F6EECF244321}">
                <p14:modId xmlns:p14="http://schemas.microsoft.com/office/powerpoint/2010/main" val="348270228"/>
              </p:ext>
            </p:extLst>
          </p:nvPr>
        </p:nvGraphicFramePr>
        <p:xfrm>
          <a:off x="219919" y="1377387"/>
          <a:ext cx="11690430" cy="5220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248B82BE-A65E-49A2-A19F-E99954772B7F}"/>
              </a:ext>
            </a:extLst>
          </p:cNvPr>
          <p:cNvSpPr>
            <a:spLocks noGrp="1"/>
          </p:cNvSpPr>
          <p:nvPr>
            <p:ph type="dt" sz="half" idx="10"/>
          </p:nvPr>
        </p:nvSpPr>
        <p:spPr/>
        <p:txBody>
          <a:bodyPr/>
          <a:lstStyle/>
          <a:p>
            <a:fld id="{CE98F582-2AD4-4822-B578-D4C381FD8B95}" type="datetime1">
              <a:rPr lang="en-US" smtClean="0"/>
              <a:t>5/14/2019</a:t>
            </a:fld>
            <a:endParaRPr lang="en-US"/>
          </a:p>
        </p:txBody>
      </p:sp>
      <p:sp>
        <p:nvSpPr>
          <p:cNvPr id="5" name="Slide Number Placeholder 4">
            <a:extLst>
              <a:ext uri="{FF2B5EF4-FFF2-40B4-BE49-F238E27FC236}">
                <a16:creationId xmlns:a16="http://schemas.microsoft.com/office/drawing/2014/main" id="{24CE5060-E5D1-4138-9027-AFA2663581A5}"/>
              </a:ext>
            </a:extLst>
          </p:cNvPr>
          <p:cNvSpPr>
            <a:spLocks noGrp="1"/>
          </p:cNvSpPr>
          <p:nvPr>
            <p:ph type="sldNum" sz="quarter" idx="12"/>
          </p:nvPr>
        </p:nvSpPr>
        <p:spPr/>
        <p:txBody>
          <a:bodyPr/>
          <a:lstStyle/>
          <a:p>
            <a:fld id="{418AF66D-A13B-6F44-B082-D7F3693F012B}" type="slidenum">
              <a:rPr lang="en-US" smtClean="0"/>
              <a:t>59</a:t>
            </a:fld>
            <a:endParaRPr lang="en-US"/>
          </a:p>
        </p:txBody>
      </p:sp>
    </p:spTree>
    <p:extLst>
      <p:ext uri="{BB962C8B-B14F-4D97-AF65-F5344CB8AC3E}">
        <p14:creationId xmlns:p14="http://schemas.microsoft.com/office/powerpoint/2010/main" val="3401466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48A5-EFC3-4E33-9C35-ECCFC0887119}"/>
              </a:ext>
            </a:extLst>
          </p:cNvPr>
          <p:cNvSpPr>
            <a:spLocks noGrp="1"/>
          </p:cNvSpPr>
          <p:nvPr>
            <p:ph type="title"/>
          </p:nvPr>
        </p:nvSpPr>
        <p:spPr>
          <a:xfrm>
            <a:off x="381000" y="1"/>
            <a:ext cx="10972800" cy="1102289"/>
          </a:xfrm>
        </p:spPr>
        <p:txBody>
          <a:bodyPr/>
          <a:lstStyle/>
          <a:p>
            <a:r>
              <a:rPr lang="en-US" dirty="0"/>
              <a:t>Eligible DIR Customers</a:t>
            </a:r>
          </a:p>
        </p:txBody>
      </p:sp>
      <p:sp>
        <p:nvSpPr>
          <p:cNvPr id="3" name="Content Placeholder 2">
            <a:extLst>
              <a:ext uri="{FF2B5EF4-FFF2-40B4-BE49-F238E27FC236}">
                <a16:creationId xmlns:a16="http://schemas.microsoft.com/office/drawing/2014/main" id="{33EB8E63-3AB5-4A3F-B523-BE14B983E41A}"/>
              </a:ext>
            </a:extLst>
          </p:cNvPr>
          <p:cNvSpPr>
            <a:spLocks noGrp="1"/>
          </p:cNvSpPr>
          <p:nvPr>
            <p:ph sz="half" idx="1"/>
          </p:nvPr>
        </p:nvSpPr>
        <p:spPr>
          <a:xfrm>
            <a:off x="381000" y="1299139"/>
            <a:ext cx="11435862" cy="4860362"/>
          </a:xfrm>
        </p:spPr>
        <p:txBody>
          <a:bodyPr numCol="2">
            <a:noAutofit/>
          </a:bodyPr>
          <a:lstStyle/>
          <a:p>
            <a:pPr marL="0" indent="0">
              <a:buNone/>
            </a:pPr>
            <a:r>
              <a:rPr lang="en-US" b="1" dirty="0">
                <a:solidFill>
                  <a:schemeClr val="accent1"/>
                </a:solidFill>
                <a:latin typeface="+mn-lt"/>
              </a:rPr>
              <a:t>Local Government (6200+)</a:t>
            </a:r>
          </a:p>
          <a:p>
            <a:pPr lvl="1">
              <a:buFont typeface="Arial" panose="020B0604020202020204" pitchFamily="34" charset="0"/>
              <a:buChar char="•"/>
            </a:pPr>
            <a:r>
              <a:rPr lang="en-US" sz="2800" dirty="0">
                <a:latin typeface="+mn-lt"/>
              </a:rPr>
              <a:t>Cities </a:t>
            </a:r>
          </a:p>
          <a:p>
            <a:pPr lvl="1">
              <a:buFont typeface="Arial" panose="020B0604020202020204" pitchFamily="34" charset="0"/>
              <a:buChar char="•"/>
            </a:pPr>
            <a:r>
              <a:rPr lang="en-US" sz="2800" dirty="0">
                <a:latin typeface="+mn-lt"/>
              </a:rPr>
              <a:t>Counties </a:t>
            </a:r>
          </a:p>
          <a:p>
            <a:pPr lvl="1">
              <a:buFont typeface="Arial" panose="020B0604020202020204" pitchFamily="34" charset="0"/>
              <a:buChar char="•"/>
            </a:pPr>
            <a:r>
              <a:rPr lang="en-US" sz="2800" dirty="0">
                <a:latin typeface="+mn-lt"/>
              </a:rPr>
              <a:t>Public School Districts</a:t>
            </a:r>
          </a:p>
          <a:p>
            <a:pPr lvl="1">
              <a:buFont typeface="Arial" panose="020B0604020202020204" pitchFamily="34" charset="0"/>
              <a:buChar char="•"/>
            </a:pPr>
            <a:r>
              <a:rPr lang="en-US" sz="2800" dirty="0">
                <a:latin typeface="+mn-lt"/>
              </a:rPr>
              <a:t>Municipalities</a:t>
            </a:r>
          </a:p>
          <a:p>
            <a:pPr lvl="1">
              <a:buFont typeface="Arial" panose="020B0604020202020204" pitchFamily="34" charset="0"/>
              <a:buChar char="•"/>
            </a:pPr>
            <a:r>
              <a:rPr lang="en-US" sz="2800" dirty="0">
                <a:latin typeface="+mn-lt"/>
              </a:rPr>
              <a:t>Junior College Districts</a:t>
            </a:r>
          </a:p>
          <a:p>
            <a:pPr lvl="1">
              <a:buFont typeface="Arial" panose="020B0604020202020204" pitchFamily="34" charset="0"/>
              <a:buChar char="•"/>
            </a:pPr>
            <a:r>
              <a:rPr lang="en-US" sz="2800" dirty="0">
                <a:latin typeface="+mn-lt"/>
              </a:rPr>
              <a:t>Special Purpose Districts</a:t>
            </a:r>
          </a:p>
          <a:p>
            <a:pPr marL="0" indent="0">
              <a:buNone/>
            </a:pPr>
            <a:endParaRPr lang="en-US" b="1" dirty="0">
              <a:solidFill>
                <a:schemeClr val="accent1"/>
              </a:solidFill>
              <a:latin typeface="+mn-lt"/>
            </a:endParaRPr>
          </a:p>
          <a:p>
            <a:pPr marL="0" indent="0">
              <a:buNone/>
            </a:pPr>
            <a:r>
              <a:rPr lang="en-US" b="1" dirty="0">
                <a:solidFill>
                  <a:schemeClr val="accent1"/>
                </a:solidFill>
                <a:latin typeface="+mn-lt"/>
              </a:rPr>
              <a:t>Texas State Agencies and Institutions of Higher Ed (183)</a:t>
            </a:r>
          </a:p>
          <a:p>
            <a:pPr marL="457200" lvl="1" indent="0">
              <a:buNone/>
            </a:pPr>
            <a:endParaRPr lang="en-US" sz="2800" dirty="0">
              <a:latin typeface="+mn-lt"/>
            </a:endParaRPr>
          </a:p>
          <a:p>
            <a:pPr marL="0" indent="0">
              <a:buNone/>
            </a:pPr>
            <a:r>
              <a:rPr lang="en-US" b="1" dirty="0">
                <a:solidFill>
                  <a:schemeClr val="accent1"/>
                </a:solidFill>
                <a:latin typeface="+mn-lt"/>
              </a:rPr>
              <a:t>Other Organizations</a:t>
            </a:r>
          </a:p>
          <a:p>
            <a:pPr lvl="1"/>
            <a:r>
              <a:rPr lang="en-US" sz="2800" dirty="0">
                <a:latin typeface="+mn-lt"/>
              </a:rPr>
              <a:t>Assistance Organizations</a:t>
            </a:r>
          </a:p>
          <a:p>
            <a:pPr lvl="1"/>
            <a:r>
              <a:rPr lang="en-US" sz="2800" dirty="0">
                <a:latin typeface="+mn-lt"/>
              </a:rPr>
              <a:t>Electric Reliability Council of Texas (ERCOT)</a:t>
            </a:r>
          </a:p>
          <a:p>
            <a:pPr lvl="1"/>
            <a:r>
              <a:rPr lang="en-US" sz="2800" dirty="0">
                <a:latin typeface="+mn-lt"/>
              </a:rPr>
              <a:t>Lower Colorado River Authority (LCRA)</a:t>
            </a:r>
          </a:p>
          <a:p>
            <a:pPr lvl="1"/>
            <a:r>
              <a:rPr lang="en-US" sz="2800" dirty="0">
                <a:latin typeface="+mn-lt"/>
              </a:rPr>
              <a:t>Private Schools</a:t>
            </a:r>
          </a:p>
          <a:p>
            <a:pPr lvl="1"/>
            <a:r>
              <a:rPr lang="en-US" sz="2800" dirty="0">
                <a:latin typeface="+mn-lt"/>
              </a:rPr>
              <a:t>Private or Independent Institutions of Higher Education</a:t>
            </a:r>
          </a:p>
          <a:p>
            <a:pPr lvl="1"/>
            <a:r>
              <a:rPr lang="en-US" sz="2800" dirty="0">
                <a:latin typeface="+mn-lt"/>
              </a:rPr>
              <a:t>Volunteer Fire Department</a:t>
            </a:r>
          </a:p>
          <a:p>
            <a:pPr lvl="1"/>
            <a:r>
              <a:rPr lang="en-US" sz="2800" dirty="0">
                <a:latin typeface="+mn-lt"/>
              </a:rPr>
              <a:t>Public entities outside Texas</a:t>
            </a:r>
          </a:p>
        </p:txBody>
      </p:sp>
      <p:sp>
        <p:nvSpPr>
          <p:cNvPr id="8" name="Slide Number Placeholder 7">
            <a:extLst>
              <a:ext uri="{FF2B5EF4-FFF2-40B4-BE49-F238E27FC236}">
                <a16:creationId xmlns:a16="http://schemas.microsoft.com/office/drawing/2014/main" id="{6B492306-5F08-4F03-8214-A2259FCBF65D}"/>
              </a:ext>
            </a:extLst>
          </p:cNvPr>
          <p:cNvSpPr>
            <a:spLocks noGrp="1"/>
          </p:cNvSpPr>
          <p:nvPr>
            <p:ph type="sldNum" sz="quarter" idx="12"/>
          </p:nvPr>
        </p:nvSpPr>
        <p:spPr/>
        <p:txBody>
          <a:bodyPr/>
          <a:lstStyle/>
          <a:p>
            <a:fld id="{418AF66D-A13B-6F44-B082-D7F3693F012B}" type="slidenum">
              <a:rPr lang="en-US" smtClean="0"/>
              <a:t>6</a:t>
            </a:fld>
            <a:endParaRPr lang="en-US"/>
          </a:p>
        </p:txBody>
      </p:sp>
      <p:sp>
        <p:nvSpPr>
          <p:cNvPr id="4" name="Date Placeholder 3">
            <a:extLst>
              <a:ext uri="{FF2B5EF4-FFF2-40B4-BE49-F238E27FC236}">
                <a16:creationId xmlns:a16="http://schemas.microsoft.com/office/drawing/2014/main" id="{67C45D1D-A9D1-43A0-BCAE-1AFA15FED459}"/>
              </a:ext>
            </a:extLst>
          </p:cNvPr>
          <p:cNvSpPr>
            <a:spLocks noGrp="1"/>
          </p:cNvSpPr>
          <p:nvPr>
            <p:ph type="dt" sz="half" idx="10"/>
          </p:nvPr>
        </p:nvSpPr>
        <p:spPr/>
        <p:txBody>
          <a:bodyPr/>
          <a:lstStyle/>
          <a:p>
            <a:fld id="{CE96D7AF-68E8-49ED-B9CA-C1F4CDBCBFFC}" type="datetime1">
              <a:rPr lang="en-US" smtClean="0"/>
              <a:t>5/14/2019</a:t>
            </a:fld>
            <a:endParaRPr lang="en-US"/>
          </a:p>
        </p:txBody>
      </p:sp>
    </p:spTree>
    <p:extLst>
      <p:ext uri="{BB962C8B-B14F-4D97-AF65-F5344CB8AC3E}">
        <p14:creationId xmlns:p14="http://schemas.microsoft.com/office/powerpoint/2010/main" val="330743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A8F6-DE1B-4553-978D-C9DDB3889605}"/>
              </a:ext>
            </a:extLst>
          </p:cNvPr>
          <p:cNvSpPr>
            <a:spLocks noGrp="1"/>
          </p:cNvSpPr>
          <p:nvPr>
            <p:ph type="title"/>
          </p:nvPr>
        </p:nvSpPr>
        <p:spPr/>
        <p:txBody>
          <a:bodyPr/>
          <a:lstStyle/>
          <a:p>
            <a:r>
              <a:rPr lang="en-US" dirty="0"/>
              <a:t>What really happens…….</a:t>
            </a:r>
          </a:p>
        </p:txBody>
      </p:sp>
      <p:graphicFrame>
        <p:nvGraphicFramePr>
          <p:cNvPr id="4" name="Content Placeholder 3" descr="Image of a circle process showing what really happens during HUB coordinator reviewing process. ">
            <a:extLst>
              <a:ext uri="{FF2B5EF4-FFF2-40B4-BE49-F238E27FC236}">
                <a16:creationId xmlns:a16="http://schemas.microsoft.com/office/drawing/2014/main" id="{E47AF890-B1F9-48F6-8AA1-C598E2DA543C}"/>
              </a:ext>
            </a:extLst>
          </p:cNvPr>
          <p:cNvGraphicFramePr>
            <a:graphicFrameLocks noGrp="1"/>
          </p:cNvGraphicFramePr>
          <p:nvPr>
            <p:ph idx="1"/>
            <p:extLst>
              <p:ext uri="{D42A27DB-BD31-4B8C-83A1-F6EECF244321}">
                <p14:modId xmlns:p14="http://schemas.microsoft.com/office/powerpoint/2010/main" val="3522299113"/>
              </p:ext>
            </p:extLst>
          </p:nvPr>
        </p:nvGraphicFramePr>
        <p:xfrm>
          <a:off x="838200" y="1557338"/>
          <a:ext cx="10515600" cy="461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0D2C7C40-85B2-463A-B2BE-89977B6FE363}"/>
              </a:ext>
            </a:extLst>
          </p:cNvPr>
          <p:cNvSpPr>
            <a:spLocks noGrp="1"/>
          </p:cNvSpPr>
          <p:nvPr>
            <p:ph type="dt" sz="half" idx="10"/>
          </p:nvPr>
        </p:nvSpPr>
        <p:spPr/>
        <p:txBody>
          <a:bodyPr/>
          <a:lstStyle/>
          <a:p>
            <a:fld id="{7D75CD31-0053-412F-B29A-4DD146FE4908}" type="datetime1">
              <a:rPr lang="en-US" smtClean="0"/>
              <a:t>5/14/2019</a:t>
            </a:fld>
            <a:endParaRPr lang="en-US"/>
          </a:p>
        </p:txBody>
      </p:sp>
      <p:sp>
        <p:nvSpPr>
          <p:cNvPr id="5" name="Slide Number Placeholder 4">
            <a:extLst>
              <a:ext uri="{FF2B5EF4-FFF2-40B4-BE49-F238E27FC236}">
                <a16:creationId xmlns:a16="http://schemas.microsoft.com/office/drawing/2014/main" id="{B4080E45-6C1D-4656-A372-B0F4964E0A0D}"/>
              </a:ext>
            </a:extLst>
          </p:cNvPr>
          <p:cNvSpPr>
            <a:spLocks noGrp="1"/>
          </p:cNvSpPr>
          <p:nvPr>
            <p:ph type="sldNum" sz="quarter" idx="12"/>
          </p:nvPr>
        </p:nvSpPr>
        <p:spPr/>
        <p:txBody>
          <a:bodyPr/>
          <a:lstStyle/>
          <a:p>
            <a:fld id="{418AF66D-A13B-6F44-B082-D7F3693F012B}" type="slidenum">
              <a:rPr lang="en-US" smtClean="0"/>
              <a:t>60</a:t>
            </a:fld>
            <a:endParaRPr lang="en-US"/>
          </a:p>
        </p:txBody>
      </p:sp>
    </p:spTree>
    <p:extLst>
      <p:ext uri="{BB962C8B-B14F-4D97-AF65-F5344CB8AC3E}">
        <p14:creationId xmlns:p14="http://schemas.microsoft.com/office/powerpoint/2010/main" val="30522808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4FABE-0728-4399-9CD1-CAA14A6C65ED}"/>
              </a:ext>
            </a:extLst>
          </p:cNvPr>
          <p:cNvSpPr>
            <a:spLocks noGrp="1"/>
          </p:cNvSpPr>
          <p:nvPr>
            <p:ph type="title"/>
          </p:nvPr>
        </p:nvSpPr>
        <p:spPr/>
        <p:txBody>
          <a:bodyPr/>
          <a:lstStyle/>
          <a:p>
            <a:r>
              <a:rPr lang="en-US" dirty="0"/>
              <a:t>It’s Not Too Late</a:t>
            </a:r>
          </a:p>
        </p:txBody>
      </p:sp>
      <p:sp>
        <p:nvSpPr>
          <p:cNvPr id="3" name="Content Placeholder 2">
            <a:extLst>
              <a:ext uri="{FF2B5EF4-FFF2-40B4-BE49-F238E27FC236}">
                <a16:creationId xmlns:a16="http://schemas.microsoft.com/office/drawing/2014/main" id="{22CBA5DA-24AD-407F-B6D8-6642E7C463F9}"/>
              </a:ext>
            </a:extLst>
          </p:cNvPr>
          <p:cNvSpPr>
            <a:spLocks noGrp="1"/>
          </p:cNvSpPr>
          <p:nvPr>
            <p:ph sz="half" idx="1"/>
          </p:nvPr>
        </p:nvSpPr>
        <p:spPr/>
        <p:txBody>
          <a:bodyPr/>
          <a:lstStyle/>
          <a:p>
            <a:r>
              <a:rPr lang="en-US" dirty="0"/>
              <a:t>You can always request clarification from a vendor</a:t>
            </a:r>
          </a:p>
        </p:txBody>
      </p:sp>
      <p:pic>
        <p:nvPicPr>
          <p:cNvPr id="5" name="Content Placeholder 4" descr="Image of a HUB Subcontracting Plan (HSP) Clarification Form For DIR Contracts to let you know that you can always request clarification from a vendor.">
            <a:extLst>
              <a:ext uri="{FF2B5EF4-FFF2-40B4-BE49-F238E27FC236}">
                <a16:creationId xmlns:a16="http://schemas.microsoft.com/office/drawing/2014/main" id="{63DCA9B1-8A78-4018-9C29-E39C46073824}"/>
              </a:ext>
            </a:extLst>
          </p:cNvPr>
          <p:cNvPicPr>
            <a:picLocks noGrp="1"/>
          </p:cNvPicPr>
          <p:nvPr>
            <p:ph sz="half" idx="2"/>
          </p:nvPr>
        </p:nvPicPr>
        <p:blipFill rotWithShape="1">
          <a:blip r:embed="rId3"/>
          <a:srcRect l="33974" t="22032" r="34188" b="8072"/>
          <a:stretch/>
        </p:blipFill>
        <p:spPr bwMode="auto">
          <a:xfrm>
            <a:off x="6019800" y="1102290"/>
            <a:ext cx="5091896" cy="5755710"/>
          </a:xfrm>
          <a:prstGeom prst="rect">
            <a:avLst/>
          </a:prstGeom>
          <a:ln>
            <a:solidFill>
              <a:srgbClr val="030E77"/>
            </a:solid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028E5DC6-19FA-4F33-9A8F-1FFA5A7858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0304" y="3429000"/>
            <a:ext cx="4038600" cy="1133475"/>
          </a:xfrm>
          <a:prstGeom prst="rect">
            <a:avLst/>
          </a:prstGeom>
        </p:spPr>
      </p:pic>
      <p:sp>
        <p:nvSpPr>
          <p:cNvPr id="4" name="Date Placeholder 3">
            <a:extLst>
              <a:ext uri="{FF2B5EF4-FFF2-40B4-BE49-F238E27FC236}">
                <a16:creationId xmlns:a16="http://schemas.microsoft.com/office/drawing/2014/main" id="{FC8AB235-6629-4B62-8FEF-DEC1D2043062}"/>
              </a:ext>
            </a:extLst>
          </p:cNvPr>
          <p:cNvSpPr>
            <a:spLocks noGrp="1"/>
          </p:cNvSpPr>
          <p:nvPr>
            <p:ph type="dt" sz="half" idx="10"/>
          </p:nvPr>
        </p:nvSpPr>
        <p:spPr/>
        <p:txBody>
          <a:bodyPr/>
          <a:lstStyle/>
          <a:p>
            <a:fld id="{8E3A0910-7F0B-4B53-A55C-6ABF483EB5B1}" type="datetime1">
              <a:rPr lang="en-US" smtClean="0"/>
              <a:t>5/14/2019</a:t>
            </a:fld>
            <a:endParaRPr lang="en-US"/>
          </a:p>
        </p:txBody>
      </p:sp>
      <p:sp>
        <p:nvSpPr>
          <p:cNvPr id="6" name="Slide Number Placeholder 5">
            <a:extLst>
              <a:ext uri="{FF2B5EF4-FFF2-40B4-BE49-F238E27FC236}">
                <a16:creationId xmlns:a16="http://schemas.microsoft.com/office/drawing/2014/main" id="{2373E837-7AA6-4427-B711-BE53E70AE7E3}"/>
              </a:ext>
            </a:extLst>
          </p:cNvPr>
          <p:cNvSpPr>
            <a:spLocks noGrp="1"/>
          </p:cNvSpPr>
          <p:nvPr>
            <p:ph type="sldNum" sz="quarter" idx="12"/>
          </p:nvPr>
        </p:nvSpPr>
        <p:spPr>
          <a:xfrm>
            <a:off x="8763000" y="6363175"/>
            <a:ext cx="2743200" cy="365125"/>
          </a:xfrm>
        </p:spPr>
        <p:txBody>
          <a:bodyPr/>
          <a:lstStyle/>
          <a:p>
            <a:fld id="{418AF66D-A13B-6F44-B082-D7F3693F012B}" type="slidenum">
              <a:rPr lang="en-US" smtClean="0"/>
              <a:t>61</a:t>
            </a:fld>
            <a:endParaRPr lang="en-US" dirty="0"/>
          </a:p>
        </p:txBody>
      </p:sp>
    </p:spTree>
    <p:extLst>
      <p:ext uri="{BB962C8B-B14F-4D97-AF65-F5344CB8AC3E}">
        <p14:creationId xmlns:p14="http://schemas.microsoft.com/office/powerpoint/2010/main" val="31651073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52F34-8B77-4757-944E-833B521FC7C5}"/>
              </a:ext>
            </a:extLst>
          </p:cNvPr>
          <p:cNvSpPr>
            <a:spLocks noGrp="1"/>
          </p:cNvSpPr>
          <p:nvPr>
            <p:ph type="title"/>
          </p:nvPr>
        </p:nvSpPr>
        <p:spPr/>
        <p:txBody>
          <a:bodyPr/>
          <a:lstStyle/>
          <a:p>
            <a:r>
              <a:rPr lang="en-US" dirty="0"/>
              <a:t>Progress Assessment Report</a:t>
            </a:r>
          </a:p>
        </p:txBody>
      </p:sp>
      <p:sp>
        <p:nvSpPr>
          <p:cNvPr id="3" name="Content Placeholder 2">
            <a:extLst>
              <a:ext uri="{FF2B5EF4-FFF2-40B4-BE49-F238E27FC236}">
                <a16:creationId xmlns:a16="http://schemas.microsoft.com/office/drawing/2014/main" id="{3AFFC668-EE1E-46C7-B136-0B70C1779701}"/>
              </a:ext>
            </a:extLst>
          </p:cNvPr>
          <p:cNvSpPr>
            <a:spLocks noGrp="1"/>
          </p:cNvSpPr>
          <p:nvPr>
            <p:ph idx="1"/>
          </p:nvPr>
        </p:nvSpPr>
        <p:spPr/>
        <p:txBody>
          <a:bodyPr/>
          <a:lstStyle/>
          <a:p>
            <a:r>
              <a:rPr lang="en-US" dirty="0"/>
              <a:t>Vendors are required to submit a PAR on a monthly basis to their customers.  </a:t>
            </a:r>
          </a:p>
          <a:p>
            <a:endParaRPr lang="en-US" dirty="0"/>
          </a:p>
          <a:p>
            <a:pPr>
              <a:spcAft>
                <a:spcPts val="1200"/>
              </a:spcAft>
            </a:pPr>
            <a:r>
              <a:rPr lang="en-US" dirty="0"/>
              <a:t>Appendix A, 9. Contract Administration, B. Reporting &amp; Administrative Fees, 3. Historically Underutilized Businesses Subcontract Reports </a:t>
            </a:r>
          </a:p>
          <a:p>
            <a:pPr lvl="1"/>
            <a:r>
              <a:rPr lang="en-US" dirty="0"/>
              <a:t>a) Vendor shall electronically provide each Customer with Vendor’s relevant Historically Underutilized Business Subcontracting Report, pursuant to the Contract, as required by Chapter 2161, Texas Government Code.  Reports shall also be submitted to DIR. b) Reports shall be due in accordance with the CPA rules. </a:t>
            </a:r>
          </a:p>
        </p:txBody>
      </p:sp>
      <p:sp>
        <p:nvSpPr>
          <p:cNvPr id="4" name="Date Placeholder 3">
            <a:extLst>
              <a:ext uri="{FF2B5EF4-FFF2-40B4-BE49-F238E27FC236}">
                <a16:creationId xmlns:a16="http://schemas.microsoft.com/office/drawing/2014/main" id="{8828768D-6981-4A3E-9EE6-670DADB21190}"/>
              </a:ext>
            </a:extLst>
          </p:cNvPr>
          <p:cNvSpPr>
            <a:spLocks noGrp="1"/>
          </p:cNvSpPr>
          <p:nvPr>
            <p:ph type="dt" sz="half" idx="10"/>
          </p:nvPr>
        </p:nvSpPr>
        <p:spPr/>
        <p:txBody>
          <a:bodyPr/>
          <a:lstStyle/>
          <a:p>
            <a:fld id="{F9162E9E-619E-4C41-8D0F-9ECEB86912DB}" type="datetime1">
              <a:rPr lang="en-US" smtClean="0"/>
              <a:t>5/14/2019</a:t>
            </a:fld>
            <a:endParaRPr lang="en-US"/>
          </a:p>
        </p:txBody>
      </p:sp>
      <p:sp>
        <p:nvSpPr>
          <p:cNvPr id="5" name="Slide Number Placeholder 4">
            <a:extLst>
              <a:ext uri="{FF2B5EF4-FFF2-40B4-BE49-F238E27FC236}">
                <a16:creationId xmlns:a16="http://schemas.microsoft.com/office/drawing/2014/main" id="{CC0D5CBC-EBF7-452C-B90E-8FB45D88FA40}"/>
              </a:ext>
            </a:extLst>
          </p:cNvPr>
          <p:cNvSpPr>
            <a:spLocks noGrp="1"/>
          </p:cNvSpPr>
          <p:nvPr>
            <p:ph type="sldNum" sz="quarter" idx="12"/>
          </p:nvPr>
        </p:nvSpPr>
        <p:spPr/>
        <p:txBody>
          <a:bodyPr/>
          <a:lstStyle/>
          <a:p>
            <a:fld id="{418AF66D-A13B-6F44-B082-D7F3693F012B}" type="slidenum">
              <a:rPr lang="en-US" smtClean="0"/>
              <a:t>62</a:t>
            </a:fld>
            <a:endParaRPr lang="en-US"/>
          </a:p>
        </p:txBody>
      </p:sp>
    </p:spTree>
    <p:extLst>
      <p:ext uri="{BB962C8B-B14F-4D97-AF65-F5344CB8AC3E}">
        <p14:creationId xmlns:p14="http://schemas.microsoft.com/office/powerpoint/2010/main" val="20926311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FA44E-7FE6-4646-82CD-1F7ED96845DD}"/>
              </a:ext>
            </a:extLst>
          </p:cNvPr>
          <p:cNvSpPr>
            <a:spLocks noGrp="1"/>
          </p:cNvSpPr>
          <p:nvPr>
            <p:ph type="title"/>
          </p:nvPr>
        </p:nvSpPr>
        <p:spPr/>
        <p:txBody>
          <a:bodyPr/>
          <a:lstStyle/>
          <a:p>
            <a:r>
              <a:rPr lang="en-US" dirty="0"/>
              <a:t>HSP vs. PAR Discrepancies</a:t>
            </a:r>
          </a:p>
        </p:txBody>
      </p:sp>
      <p:sp>
        <p:nvSpPr>
          <p:cNvPr id="3" name="Content Placeholder 2">
            <a:extLst>
              <a:ext uri="{FF2B5EF4-FFF2-40B4-BE49-F238E27FC236}">
                <a16:creationId xmlns:a16="http://schemas.microsoft.com/office/drawing/2014/main" id="{CB2DA9FC-E53C-4EAF-AD7A-2445FC294D4C}"/>
              </a:ext>
            </a:extLst>
          </p:cNvPr>
          <p:cNvSpPr>
            <a:spLocks noGrp="1"/>
          </p:cNvSpPr>
          <p:nvPr>
            <p:ph idx="1"/>
          </p:nvPr>
        </p:nvSpPr>
        <p:spPr/>
        <p:txBody>
          <a:bodyPr/>
          <a:lstStyle/>
          <a:p>
            <a:r>
              <a:rPr lang="en-US" dirty="0"/>
              <a:t>What do you do if you have a subcontractor identified on a PAR that is NOT on the vendor’s HSP?  </a:t>
            </a:r>
          </a:p>
          <a:p>
            <a:endParaRPr lang="en-US" dirty="0"/>
          </a:p>
        </p:txBody>
      </p:sp>
      <p:pic>
        <p:nvPicPr>
          <p:cNvPr id="5" name="Picture 4" descr="Image of direction instructions what you do if you have a subcontractor identified on a PAR that is NOT on the vendor's HSP. You stop and contact the vendor and cc the DIR HUB Office.  Complete your action items and then continue">
            <a:extLst>
              <a:ext uri="{FF2B5EF4-FFF2-40B4-BE49-F238E27FC236}">
                <a16:creationId xmlns:a16="http://schemas.microsoft.com/office/drawing/2014/main" id="{7BEA5A65-0A19-4EF6-98C5-E3BEB1793A5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18507" y="2472811"/>
            <a:ext cx="8554985" cy="2788291"/>
          </a:xfrm>
          <a:prstGeom prst="rect">
            <a:avLst/>
          </a:prstGeom>
        </p:spPr>
      </p:pic>
      <p:sp>
        <p:nvSpPr>
          <p:cNvPr id="4" name="Date Placeholder 3">
            <a:extLst>
              <a:ext uri="{FF2B5EF4-FFF2-40B4-BE49-F238E27FC236}">
                <a16:creationId xmlns:a16="http://schemas.microsoft.com/office/drawing/2014/main" id="{0939474E-8626-49A9-8812-AF05D391D247}"/>
              </a:ext>
            </a:extLst>
          </p:cNvPr>
          <p:cNvSpPr>
            <a:spLocks noGrp="1"/>
          </p:cNvSpPr>
          <p:nvPr>
            <p:ph type="dt" sz="half" idx="10"/>
          </p:nvPr>
        </p:nvSpPr>
        <p:spPr/>
        <p:txBody>
          <a:bodyPr/>
          <a:lstStyle/>
          <a:p>
            <a:fld id="{7107A78D-E426-4123-86D2-BDB7E8376F31}" type="datetime1">
              <a:rPr lang="en-US" smtClean="0"/>
              <a:t>5/14/2019</a:t>
            </a:fld>
            <a:endParaRPr lang="en-US"/>
          </a:p>
        </p:txBody>
      </p:sp>
      <p:sp>
        <p:nvSpPr>
          <p:cNvPr id="6" name="Slide Number Placeholder 5">
            <a:extLst>
              <a:ext uri="{FF2B5EF4-FFF2-40B4-BE49-F238E27FC236}">
                <a16:creationId xmlns:a16="http://schemas.microsoft.com/office/drawing/2014/main" id="{F9664129-649B-4AA8-A1DD-B559523F0647}"/>
              </a:ext>
            </a:extLst>
          </p:cNvPr>
          <p:cNvSpPr>
            <a:spLocks noGrp="1"/>
          </p:cNvSpPr>
          <p:nvPr>
            <p:ph type="sldNum" sz="quarter" idx="12"/>
          </p:nvPr>
        </p:nvSpPr>
        <p:spPr/>
        <p:txBody>
          <a:bodyPr/>
          <a:lstStyle/>
          <a:p>
            <a:fld id="{418AF66D-A13B-6F44-B082-D7F3693F012B}" type="slidenum">
              <a:rPr lang="en-US" smtClean="0"/>
              <a:t>63</a:t>
            </a:fld>
            <a:endParaRPr lang="en-US"/>
          </a:p>
        </p:txBody>
      </p:sp>
    </p:spTree>
    <p:extLst>
      <p:ext uri="{BB962C8B-B14F-4D97-AF65-F5344CB8AC3E}">
        <p14:creationId xmlns:p14="http://schemas.microsoft.com/office/powerpoint/2010/main" val="35824146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Contacts</a:t>
            </a:r>
          </a:p>
        </p:txBody>
      </p:sp>
      <p:pic>
        <p:nvPicPr>
          <p:cNvPr id="4" name="Content Placeholder 8">
            <a:extLs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4657" y="378619"/>
            <a:ext cx="6240544" cy="5839545"/>
          </a:xfrm>
        </p:spPr>
      </p:pic>
      <p:sp>
        <p:nvSpPr>
          <p:cNvPr id="5" name="Rectangle 4"/>
          <p:cNvSpPr/>
          <p:nvPr/>
        </p:nvSpPr>
        <p:spPr>
          <a:xfrm>
            <a:off x="546755" y="4091233"/>
            <a:ext cx="11114202" cy="2616101"/>
          </a:xfrm>
          <a:prstGeom prst="rect">
            <a:avLst/>
          </a:prstGeom>
        </p:spPr>
        <p:txBody>
          <a:bodyPr wrap="square">
            <a:spAutoFit/>
          </a:bodyPr>
          <a:lstStyle/>
          <a:p>
            <a:r>
              <a:rPr lang="en-US" sz="3600" dirty="0">
                <a:latin typeface="Franklin Gothic Medium" panose="020B0603020102020204" pitchFamily="34" charset="0"/>
              </a:rPr>
              <a:t>Get to Know DIR’s HUB Team</a:t>
            </a:r>
            <a:br>
              <a:rPr lang="en-US" sz="2000" dirty="0">
                <a:latin typeface="Franklin Gothic Medium" panose="020B0603020102020204" pitchFamily="34" charset="0"/>
              </a:rPr>
            </a:br>
            <a:r>
              <a:rPr lang="en-US" sz="2400" dirty="0">
                <a:latin typeface="Franklin Gothic Medium" panose="020B0603020102020204" pitchFamily="34" charset="0"/>
              </a:rPr>
              <a:t>Lynn Hodde – </a:t>
            </a:r>
            <a:r>
              <a:rPr lang="en-US" sz="2400" dirty="0">
                <a:latin typeface="Franklin Gothic Medium" panose="020B0603020102020204" pitchFamily="34" charset="0"/>
                <a:hlinkClick r:id="rId4"/>
              </a:rPr>
              <a:t>Lynn.Hodde@dir.texas.gov</a:t>
            </a:r>
            <a:r>
              <a:rPr lang="en-US" sz="2400" dirty="0">
                <a:latin typeface="Franklin Gothic Medium" panose="020B0603020102020204" pitchFamily="34" charset="0"/>
              </a:rPr>
              <a:t> or 512-463-9813</a:t>
            </a:r>
          </a:p>
          <a:p>
            <a:r>
              <a:rPr lang="en-US" sz="2400" dirty="0">
                <a:latin typeface="Franklin Gothic Medium" panose="020B0603020102020204" pitchFamily="34" charset="0"/>
              </a:rPr>
              <a:t>Theresa Williamson – </a:t>
            </a:r>
            <a:r>
              <a:rPr lang="en-US" sz="2400" dirty="0">
                <a:latin typeface="Franklin Gothic Medium" panose="020B0603020102020204" pitchFamily="34" charset="0"/>
                <a:hlinkClick r:id="rId5"/>
              </a:rPr>
              <a:t>Theresa.Williamson@dir.texas.gov</a:t>
            </a:r>
            <a:r>
              <a:rPr lang="en-US" sz="2400" dirty="0">
                <a:latin typeface="Franklin Gothic Medium" panose="020B0603020102020204" pitchFamily="34" charset="0"/>
              </a:rPr>
              <a:t> or 512-475-4638</a:t>
            </a:r>
          </a:p>
          <a:p>
            <a:endParaRPr lang="en-US" sz="2400" dirty="0">
              <a:latin typeface="Franklin Gothic Medium" panose="020B0603020102020204" pitchFamily="34" charset="0"/>
            </a:endParaRPr>
          </a:p>
          <a:p>
            <a:r>
              <a:rPr lang="en-US" sz="2800" dirty="0">
                <a:latin typeface="Franklin Gothic Medium" panose="020B0603020102020204" pitchFamily="34" charset="0"/>
                <a:hlinkClick r:id="rId6"/>
              </a:rPr>
              <a:t>dir.hub@dir.texas.gov</a:t>
            </a:r>
            <a:endParaRPr lang="en-US" sz="2800" dirty="0">
              <a:latin typeface="Franklin Gothic Medium" panose="020B0603020102020204" pitchFamily="34" charset="0"/>
            </a:endParaRPr>
          </a:p>
          <a:p>
            <a:endParaRPr lang="en-US" sz="2800" dirty="0">
              <a:latin typeface="Franklin Gothic Medium" panose="020B0603020102020204" pitchFamily="34" charset="0"/>
            </a:endParaRPr>
          </a:p>
        </p:txBody>
      </p:sp>
      <p:sp>
        <p:nvSpPr>
          <p:cNvPr id="3" name="Date Placeholder 2">
            <a:extLst>
              <a:ext uri="{FF2B5EF4-FFF2-40B4-BE49-F238E27FC236}">
                <a16:creationId xmlns:a16="http://schemas.microsoft.com/office/drawing/2014/main" id="{88C0441F-7B9B-49D2-9D35-45A0DB5C96AA}"/>
              </a:ext>
            </a:extLst>
          </p:cNvPr>
          <p:cNvSpPr>
            <a:spLocks noGrp="1"/>
          </p:cNvSpPr>
          <p:nvPr>
            <p:ph type="dt" sz="half" idx="10"/>
          </p:nvPr>
        </p:nvSpPr>
        <p:spPr/>
        <p:txBody>
          <a:bodyPr/>
          <a:lstStyle/>
          <a:p>
            <a:fld id="{D1916842-A50A-4579-AEBC-B290E68FB320}" type="datetime1">
              <a:rPr lang="en-US" smtClean="0"/>
              <a:t>5/14/2019</a:t>
            </a:fld>
            <a:endParaRPr lang="en-US"/>
          </a:p>
        </p:txBody>
      </p:sp>
      <p:sp>
        <p:nvSpPr>
          <p:cNvPr id="6" name="Slide Number Placeholder 5">
            <a:extLst>
              <a:ext uri="{FF2B5EF4-FFF2-40B4-BE49-F238E27FC236}">
                <a16:creationId xmlns:a16="http://schemas.microsoft.com/office/drawing/2014/main" id="{54C4D660-C7E4-46F5-8A0F-183E6AF86429}"/>
              </a:ext>
            </a:extLst>
          </p:cNvPr>
          <p:cNvSpPr>
            <a:spLocks noGrp="1"/>
          </p:cNvSpPr>
          <p:nvPr>
            <p:ph type="sldNum" sz="quarter" idx="12"/>
          </p:nvPr>
        </p:nvSpPr>
        <p:spPr/>
        <p:txBody>
          <a:bodyPr/>
          <a:lstStyle/>
          <a:p>
            <a:fld id="{418AF66D-A13B-6F44-B082-D7F3693F012B}" type="slidenum">
              <a:rPr lang="en-US" smtClean="0"/>
              <a:t>64</a:t>
            </a:fld>
            <a:endParaRPr lang="en-US"/>
          </a:p>
        </p:txBody>
      </p:sp>
    </p:spTree>
    <p:extLst>
      <p:ext uri="{BB962C8B-B14F-4D97-AF65-F5344CB8AC3E}">
        <p14:creationId xmlns:p14="http://schemas.microsoft.com/office/powerpoint/2010/main" val="29524616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E73E9-0CEC-497D-B6C8-8D6B06CF8936}"/>
              </a:ext>
            </a:extLst>
          </p:cNvPr>
          <p:cNvSpPr>
            <a:spLocks noGrp="1"/>
          </p:cNvSpPr>
          <p:nvPr>
            <p:ph type="title"/>
          </p:nvPr>
        </p:nvSpPr>
        <p:spPr>
          <a:xfrm>
            <a:off x="1415143" y="2590802"/>
            <a:ext cx="9361714" cy="2699656"/>
          </a:xfrm>
        </p:spPr>
        <p:txBody>
          <a:bodyPr>
            <a:noAutofit/>
          </a:bodyPr>
          <a:lstStyle/>
          <a:p>
            <a:pPr algn="ctr"/>
            <a:r>
              <a:rPr lang="en-US" sz="5400" b="1" dirty="0">
                <a:solidFill>
                  <a:schemeClr val="tx1"/>
                </a:solidFill>
                <a:effectLst/>
                <a:latin typeface="Franklin Gothic Heavy" panose="020B0903020102020204" pitchFamily="34" charset="0"/>
              </a:rPr>
              <a:t>Determining the Appropriate IT Procurement Method</a:t>
            </a:r>
            <a:br>
              <a:rPr lang="en-US" sz="5400" b="1" dirty="0">
                <a:solidFill>
                  <a:schemeClr val="tx1"/>
                </a:solidFill>
                <a:effectLst/>
                <a:latin typeface="Franklin Gothic Heavy" panose="020B0903020102020204" pitchFamily="34" charset="0"/>
              </a:rPr>
            </a:br>
            <a:endParaRPr lang="en-US" sz="5400" b="1" dirty="0">
              <a:solidFill>
                <a:schemeClr val="tx1"/>
              </a:solidFill>
              <a:effectLst/>
            </a:endParaRPr>
          </a:p>
        </p:txBody>
      </p:sp>
      <p:sp>
        <p:nvSpPr>
          <p:cNvPr id="4" name="Date Placeholder 3">
            <a:extLst>
              <a:ext uri="{FF2B5EF4-FFF2-40B4-BE49-F238E27FC236}">
                <a16:creationId xmlns:a16="http://schemas.microsoft.com/office/drawing/2014/main" id="{CCCD1003-2643-43D1-9AFB-9AFF67C2E404}"/>
              </a:ext>
            </a:extLst>
          </p:cNvPr>
          <p:cNvSpPr>
            <a:spLocks noGrp="1"/>
          </p:cNvSpPr>
          <p:nvPr>
            <p:ph type="dt" sz="half" idx="10"/>
          </p:nvPr>
        </p:nvSpPr>
        <p:spPr/>
        <p:txBody>
          <a:bodyPr/>
          <a:lstStyle/>
          <a:p>
            <a:fld id="{271222E4-FD48-49C5-A13E-D1DDBE86F38C}" type="datetime1">
              <a:rPr lang="en-US" smtClean="0"/>
              <a:t>5/14/2019</a:t>
            </a:fld>
            <a:endParaRPr lang="en-US"/>
          </a:p>
        </p:txBody>
      </p:sp>
      <p:sp>
        <p:nvSpPr>
          <p:cNvPr id="5" name="Slide Number Placeholder 4">
            <a:extLst>
              <a:ext uri="{FF2B5EF4-FFF2-40B4-BE49-F238E27FC236}">
                <a16:creationId xmlns:a16="http://schemas.microsoft.com/office/drawing/2014/main" id="{B5E89555-9049-4505-B0E6-5833B3C42760}"/>
              </a:ext>
            </a:extLst>
          </p:cNvPr>
          <p:cNvSpPr>
            <a:spLocks noGrp="1"/>
          </p:cNvSpPr>
          <p:nvPr>
            <p:ph type="sldNum" sz="quarter" idx="12"/>
          </p:nvPr>
        </p:nvSpPr>
        <p:spPr/>
        <p:txBody>
          <a:bodyPr/>
          <a:lstStyle/>
          <a:p>
            <a:fld id="{418AF66D-A13B-6F44-B082-D7F3693F012B}" type="slidenum">
              <a:rPr lang="en-US" smtClean="0"/>
              <a:t>65</a:t>
            </a:fld>
            <a:endParaRPr lang="en-US"/>
          </a:p>
        </p:txBody>
      </p:sp>
    </p:spTree>
    <p:extLst>
      <p:ext uri="{BB962C8B-B14F-4D97-AF65-F5344CB8AC3E}">
        <p14:creationId xmlns:p14="http://schemas.microsoft.com/office/powerpoint/2010/main" val="678961018"/>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9945-3B3E-41C9-94E3-2B6B03289842}"/>
              </a:ext>
            </a:extLst>
          </p:cNvPr>
          <p:cNvSpPr>
            <a:spLocks noGrp="1"/>
          </p:cNvSpPr>
          <p:nvPr>
            <p:ph type="title"/>
          </p:nvPr>
        </p:nvSpPr>
        <p:spPr>
          <a:xfrm>
            <a:off x="355600" y="0"/>
            <a:ext cx="10998200" cy="1087395"/>
          </a:xfrm>
        </p:spPr>
        <p:txBody>
          <a:bodyPr/>
          <a:lstStyle/>
          <a:p>
            <a:r>
              <a:rPr lang="en-US" dirty="0"/>
              <a:t>Speaker Background: Colleen Berkley</a:t>
            </a:r>
          </a:p>
        </p:txBody>
      </p:sp>
      <p:sp>
        <p:nvSpPr>
          <p:cNvPr id="3" name="Content Placeholder 2">
            <a:extLst>
              <a:ext uri="{FF2B5EF4-FFF2-40B4-BE49-F238E27FC236}">
                <a16:creationId xmlns:a16="http://schemas.microsoft.com/office/drawing/2014/main" id="{5E58F87C-CDBA-4E4C-B04A-D71DA3D32295}"/>
              </a:ext>
            </a:extLst>
          </p:cNvPr>
          <p:cNvSpPr>
            <a:spLocks noGrp="1"/>
          </p:cNvSpPr>
          <p:nvPr>
            <p:ph idx="1"/>
          </p:nvPr>
        </p:nvSpPr>
        <p:spPr>
          <a:xfrm>
            <a:off x="838200" y="1277256"/>
            <a:ext cx="8249742" cy="5079093"/>
          </a:xfrm>
        </p:spPr>
        <p:txBody>
          <a:bodyPr>
            <a:normAutofit lnSpcReduction="10000"/>
          </a:bodyPr>
          <a:lstStyle/>
          <a:p>
            <a:pPr marL="0" indent="0">
              <a:buNone/>
            </a:pPr>
            <a:r>
              <a:rPr lang="en-US" dirty="0"/>
              <a:t>Colleen Berkley</a:t>
            </a:r>
          </a:p>
          <a:p>
            <a:pPr marL="0" indent="0">
              <a:buNone/>
            </a:pPr>
            <a:r>
              <a:rPr lang="en-US" b="0" dirty="0"/>
              <a:t>Director of Procurement Services</a:t>
            </a:r>
          </a:p>
          <a:p>
            <a:pPr marL="0" indent="0">
              <a:buNone/>
            </a:pPr>
            <a:r>
              <a:rPr lang="en-US" b="0" dirty="0"/>
              <a:t>Chief Procurement Office</a:t>
            </a:r>
          </a:p>
          <a:p>
            <a:pPr marL="0" indent="0">
              <a:buNone/>
            </a:pPr>
            <a:r>
              <a:rPr lang="en-US" b="0" dirty="0">
                <a:hlinkClick r:id="rId3"/>
              </a:rPr>
              <a:t>Colleen.Berkley@DIR.Texas.gov</a:t>
            </a:r>
            <a:endParaRPr lang="en-US" b="0" dirty="0"/>
          </a:p>
          <a:p>
            <a:r>
              <a:rPr lang="en-US" b="0" dirty="0"/>
              <a:t>15 years with the state</a:t>
            </a:r>
          </a:p>
          <a:p>
            <a:r>
              <a:rPr lang="en-US" b="0" dirty="0"/>
              <a:t>Joined DIR in 2016 from OAG</a:t>
            </a:r>
          </a:p>
          <a:p>
            <a:r>
              <a:rPr lang="en-US" b="0" dirty="0"/>
              <a:t>Responsible for Shared Technology Services (STS) procurement, procurements for DIR internal-use contracts</a:t>
            </a:r>
          </a:p>
          <a:p>
            <a:r>
              <a:rPr lang="en-US" b="0" dirty="0"/>
              <a:t>Serves as an advisory role for the Innovative Procurement Lab (IPL)</a:t>
            </a:r>
          </a:p>
          <a:p>
            <a:pPr marL="0" indent="0">
              <a:buNone/>
            </a:pPr>
            <a:endParaRPr lang="en-US" dirty="0"/>
          </a:p>
        </p:txBody>
      </p:sp>
      <p:sp>
        <p:nvSpPr>
          <p:cNvPr id="4" name="Date Placeholder 3">
            <a:extLst>
              <a:ext uri="{FF2B5EF4-FFF2-40B4-BE49-F238E27FC236}">
                <a16:creationId xmlns:a16="http://schemas.microsoft.com/office/drawing/2014/main" id="{6847C563-EEDC-4CFE-9876-29D11A181C2D}"/>
              </a:ext>
            </a:extLst>
          </p:cNvPr>
          <p:cNvSpPr>
            <a:spLocks noGrp="1"/>
          </p:cNvSpPr>
          <p:nvPr>
            <p:ph type="dt" sz="half" idx="10"/>
          </p:nvPr>
        </p:nvSpPr>
        <p:spPr>
          <a:xfrm>
            <a:off x="838200" y="6356350"/>
            <a:ext cx="2743200" cy="365125"/>
          </a:xfrm>
        </p:spPr>
        <p:txBody>
          <a:bodyPr/>
          <a:lstStyle/>
          <a:p>
            <a:fld id="{A9F878C0-611B-4519-97C2-8BD4380703C2}" type="datetime1">
              <a:rPr lang="en-US" smtClean="0"/>
              <a:t>5/14/2019</a:t>
            </a:fld>
            <a:endParaRPr lang="en-US"/>
          </a:p>
        </p:txBody>
      </p:sp>
      <p:sp>
        <p:nvSpPr>
          <p:cNvPr id="5" name="Slide Number Placeholder 4">
            <a:extLst>
              <a:ext uri="{FF2B5EF4-FFF2-40B4-BE49-F238E27FC236}">
                <a16:creationId xmlns:a16="http://schemas.microsoft.com/office/drawing/2014/main" id="{B06FE321-2102-4189-BC02-9CE646215755}"/>
              </a:ext>
            </a:extLst>
          </p:cNvPr>
          <p:cNvSpPr>
            <a:spLocks noGrp="1"/>
          </p:cNvSpPr>
          <p:nvPr>
            <p:ph type="sldNum" sz="quarter" idx="12"/>
          </p:nvPr>
        </p:nvSpPr>
        <p:spPr>
          <a:xfrm>
            <a:off x="8610600" y="6356350"/>
            <a:ext cx="2743200" cy="365125"/>
          </a:xfrm>
        </p:spPr>
        <p:txBody>
          <a:bodyPr/>
          <a:lstStyle/>
          <a:p>
            <a:fld id="{418AF66D-A13B-6F44-B082-D7F3693F012B}" type="slidenum">
              <a:rPr lang="en-US" smtClean="0"/>
              <a:t>66</a:t>
            </a:fld>
            <a:endParaRPr lang="en-US"/>
          </a:p>
        </p:txBody>
      </p:sp>
      <p:pic>
        <p:nvPicPr>
          <p:cNvPr id="8" name="Picture 7" descr="Photo of Colleen Berkley">
            <a:extLst>
              <a:ext uri="{FF2B5EF4-FFF2-40B4-BE49-F238E27FC236}">
                <a16:creationId xmlns:a16="http://schemas.microsoft.com/office/drawing/2014/main" id="{45EB4C20-F120-4EDA-8565-37D943C384F8}"/>
              </a:ext>
            </a:extLst>
          </p:cNvPr>
          <p:cNvPicPr>
            <a:picLocks noChangeAspect="1"/>
          </p:cNvPicPr>
          <p:nvPr/>
        </p:nvPicPr>
        <p:blipFill>
          <a:blip r:embed="rId4"/>
          <a:stretch>
            <a:fillRect/>
          </a:stretch>
        </p:blipFill>
        <p:spPr>
          <a:xfrm>
            <a:off x="9087942" y="1314990"/>
            <a:ext cx="2533472" cy="2934701"/>
          </a:xfrm>
          <a:prstGeom prst="rect">
            <a:avLst/>
          </a:prstGeom>
        </p:spPr>
      </p:pic>
    </p:spTree>
    <p:extLst>
      <p:ext uri="{BB962C8B-B14F-4D97-AF65-F5344CB8AC3E}">
        <p14:creationId xmlns:p14="http://schemas.microsoft.com/office/powerpoint/2010/main" val="1766559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3CF39-A60F-405A-81CC-B745E3199AAA}"/>
              </a:ext>
            </a:extLst>
          </p:cNvPr>
          <p:cNvSpPr>
            <a:spLocks noGrp="1"/>
          </p:cNvSpPr>
          <p:nvPr>
            <p:ph type="title"/>
          </p:nvPr>
        </p:nvSpPr>
        <p:spPr/>
        <p:txBody>
          <a:bodyPr/>
          <a:lstStyle/>
          <a:p>
            <a:r>
              <a:rPr lang="en-US" dirty="0"/>
              <a:t>Using Commodity Codes </a:t>
            </a:r>
          </a:p>
        </p:txBody>
      </p:sp>
      <p:sp>
        <p:nvSpPr>
          <p:cNvPr id="3" name="Date Placeholder 2">
            <a:extLst>
              <a:ext uri="{FF2B5EF4-FFF2-40B4-BE49-F238E27FC236}">
                <a16:creationId xmlns:a16="http://schemas.microsoft.com/office/drawing/2014/main" id="{971C367B-CBC3-4614-8A53-694CA428A9E8}"/>
              </a:ext>
            </a:extLst>
          </p:cNvPr>
          <p:cNvSpPr>
            <a:spLocks noGrp="1"/>
          </p:cNvSpPr>
          <p:nvPr>
            <p:ph type="dt" sz="half" idx="10"/>
          </p:nvPr>
        </p:nvSpPr>
        <p:spPr/>
        <p:txBody>
          <a:bodyPr/>
          <a:lstStyle/>
          <a:p>
            <a:fld id="{82CF9E4C-C05C-4E48-B9A3-5FFB5EC6D9CB}" type="datetime1">
              <a:rPr lang="en-US" smtClean="0"/>
              <a:t>5/14/2019</a:t>
            </a:fld>
            <a:endParaRPr lang="en-US"/>
          </a:p>
        </p:txBody>
      </p:sp>
      <p:sp>
        <p:nvSpPr>
          <p:cNvPr id="4" name="Slide Number Placeholder 3">
            <a:extLst>
              <a:ext uri="{FF2B5EF4-FFF2-40B4-BE49-F238E27FC236}">
                <a16:creationId xmlns:a16="http://schemas.microsoft.com/office/drawing/2014/main" id="{428A1807-B3F0-4513-817E-CAEA3DCA9C84}"/>
              </a:ext>
            </a:extLst>
          </p:cNvPr>
          <p:cNvSpPr>
            <a:spLocks noGrp="1"/>
          </p:cNvSpPr>
          <p:nvPr>
            <p:ph type="sldNum" sz="quarter" idx="12"/>
          </p:nvPr>
        </p:nvSpPr>
        <p:spPr/>
        <p:txBody>
          <a:bodyPr/>
          <a:lstStyle/>
          <a:p>
            <a:fld id="{418AF66D-A13B-6F44-B082-D7F3693F012B}" type="slidenum">
              <a:rPr lang="en-US" smtClean="0"/>
              <a:t>67</a:t>
            </a:fld>
            <a:endParaRPr lang="en-US"/>
          </a:p>
        </p:txBody>
      </p:sp>
      <p:sp>
        <p:nvSpPr>
          <p:cNvPr id="5" name="Content Placeholder 4">
            <a:extLst>
              <a:ext uri="{FF2B5EF4-FFF2-40B4-BE49-F238E27FC236}">
                <a16:creationId xmlns:a16="http://schemas.microsoft.com/office/drawing/2014/main" id="{25BB284A-4406-45E3-A473-8E67135FCC54}"/>
              </a:ext>
              <a:ext uri="{C183D7F6-B498-43B3-948B-1728B52AA6E4}">
                <adec:decorative xmlns:adec="http://schemas.microsoft.com/office/drawing/2017/decorative" val="1"/>
              </a:ext>
            </a:extLst>
          </p:cNvPr>
          <p:cNvSpPr txBox="1">
            <a:spLocks/>
          </p:cNvSpPr>
          <p:nvPr/>
        </p:nvSpPr>
        <p:spPr>
          <a:xfrm>
            <a:off x="538619" y="1308278"/>
            <a:ext cx="11083508" cy="609460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Franklin Gothic Demi Cond" charset="0"/>
                <a:ea typeface="Franklin Gothic Demi Cond" charset="0"/>
                <a:cs typeface="Franklin Gothic Demi Cond"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Franklin Gothic Book" charset="0"/>
                <a:ea typeface="Franklin Gothic Book"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Franklin Gothic Book" charset="0"/>
                <a:ea typeface="Franklin Gothic Book"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a:solidFill>
                <a:srgbClr val="0070C0"/>
              </a:solidFill>
              <a:latin typeface="Franklin Gothic Medium" panose="020B0603020102020204" pitchFamily="34" charset="0"/>
            </a:endParaRPr>
          </a:p>
        </p:txBody>
      </p:sp>
      <p:sp>
        <p:nvSpPr>
          <p:cNvPr id="6" name="TextBox 5">
            <a:extLst>
              <a:ext uri="{FF2B5EF4-FFF2-40B4-BE49-F238E27FC236}">
                <a16:creationId xmlns:a16="http://schemas.microsoft.com/office/drawing/2014/main" id="{ECEA4072-D29B-4288-B389-8ABA0E57DFD2}"/>
              </a:ext>
              <a:ext uri="{C183D7F6-B498-43B3-948B-1728B52AA6E4}">
                <adec:decorative xmlns:adec="http://schemas.microsoft.com/office/drawing/2017/decorative" val="1"/>
              </a:ext>
            </a:extLst>
          </p:cNvPr>
          <p:cNvSpPr txBox="1"/>
          <p:nvPr/>
        </p:nvSpPr>
        <p:spPr>
          <a:xfrm>
            <a:off x="569873" y="1505396"/>
            <a:ext cx="10815181" cy="3847207"/>
          </a:xfrm>
          <a:prstGeom prst="rect">
            <a:avLst/>
          </a:prstGeom>
          <a:noFill/>
        </p:spPr>
        <p:txBody>
          <a:bodyPr wrap="square" rtlCol="0">
            <a:spAutoFit/>
          </a:bodyPr>
          <a:lstStyle/>
          <a:p>
            <a:pPr marL="457200" indent="-457200">
              <a:spcBef>
                <a:spcPts val="1200"/>
              </a:spcBef>
              <a:buFont typeface="Arial" panose="020B0604020202020204" pitchFamily="34" charset="0"/>
              <a:buChar char="•"/>
            </a:pPr>
            <a:r>
              <a:rPr lang="en-US" sz="2800" dirty="0">
                <a:solidFill>
                  <a:srgbClr val="030E77"/>
                </a:solidFill>
                <a:latin typeface="Franklin Gothic Medium" panose="020B0603020102020204" pitchFamily="34" charset="0"/>
              </a:rPr>
              <a:t>Classification codes with AIS component are noted with asterisk (*) on NIGP Commodity Book maintained on Comptroller’s Office website</a:t>
            </a:r>
          </a:p>
          <a:p>
            <a:pPr marL="457200" indent="-457200">
              <a:spcBef>
                <a:spcPts val="1200"/>
              </a:spcBef>
              <a:buFont typeface="Arial" panose="020B0604020202020204" pitchFamily="34" charset="0"/>
              <a:buChar char="•"/>
            </a:pPr>
            <a:r>
              <a:rPr lang="en-US" sz="2800" dirty="0">
                <a:solidFill>
                  <a:srgbClr val="030E77"/>
                </a:solidFill>
                <a:latin typeface="Franklin Gothic Medium" panose="020B0603020102020204" pitchFamily="34" charset="0"/>
              </a:rPr>
              <a:t>For those with AIS designation, agency Contract Developers and other purchasing professionals are required to use DIR contracts</a:t>
            </a:r>
          </a:p>
          <a:p>
            <a:pPr marL="457200" indent="-457200">
              <a:spcBef>
                <a:spcPts val="1200"/>
              </a:spcBef>
              <a:buFont typeface="Arial" panose="020B0604020202020204" pitchFamily="34" charset="0"/>
              <a:buChar char="•"/>
            </a:pPr>
            <a:r>
              <a:rPr lang="en-US" sz="2800" dirty="0">
                <a:solidFill>
                  <a:srgbClr val="030E77"/>
                </a:solidFill>
                <a:latin typeface="Franklin Gothic Medium" panose="020B0603020102020204" pitchFamily="34" charset="0"/>
              </a:rPr>
              <a:t>Questions about the use of certain classification codes or AIS designations may be directed to DIR or the Comptroller’s Office Statewide Procurement Division (SPD)</a:t>
            </a:r>
          </a:p>
        </p:txBody>
      </p:sp>
    </p:spTree>
    <p:extLst>
      <p:ext uri="{BB962C8B-B14F-4D97-AF65-F5344CB8AC3E}">
        <p14:creationId xmlns:p14="http://schemas.microsoft.com/office/powerpoint/2010/main" val="37984417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B1939DA-536B-46A0-96B4-41029ED69404}"/>
              </a:ext>
              <a:ext uri="{C183D7F6-B498-43B3-948B-1728B52AA6E4}">
                <adec:decorative xmlns:adec="http://schemas.microsoft.com/office/drawing/2017/decorative" val="1"/>
              </a:ext>
            </a:extLst>
          </p:cNvPr>
          <p:cNvSpPr/>
          <p:nvPr/>
        </p:nvSpPr>
        <p:spPr>
          <a:xfrm>
            <a:off x="1680420" y="4899353"/>
            <a:ext cx="2738201" cy="1822129"/>
          </a:xfrm>
          <a:custGeom>
            <a:avLst/>
            <a:gdLst>
              <a:gd name="connsiteX0" fmla="*/ 0 w 2508148"/>
              <a:gd name="connsiteY0" fmla="*/ 162471 h 1624711"/>
              <a:gd name="connsiteX1" fmla="*/ 162471 w 2508148"/>
              <a:gd name="connsiteY1" fmla="*/ 0 h 1624711"/>
              <a:gd name="connsiteX2" fmla="*/ 2345677 w 2508148"/>
              <a:gd name="connsiteY2" fmla="*/ 0 h 1624711"/>
              <a:gd name="connsiteX3" fmla="*/ 2508148 w 2508148"/>
              <a:gd name="connsiteY3" fmla="*/ 162471 h 1624711"/>
              <a:gd name="connsiteX4" fmla="*/ 2508148 w 2508148"/>
              <a:gd name="connsiteY4" fmla="*/ 1462240 h 1624711"/>
              <a:gd name="connsiteX5" fmla="*/ 2345677 w 2508148"/>
              <a:gd name="connsiteY5" fmla="*/ 1624711 h 1624711"/>
              <a:gd name="connsiteX6" fmla="*/ 162471 w 2508148"/>
              <a:gd name="connsiteY6" fmla="*/ 1624711 h 1624711"/>
              <a:gd name="connsiteX7" fmla="*/ 0 w 2508148"/>
              <a:gd name="connsiteY7" fmla="*/ 1462240 h 1624711"/>
              <a:gd name="connsiteX8" fmla="*/ 0 w 2508148"/>
              <a:gd name="connsiteY8" fmla="*/ 162471 h 16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148" h="1624711">
                <a:moveTo>
                  <a:pt x="0" y="162471"/>
                </a:moveTo>
                <a:cubicBezTo>
                  <a:pt x="0" y="72741"/>
                  <a:pt x="72741" y="0"/>
                  <a:pt x="162471" y="0"/>
                </a:cubicBezTo>
                <a:lnTo>
                  <a:pt x="2345677" y="0"/>
                </a:lnTo>
                <a:cubicBezTo>
                  <a:pt x="2435407" y="0"/>
                  <a:pt x="2508148" y="72741"/>
                  <a:pt x="2508148" y="162471"/>
                </a:cubicBezTo>
                <a:lnTo>
                  <a:pt x="2508148" y="1462240"/>
                </a:lnTo>
                <a:cubicBezTo>
                  <a:pt x="2508148" y="1551970"/>
                  <a:pt x="2435407" y="1624711"/>
                  <a:pt x="2345677" y="1624711"/>
                </a:cubicBezTo>
                <a:lnTo>
                  <a:pt x="162471" y="1624711"/>
                </a:lnTo>
                <a:cubicBezTo>
                  <a:pt x="72741" y="1624711"/>
                  <a:pt x="0" y="1551970"/>
                  <a:pt x="0" y="1462240"/>
                </a:cubicBezTo>
                <a:lnTo>
                  <a:pt x="0" y="16247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1910" tIns="271910" rIns="1024355" bIns="678088" numCol="1" spcCol="1270" anchor="t" anchorCtr="0">
            <a:noAutofit/>
          </a:bodyPr>
          <a:lstStyle/>
          <a:p>
            <a:pPr marL="285750" marR="0" lvl="1" indent="-285750" algn="l" defTabSz="2133600" rtl="0" eaLnBrk="1" fontAlgn="auto" latinLnBrk="0" hangingPunct="1">
              <a:lnSpc>
                <a:spcPct val="90000"/>
              </a:lnSpc>
              <a:spcBef>
                <a:spcPct val="0"/>
              </a:spcBef>
              <a:spcAft>
                <a:spcPct val="15000"/>
              </a:spcAft>
              <a:buClrTx/>
              <a:buSzTx/>
              <a:buFontTx/>
              <a:buNone/>
              <a:tabLst/>
              <a:defRPr/>
            </a:pPr>
            <a:endParaRPr kumimoji="0" lang="en-US" sz="4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DA025A51-2F3B-46C9-A2D9-0B010E24D8F2}"/>
              </a:ext>
              <a:ext uri="{C183D7F6-B498-43B3-948B-1728B52AA6E4}">
                <adec:decorative xmlns:adec="http://schemas.microsoft.com/office/drawing/2017/decorative" val="1"/>
              </a:ext>
            </a:extLst>
          </p:cNvPr>
          <p:cNvSpPr/>
          <p:nvPr/>
        </p:nvSpPr>
        <p:spPr>
          <a:xfrm>
            <a:off x="6266378" y="1363396"/>
            <a:ext cx="2686791" cy="1624711"/>
          </a:xfrm>
          <a:custGeom>
            <a:avLst/>
            <a:gdLst>
              <a:gd name="connsiteX0" fmla="*/ 0 w 2508148"/>
              <a:gd name="connsiteY0" fmla="*/ 162471 h 1624711"/>
              <a:gd name="connsiteX1" fmla="*/ 162471 w 2508148"/>
              <a:gd name="connsiteY1" fmla="*/ 0 h 1624711"/>
              <a:gd name="connsiteX2" fmla="*/ 2345677 w 2508148"/>
              <a:gd name="connsiteY2" fmla="*/ 0 h 1624711"/>
              <a:gd name="connsiteX3" fmla="*/ 2508148 w 2508148"/>
              <a:gd name="connsiteY3" fmla="*/ 162471 h 1624711"/>
              <a:gd name="connsiteX4" fmla="*/ 2508148 w 2508148"/>
              <a:gd name="connsiteY4" fmla="*/ 1462240 h 1624711"/>
              <a:gd name="connsiteX5" fmla="*/ 2345677 w 2508148"/>
              <a:gd name="connsiteY5" fmla="*/ 1624711 h 1624711"/>
              <a:gd name="connsiteX6" fmla="*/ 162471 w 2508148"/>
              <a:gd name="connsiteY6" fmla="*/ 1624711 h 1624711"/>
              <a:gd name="connsiteX7" fmla="*/ 0 w 2508148"/>
              <a:gd name="connsiteY7" fmla="*/ 1462240 h 1624711"/>
              <a:gd name="connsiteX8" fmla="*/ 0 w 2508148"/>
              <a:gd name="connsiteY8" fmla="*/ 162471 h 16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148" h="1624711">
                <a:moveTo>
                  <a:pt x="0" y="162471"/>
                </a:moveTo>
                <a:cubicBezTo>
                  <a:pt x="0" y="72741"/>
                  <a:pt x="72741" y="0"/>
                  <a:pt x="162471" y="0"/>
                </a:cubicBezTo>
                <a:lnTo>
                  <a:pt x="2345677" y="0"/>
                </a:lnTo>
                <a:cubicBezTo>
                  <a:pt x="2435407" y="0"/>
                  <a:pt x="2508148" y="72741"/>
                  <a:pt x="2508148" y="162471"/>
                </a:cubicBezTo>
                <a:lnTo>
                  <a:pt x="2508148" y="1462240"/>
                </a:lnTo>
                <a:cubicBezTo>
                  <a:pt x="2508148" y="1551970"/>
                  <a:pt x="2435407" y="1624711"/>
                  <a:pt x="2345677" y="1624711"/>
                </a:cubicBezTo>
                <a:lnTo>
                  <a:pt x="162471" y="1624711"/>
                </a:lnTo>
                <a:cubicBezTo>
                  <a:pt x="72741" y="1624711"/>
                  <a:pt x="0" y="1551970"/>
                  <a:pt x="0" y="1462240"/>
                </a:cubicBezTo>
                <a:lnTo>
                  <a:pt x="0" y="16247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0" tIns="182880" rIns="91440" bIns="487588"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Freeform: Shape 11" descr="Cycle matrix slice 2: Cooperative Contracts">
            <a:extLst>
              <a:ext uri="{FF2B5EF4-FFF2-40B4-BE49-F238E27FC236}">
                <a16:creationId xmlns:a16="http://schemas.microsoft.com/office/drawing/2014/main" id="{E80E340E-4D9B-49E3-B401-7100A0B47FA2}"/>
              </a:ext>
            </a:extLst>
          </p:cNvPr>
          <p:cNvSpPr>
            <a:spLocks noChangeAspect="1"/>
          </p:cNvSpPr>
          <p:nvPr/>
        </p:nvSpPr>
        <p:spPr>
          <a:xfrm>
            <a:off x="5332044" y="1900761"/>
            <a:ext cx="1868671" cy="1868671"/>
          </a:xfrm>
          <a:custGeom>
            <a:avLst/>
            <a:gdLst>
              <a:gd name="connsiteX0" fmla="*/ 0 w 2198437"/>
              <a:gd name="connsiteY0" fmla="*/ 2198437 h 2198437"/>
              <a:gd name="connsiteX1" fmla="*/ 2198437 w 2198437"/>
              <a:gd name="connsiteY1" fmla="*/ 0 h 2198437"/>
              <a:gd name="connsiteX2" fmla="*/ 2198437 w 2198437"/>
              <a:gd name="connsiteY2" fmla="*/ 2198437 h 2198437"/>
              <a:gd name="connsiteX3" fmla="*/ 0 w 2198437"/>
              <a:gd name="connsiteY3" fmla="*/ 2198437 h 2198437"/>
            </a:gdLst>
            <a:ahLst/>
            <a:cxnLst>
              <a:cxn ang="0">
                <a:pos x="connsiteX0" y="connsiteY0"/>
              </a:cxn>
              <a:cxn ang="0">
                <a:pos x="connsiteX1" y="connsiteY1"/>
              </a:cxn>
              <a:cxn ang="0">
                <a:pos x="connsiteX2" y="connsiteY2"/>
              </a:cxn>
              <a:cxn ang="0">
                <a:pos x="connsiteX3" y="connsiteY3"/>
              </a:cxn>
            </a:cxnLst>
            <a:rect l="l" t="t" r="r" b="b"/>
            <a:pathLst>
              <a:path w="2198437" h="2198437">
                <a:moveTo>
                  <a:pt x="0" y="0"/>
                </a:moveTo>
                <a:cubicBezTo>
                  <a:pt x="1214163" y="0"/>
                  <a:pt x="2198437" y="984274"/>
                  <a:pt x="2198437" y="2198437"/>
                </a:cubicBezTo>
                <a:lnTo>
                  <a:pt x="0" y="21984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779035" rIns="457200" bIns="135128"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Cooperative Contracts</a:t>
            </a:r>
            <a:b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(Co-op)</a:t>
            </a:r>
          </a:p>
        </p:txBody>
      </p:sp>
      <p:sp>
        <p:nvSpPr>
          <p:cNvPr id="14" name="Freeform: Shape 13" descr="Cycle matrix slice 4: Shared Services">
            <a:extLst>
              <a:ext uri="{FF2B5EF4-FFF2-40B4-BE49-F238E27FC236}">
                <a16:creationId xmlns:a16="http://schemas.microsoft.com/office/drawing/2014/main" id="{5BB4618F-577B-4F8B-BF64-0F958B7D1856}"/>
              </a:ext>
            </a:extLst>
          </p:cNvPr>
          <p:cNvSpPr>
            <a:spLocks noChangeAspect="1"/>
          </p:cNvSpPr>
          <p:nvPr/>
        </p:nvSpPr>
        <p:spPr>
          <a:xfrm>
            <a:off x="3410268" y="3831493"/>
            <a:ext cx="1868671" cy="1868671"/>
          </a:xfrm>
          <a:custGeom>
            <a:avLst/>
            <a:gdLst>
              <a:gd name="connsiteX0" fmla="*/ 0 w 2198437"/>
              <a:gd name="connsiteY0" fmla="*/ 2198437 h 2198437"/>
              <a:gd name="connsiteX1" fmla="*/ 2198437 w 2198437"/>
              <a:gd name="connsiteY1" fmla="*/ 0 h 2198437"/>
              <a:gd name="connsiteX2" fmla="*/ 2198437 w 2198437"/>
              <a:gd name="connsiteY2" fmla="*/ 2198437 h 2198437"/>
              <a:gd name="connsiteX3" fmla="*/ 0 w 2198437"/>
              <a:gd name="connsiteY3" fmla="*/ 2198437 h 2198437"/>
            </a:gdLst>
            <a:ahLst/>
            <a:cxnLst>
              <a:cxn ang="0">
                <a:pos x="connsiteX0" y="connsiteY0"/>
              </a:cxn>
              <a:cxn ang="0">
                <a:pos x="connsiteX1" y="connsiteY1"/>
              </a:cxn>
              <a:cxn ang="0">
                <a:pos x="connsiteX2" y="connsiteY2"/>
              </a:cxn>
              <a:cxn ang="0">
                <a:pos x="connsiteX3" y="connsiteY3"/>
              </a:cxn>
            </a:cxnLst>
            <a:rect l="l" t="t" r="r" b="b"/>
            <a:pathLst>
              <a:path w="2198437" h="2198437">
                <a:moveTo>
                  <a:pt x="2198437" y="2198437"/>
                </a:moveTo>
                <a:cubicBezTo>
                  <a:pt x="984274" y="2198437"/>
                  <a:pt x="0" y="1214163"/>
                  <a:pt x="0" y="0"/>
                </a:cubicBezTo>
                <a:lnTo>
                  <a:pt x="2198437" y="0"/>
                </a:lnTo>
                <a:lnTo>
                  <a:pt x="2198437" y="219843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8640" tIns="135128" rIns="135128" bIns="77903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Shared </a:t>
            </a:r>
            <a:b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Technology</a:t>
            </a:r>
            <a:b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Services</a:t>
            </a:r>
            <a:b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(STS)</a:t>
            </a:r>
          </a:p>
        </p:txBody>
      </p:sp>
      <p:sp>
        <p:nvSpPr>
          <p:cNvPr id="31" name="TextBox 30">
            <a:extLst>
              <a:ext uri="{FF2B5EF4-FFF2-40B4-BE49-F238E27FC236}">
                <a16:creationId xmlns:a16="http://schemas.microsoft.com/office/drawing/2014/main" id="{1AC095E3-D5A5-4C3B-BB60-DEB33609D14A}"/>
              </a:ext>
            </a:extLst>
          </p:cNvPr>
          <p:cNvSpPr txBox="1"/>
          <p:nvPr/>
        </p:nvSpPr>
        <p:spPr>
          <a:xfrm>
            <a:off x="9080577" y="2129971"/>
            <a:ext cx="15877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Franklin Gothic Medium" panose="020B0603020102020204" pitchFamily="34" charset="0"/>
                <a:ea typeface="+mn-ea"/>
                <a:cs typeface="+mn-cs"/>
              </a:rPr>
              <a:t>Eligible Customers</a:t>
            </a:r>
          </a:p>
        </p:txBody>
      </p:sp>
      <p:pic>
        <p:nvPicPr>
          <p:cNvPr id="32" name="Picture 31" descr="Icon: Government">
            <a:extLst>
              <a:ext uri="{FF2B5EF4-FFF2-40B4-BE49-F238E27FC236}">
                <a16:creationId xmlns:a16="http://schemas.microsoft.com/office/drawing/2014/main" id="{6CF6640C-B11D-4967-B175-A05E0060B291}"/>
              </a:ext>
            </a:extLst>
          </p:cNvPr>
          <p:cNvPicPr>
            <a:picLocks noChangeAspect="1"/>
          </p:cNvPicPr>
          <p:nvPr/>
        </p:nvPicPr>
        <p:blipFill rotWithShape="1">
          <a:blip r:embed="rId3">
            <a:extLst>
              <a:ext uri="{28A0092B-C50C-407E-A947-70E740481C1C}">
                <a14:useLocalDpi xmlns:a14="http://schemas.microsoft.com/office/drawing/2010/main" val="0"/>
              </a:ext>
            </a:extLst>
          </a:blip>
          <a:srcRect l="17314" t="1" r="23888" b="14659"/>
          <a:stretch/>
        </p:blipFill>
        <p:spPr>
          <a:xfrm>
            <a:off x="9511611" y="2925973"/>
            <a:ext cx="660319" cy="650607"/>
          </a:xfrm>
          <a:prstGeom prst="rect">
            <a:avLst/>
          </a:prstGeom>
        </p:spPr>
      </p:pic>
      <p:pic>
        <p:nvPicPr>
          <p:cNvPr id="34" name="Picture 33" descr="Icon: Education">
            <a:extLst>
              <a:ext uri="{FF2B5EF4-FFF2-40B4-BE49-F238E27FC236}">
                <a16:creationId xmlns:a16="http://schemas.microsoft.com/office/drawing/2014/main" id="{CF59C17D-BC9D-40BA-A467-D986368EC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7266" y="3605327"/>
            <a:ext cx="914346" cy="914346"/>
          </a:xfrm>
          <a:prstGeom prst="rect">
            <a:avLst/>
          </a:prstGeom>
        </p:spPr>
      </p:pic>
      <p:pic>
        <p:nvPicPr>
          <p:cNvPr id="35" name="Picture 34" descr="Icon: K-12">
            <a:extLst>
              <a:ext uri="{FF2B5EF4-FFF2-40B4-BE49-F238E27FC236}">
                <a16:creationId xmlns:a16="http://schemas.microsoft.com/office/drawing/2014/main" id="{CED4A449-7BBE-4EF7-A933-8A0FCEF2BF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7036" y="4538313"/>
            <a:ext cx="586504" cy="586504"/>
          </a:xfrm>
          <a:prstGeom prst="rect">
            <a:avLst/>
          </a:prstGeom>
        </p:spPr>
      </p:pic>
      <p:pic>
        <p:nvPicPr>
          <p:cNvPr id="36" name="Picture 35" descr="Icon: Assistance Organizations">
            <a:extLst>
              <a:ext uri="{FF2B5EF4-FFF2-40B4-BE49-F238E27FC236}">
                <a16:creationId xmlns:a16="http://schemas.microsoft.com/office/drawing/2014/main" id="{F5C3BF87-CA29-4F21-8644-5D18500BC4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4571" y="5448129"/>
            <a:ext cx="584923" cy="584923"/>
          </a:xfrm>
          <a:prstGeom prst="rect">
            <a:avLst/>
          </a:prstGeom>
        </p:spPr>
      </p:pic>
      <p:sp>
        <p:nvSpPr>
          <p:cNvPr id="22" name="Rectangle: Rounded Corners 4">
            <a:extLst>
              <a:ext uri="{FF2B5EF4-FFF2-40B4-BE49-F238E27FC236}">
                <a16:creationId xmlns:a16="http://schemas.microsoft.com/office/drawing/2014/main" id="{0D05C450-0697-407D-99C9-78F55AB4A18C}"/>
              </a:ext>
            </a:extLst>
          </p:cNvPr>
          <p:cNvSpPr txBox="1"/>
          <p:nvPr/>
        </p:nvSpPr>
        <p:spPr>
          <a:xfrm>
            <a:off x="1801170" y="5124817"/>
            <a:ext cx="2336877" cy="138447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marL="91440" marR="0" lvl="1" indent="-114300" algn="l" defTabSz="533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Outsourced Managed</a:t>
            </a:r>
          </a:p>
          <a:p>
            <a:pPr marL="91440" marR="0" lvl="1" indent="-114300" algn="l" defTabSz="533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 Services where DIR manages the Service Providers</a:t>
            </a:r>
          </a:p>
        </p:txBody>
      </p:sp>
      <p:sp>
        <p:nvSpPr>
          <p:cNvPr id="6" name="TextBox 5">
            <a:extLst>
              <a:ext uri="{FF2B5EF4-FFF2-40B4-BE49-F238E27FC236}">
                <a16:creationId xmlns:a16="http://schemas.microsoft.com/office/drawing/2014/main" id="{30CD8BED-9042-4D8C-9712-97E1C500D5D7}"/>
              </a:ext>
              <a:ext uri="{C183D7F6-B498-43B3-948B-1728B52AA6E4}">
                <adec:decorative xmlns:adec="http://schemas.microsoft.com/office/drawing/2017/decorative" val="1"/>
              </a:ext>
            </a:extLst>
          </p:cNvPr>
          <p:cNvSpPr txBox="1"/>
          <p:nvPr/>
        </p:nvSpPr>
        <p:spPr>
          <a:xfrm>
            <a:off x="6777289" y="1360608"/>
            <a:ext cx="215827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“Do it Yourself IT” pre-negotiated master contracts for IT goods and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Arrow: Curved Down 8" descr="Cycle arrow, clockwise curving up">
            <a:extLst>
              <a:ext uri="{FF2B5EF4-FFF2-40B4-BE49-F238E27FC236}">
                <a16:creationId xmlns:a16="http://schemas.microsoft.com/office/drawing/2014/main" id="{4FE97390-AC5F-4243-B694-34BA168E77EC}"/>
              </a:ext>
            </a:extLst>
          </p:cNvPr>
          <p:cNvSpPr/>
          <p:nvPr/>
        </p:nvSpPr>
        <p:spPr>
          <a:xfrm>
            <a:off x="4934123" y="3344758"/>
            <a:ext cx="794046" cy="370399"/>
          </a:xfrm>
          <a:prstGeom prst="curvedDownArrow">
            <a:avLst>
              <a:gd name="adj1" fmla="val 25000"/>
              <a:gd name="adj2" fmla="val 50000"/>
              <a:gd name="adj3" fmla="val 38757"/>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Arrow: Curved Down 37" descr="Cycle arrow, clockwise curving up">
            <a:extLst>
              <a:ext uri="{FF2B5EF4-FFF2-40B4-BE49-F238E27FC236}">
                <a16:creationId xmlns:a16="http://schemas.microsoft.com/office/drawing/2014/main" id="{1E7291B0-CB55-453C-A6D6-B343E1F024FA}"/>
              </a:ext>
            </a:extLst>
          </p:cNvPr>
          <p:cNvSpPr/>
          <p:nvPr/>
        </p:nvSpPr>
        <p:spPr>
          <a:xfrm rot="10800000">
            <a:off x="4881910" y="3894057"/>
            <a:ext cx="794046" cy="370399"/>
          </a:xfrm>
          <a:prstGeom prst="curvedDownArrow">
            <a:avLst>
              <a:gd name="adj1" fmla="val 25000"/>
              <a:gd name="adj2" fmla="val 50000"/>
              <a:gd name="adj3" fmla="val 38757"/>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itle 14">
            <a:extLst>
              <a:ext uri="{FF2B5EF4-FFF2-40B4-BE49-F238E27FC236}">
                <a16:creationId xmlns:a16="http://schemas.microsoft.com/office/drawing/2014/main" id="{EBBC1633-2D76-47F6-9A30-F058E5F7459E}"/>
              </a:ext>
            </a:extLst>
          </p:cNvPr>
          <p:cNvSpPr>
            <a:spLocks noGrp="1"/>
          </p:cNvSpPr>
          <p:nvPr>
            <p:ph type="title"/>
          </p:nvPr>
        </p:nvSpPr>
        <p:spPr/>
        <p:txBody>
          <a:bodyPr>
            <a:normAutofit/>
          </a:bodyPr>
          <a:lstStyle/>
          <a:p>
            <a:r>
              <a:rPr lang="en-US" dirty="0"/>
              <a:t>Determining Procurement Method</a:t>
            </a:r>
          </a:p>
        </p:txBody>
      </p:sp>
      <p:sp>
        <p:nvSpPr>
          <p:cNvPr id="3" name="Slide Number Placeholder 2">
            <a:extLst>
              <a:ext uri="{FF2B5EF4-FFF2-40B4-BE49-F238E27FC236}">
                <a16:creationId xmlns:a16="http://schemas.microsoft.com/office/drawing/2014/main" id="{E89B76B1-E2DC-4174-944A-E5D4A0C795BD}"/>
              </a:ext>
            </a:extLst>
          </p:cNvPr>
          <p:cNvSpPr>
            <a:spLocks noGrp="1"/>
          </p:cNvSpPr>
          <p:nvPr>
            <p:ph type="sldNum" sz="quarter" idx="12"/>
          </p:nvPr>
        </p:nvSpPr>
        <p:spPr/>
        <p:txBody>
          <a:bodyPr/>
          <a:lstStyle/>
          <a:p>
            <a:fld id="{418AF66D-A13B-6F44-B082-D7F3693F012B}" type="slidenum">
              <a:rPr lang="en-US" smtClean="0"/>
              <a:t>68</a:t>
            </a:fld>
            <a:endParaRPr lang="en-US"/>
          </a:p>
        </p:txBody>
      </p:sp>
      <p:sp>
        <p:nvSpPr>
          <p:cNvPr id="2" name="Date Placeholder 1">
            <a:extLst>
              <a:ext uri="{FF2B5EF4-FFF2-40B4-BE49-F238E27FC236}">
                <a16:creationId xmlns:a16="http://schemas.microsoft.com/office/drawing/2014/main" id="{5B8C2B29-0BFC-453E-BBA0-96E3D09A9516}"/>
              </a:ext>
            </a:extLst>
          </p:cNvPr>
          <p:cNvSpPr>
            <a:spLocks noGrp="1"/>
          </p:cNvSpPr>
          <p:nvPr>
            <p:ph type="dt" sz="half" idx="10"/>
          </p:nvPr>
        </p:nvSpPr>
        <p:spPr>
          <a:xfrm>
            <a:off x="429570" y="6369627"/>
            <a:ext cx="2743200" cy="365125"/>
          </a:xfrm>
        </p:spPr>
        <p:txBody>
          <a:bodyPr/>
          <a:lstStyle/>
          <a:p>
            <a:fld id="{78FE71C6-C706-421C-88E9-0BC486F881A9}" type="datetime1">
              <a:rPr lang="en-US" smtClean="0"/>
              <a:t>5/14/2019</a:t>
            </a:fld>
            <a:endParaRPr lang="en-US"/>
          </a:p>
        </p:txBody>
      </p:sp>
    </p:spTree>
    <p:extLst>
      <p:ext uri="{BB962C8B-B14F-4D97-AF65-F5344CB8AC3E}">
        <p14:creationId xmlns:p14="http://schemas.microsoft.com/office/powerpoint/2010/main" val="32210586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2D33-EA9A-4F49-8B1E-32782782AF92}"/>
              </a:ext>
            </a:extLst>
          </p:cNvPr>
          <p:cNvSpPr>
            <a:spLocks noGrp="1"/>
          </p:cNvSpPr>
          <p:nvPr>
            <p:ph type="title"/>
          </p:nvPr>
        </p:nvSpPr>
        <p:spPr/>
        <p:txBody>
          <a:bodyPr/>
          <a:lstStyle/>
          <a:p>
            <a:r>
              <a:rPr lang="en-US" dirty="0"/>
              <a:t>Contract Options</a:t>
            </a:r>
          </a:p>
        </p:txBody>
      </p:sp>
      <p:sp>
        <p:nvSpPr>
          <p:cNvPr id="4" name="Date Placeholder 3">
            <a:extLst>
              <a:ext uri="{FF2B5EF4-FFF2-40B4-BE49-F238E27FC236}">
                <a16:creationId xmlns:a16="http://schemas.microsoft.com/office/drawing/2014/main" id="{280E4D3C-0F98-4B8F-BA3F-81845DF57D95}"/>
              </a:ext>
            </a:extLst>
          </p:cNvPr>
          <p:cNvSpPr>
            <a:spLocks noGrp="1"/>
          </p:cNvSpPr>
          <p:nvPr>
            <p:ph type="dt" sz="half" idx="10"/>
          </p:nvPr>
        </p:nvSpPr>
        <p:spPr/>
        <p:txBody>
          <a:bodyPr/>
          <a:lstStyle/>
          <a:p>
            <a:fld id="{915FEE4B-DF78-4953-88DE-A2E20C213FE2}" type="datetime1">
              <a:rPr lang="en-US" smtClean="0"/>
              <a:t>5/14/2019</a:t>
            </a:fld>
            <a:endParaRPr lang="en-US"/>
          </a:p>
        </p:txBody>
      </p:sp>
      <p:pic>
        <p:nvPicPr>
          <p:cNvPr id="7" name="Picture 6">
            <a:extLst>
              <a:ext uri="{FF2B5EF4-FFF2-40B4-BE49-F238E27FC236}">
                <a16:creationId xmlns:a16="http://schemas.microsoft.com/office/drawing/2014/main" id="{B0C9EFD7-54F8-4E7D-8192-A17D1326A329}"/>
              </a:ext>
              <a:ext uri="{C183D7F6-B498-43B3-948B-1728B52AA6E4}">
                <adec:decorative xmlns:adec="http://schemas.microsoft.com/office/drawing/2017/decorative" val="1"/>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15262" t="6970" r="12453" b="11071"/>
          <a:stretch/>
        </p:blipFill>
        <p:spPr>
          <a:xfrm>
            <a:off x="8452624" y="2642839"/>
            <a:ext cx="3122342" cy="3713512"/>
          </a:xfrm>
          <a:prstGeom prst="rect">
            <a:avLst/>
          </a:prstGeom>
        </p:spPr>
      </p:pic>
      <p:sp>
        <p:nvSpPr>
          <p:cNvPr id="5" name="Slide Number Placeholder 4">
            <a:extLst>
              <a:ext uri="{FF2B5EF4-FFF2-40B4-BE49-F238E27FC236}">
                <a16:creationId xmlns:a16="http://schemas.microsoft.com/office/drawing/2014/main" id="{E514225A-D234-4AB8-A65E-CF40C181C9F7}"/>
              </a:ext>
            </a:extLst>
          </p:cNvPr>
          <p:cNvSpPr>
            <a:spLocks noGrp="1"/>
          </p:cNvSpPr>
          <p:nvPr>
            <p:ph type="sldNum" sz="quarter" idx="12"/>
          </p:nvPr>
        </p:nvSpPr>
        <p:spPr/>
        <p:txBody>
          <a:bodyPr/>
          <a:lstStyle/>
          <a:p>
            <a:fld id="{418AF66D-A13B-6F44-B082-D7F3693F012B}" type="slidenum">
              <a:rPr lang="en-US" smtClean="0"/>
              <a:t>69</a:t>
            </a:fld>
            <a:endParaRPr lang="en-US"/>
          </a:p>
        </p:txBody>
      </p:sp>
      <p:sp>
        <p:nvSpPr>
          <p:cNvPr id="3" name="Content Placeholder 2">
            <a:extLst>
              <a:ext uri="{FF2B5EF4-FFF2-40B4-BE49-F238E27FC236}">
                <a16:creationId xmlns:a16="http://schemas.microsoft.com/office/drawing/2014/main" id="{59C17931-2FA3-4149-B122-24994327543B}"/>
              </a:ext>
            </a:extLst>
          </p:cNvPr>
          <p:cNvSpPr>
            <a:spLocks noGrp="1"/>
          </p:cNvSpPr>
          <p:nvPr>
            <p:ph idx="1"/>
          </p:nvPr>
        </p:nvSpPr>
        <p:spPr>
          <a:xfrm>
            <a:off x="838200" y="1556951"/>
            <a:ext cx="8186530" cy="4620012"/>
          </a:xfrm>
        </p:spPr>
        <p:txBody>
          <a:bodyPr>
            <a:normAutofit/>
          </a:bodyPr>
          <a:lstStyle/>
          <a:p>
            <a:r>
              <a:rPr lang="en-US" dirty="0"/>
              <a:t>Cooperative Contracts</a:t>
            </a:r>
          </a:p>
          <a:p>
            <a:pPr lvl="1"/>
            <a:r>
              <a:rPr lang="en-US" dirty="0">
                <a:solidFill>
                  <a:srgbClr val="030E77"/>
                </a:solidFill>
              </a:rPr>
              <a:t>The Customer manages procurement and contract</a:t>
            </a:r>
          </a:p>
          <a:p>
            <a:pPr lvl="1"/>
            <a:r>
              <a:rPr lang="en-US" dirty="0">
                <a:solidFill>
                  <a:srgbClr val="030E77"/>
                </a:solidFill>
              </a:rPr>
              <a:t>Customers can negotiate for “right-sized” solutions</a:t>
            </a:r>
          </a:p>
          <a:p>
            <a:pPr lvl="1"/>
            <a:r>
              <a:rPr lang="en-US" dirty="0">
                <a:solidFill>
                  <a:srgbClr val="030E77"/>
                </a:solidFill>
              </a:rPr>
              <a:t>Customer must maintain procurement and contract records, including a copy of the DIR master contract</a:t>
            </a:r>
          </a:p>
          <a:p>
            <a:pPr lvl="1"/>
            <a:r>
              <a:rPr lang="en-US" dirty="0">
                <a:solidFill>
                  <a:srgbClr val="030E77"/>
                </a:solidFill>
              </a:rPr>
              <a:t>Customer manages any vendor performance issues during the term of the contract</a:t>
            </a:r>
          </a:p>
        </p:txBody>
      </p:sp>
    </p:spTree>
    <p:extLst>
      <p:ext uri="{BB962C8B-B14F-4D97-AF65-F5344CB8AC3E}">
        <p14:creationId xmlns:p14="http://schemas.microsoft.com/office/powerpoint/2010/main" val="120182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238250"/>
            <a:ext cx="6096000" cy="4502150"/>
          </a:xfrm>
        </p:spPr>
        <p:txBody>
          <a:bodyPr>
            <a:normAutofit/>
          </a:bodyPr>
          <a:lstStyle/>
          <a:p>
            <a:pPr algn="ctr"/>
            <a:r>
              <a:rPr lang="en-US" sz="5400" dirty="0">
                <a:solidFill>
                  <a:schemeClr val="accent1">
                    <a:lumMod val="50000"/>
                  </a:schemeClr>
                </a:solidFill>
              </a:rPr>
              <a:t>DIR Shared Technology</a:t>
            </a:r>
            <a:br>
              <a:rPr lang="en-US" sz="5400" dirty="0">
                <a:solidFill>
                  <a:schemeClr val="accent1">
                    <a:lumMod val="50000"/>
                  </a:schemeClr>
                </a:solidFill>
              </a:rPr>
            </a:br>
            <a:r>
              <a:rPr lang="en-US" sz="5400" dirty="0">
                <a:solidFill>
                  <a:schemeClr val="accent1">
                    <a:lumMod val="50000"/>
                  </a:schemeClr>
                </a:solidFill>
              </a:rPr>
              <a:t>Services</a:t>
            </a:r>
          </a:p>
        </p:txBody>
      </p:sp>
      <p:pic>
        <p:nvPicPr>
          <p:cNvPr id="3" name="Picture 2" descr="DIR STS icon-general">
            <a:extLst>
              <a:ext uri="{FF2B5EF4-FFF2-40B4-BE49-F238E27FC236}">
                <a16:creationId xmlns:a16="http://schemas.microsoft.com/office/drawing/2014/main" id="{146A17B3-E689-4C4E-BBFE-FC4B97AC1AE5}"/>
              </a:ext>
            </a:extLst>
          </p:cNvPr>
          <p:cNvPicPr>
            <a:picLocks noChangeAspect="1"/>
          </p:cNvPicPr>
          <p:nvPr/>
        </p:nvPicPr>
        <p:blipFill>
          <a:blip r:embed="rId3"/>
          <a:stretch>
            <a:fillRect/>
          </a:stretch>
        </p:blipFill>
        <p:spPr>
          <a:xfrm>
            <a:off x="6364671" y="1849328"/>
            <a:ext cx="3477829" cy="3418087"/>
          </a:xfrm>
          <a:prstGeom prst="rect">
            <a:avLst/>
          </a:prstGeom>
        </p:spPr>
      </p:pic>
      <p:sp>
        <p:nvSpPr>
          <p:cNvPr id="4" name="Date Placeholder 3">
            <a:extLst>
              <a:ext uri="{FF2B5EF4-FFF2-40B4-BE49-F238E27FC236}">
                <a16:creationId xmlns:a16="http://schemas.microsoft.com/office/drawing/2014/main" id="{D1C107D1-76E0-4FDB-B65D-7B2D3D4B6135}"/>
              </a:ext>
            </a:extLst>
          </p:cNvPr>
          <p:cNvSpPr>
            <a:spLocks noGrp="1"/>
          </p:cNvSpPr>
          <p:nvPr>
            <p:ph type="dt" sz="half" idx="10"/>
          </p:nvPr>
        </p:nvSpPr>
        <p:spPr/>
        <p:txBody>
          <a:bodyPr/>
          <a:lstStyle/>
          <a:p>
            <a:fld id="{960BABEA-E1EB-49E0-8863-884419754F15}" type="datetime1">
              <a:rPr lang="en-US" smtClean="0"/>
              <a:t>5/14/2019</a:t>
            </a:fld>
            <a:endParaRPr lang="en-US"/>
          </a:p>
        </p:txBody>
      </p:sp>
      <p:sp>
        <p:nvSpPr>
          <p:cNvPr id="5" name="Slide Number Placeholder 4">
            <a:extLst>
              <a:ext uri="{FF2B5EF4-FFF2-40B4-BE49-F238E27FC236}">
                <a16:creationId xmlns:a16="http://schemas.microsoft.com/office/drawing/2014/main" id="{22D4E9BE-C754-4D68-AAAF-B169571D6712}"/>
              </a:ext>
            </a:extLst>
          </p:cNvPr>
          <p:cNvSpPr>
            <a:spLocks noGrp="1"/>
          </p:cNvSpPr>
          <p:nvPr>
            <p:ph type="sldNum" sz="quarter" idx="12"/>
          </p:nvPr>
        </p:nvSpPr>
        <p:spPr/>
        <p:txBody>
          <a:bodyPr/>
          <a:lstStyle/>
          <a:p>
            <a:fld id="{418AF66D-A13B-6F44-B082-D7F3693F012B}" type="slidenum">
              <a:rPr lang="en-US" smtClean="0"/>
              <a:t>7</a:t>
            </a:fld>
            <a:endParaRPr lang="en-US"/>
          </a:p>
        </p:txBody>
      </p:sp>
    </p:spTree>
    <p:extLst>
      <p:ext uri="{BB962C8B-B14F-4D97-AF65-F5344CB8AC3E}">
        <p14:creationId xmlns:p14="http://schemas.microsoft.com/office/powerpoint/2010/main" val="2734896152"/>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C1E29-682D-4343-A287-51C9168D76D2}"/>
              </a:ext>
            </a:extLst>
          </p:cNvPr>
          <p:cNvSpPr>
            <a:spLocks noGrp="1"/>
          </p:cNvSpPr>
          <p:nvPr>
            <p:ph type="title"/>
          </p:nvPr>
        </p:nvSpPr>
        <p:spPr/>
        <p:txBody>
          <a:bodyPr/>
          <a:lstStyle/>
          <a:p>
            <a:r>
              <a:rPr lang="en-US" dirty="0"/>
              <a:t>Contract Options</a:t>
            </a:r>
          </a:p>
        </p:txBody>
      </p:sp>
      <p:sp>
        <p:nvSpPr>
          <p:cNvPr id="4" name="Date Placeholder 3">
            <a:extLst>
              <a:ext uri="{FF2B5EF4-FFF2-40B4-BE49-F238E27FC236}">
                <a16:creationId xmlns:a16="http://schemas.microsoft.com/office/drawing/2014/main" id="{9D655D3D-6A19-4E09-86F1-2B0225F94F73}"/>
              </a:ext>
            </a:extLst>
          </p:cNvPr>
          <p:cNvSpPr>
            <a:spLocks noGrp="1"/>
          </p:cNvSpPr>
          <p:nvPr>
            <p:ph type="dt" sz="half" idx="10"/>
          </p:nvPr>
        </p:nvSpPr>
        <p:spPr/>
        <p:txBody>
          <a:bodyPr/>
          <a:lstStyle/>
          <a:p>
            <a:fld id="{915FEE4B-DF78-4953-88DE-A2E20C213FE2}" type="datetime1">
              <a:rPr lang="en-US" smtClean="0"/>
              <a:t>5/14/2019</a:t>
            </a:fld>
            <a:endParaRPr lang="en-US"/>
          </a:p>
        </p:txBody>
      </p:sp>
      <p:sp>
        <p:nvSpPr>
          <p:cNvPr id="5" name="Slide Number Placeholder 4">
            <a:extLst>
              <a:ext uri="{FF2B5EF4-FFF2-40B4-BE49-F238E27FC236}">
                <a16:creationId xmlns:a16="http://schemas.microsoft.com/office/drawing/2014/main" id="{9D6BE78B-E783-470F-84F1-8E26B2F908E4}"/>
              </a:ext>
            </a:extLst>
          </p:cNvPr>
          <p:cNvSpPr>
            <a:spLocks noGrp="1"/>
          </p:cNvSpPr>
          <p:nvPr>
            <p:ph type="sldNum" sz="quarter" idx="12"/>
          </p:nvPr>
        </p:nvSpPr>
        <p:spPr/>
        <p:txBody>
          <a:bodyPr/>
          <a:lstStyle/>
          <a:p>
            <a:fld id="{418AF66D-A13B-6F44-B082-D7F3693F012B}" type="slidenum">
              <a:rPr lang="en-US" smtClean="0"/>
              <a:t>70</a:t>
            </a:fld>
            <a:endParaRPr lang="en-US"/>
          </a:p>
        </p:txBody>
      </p:sp>
      <p:pic>
        <p:nvPicPr>
          <p:cNvPr id="7" name="Picture 6">
            <a:extLst>
              <a:ext uri="{FF2B5EF4-FFF2-40B4-BE49-F238E27FC236}">
                <a16:creationId xmlns:a16="http://schemas.microsoft.com/office/drawing/2014/main" id="{68FF2065-31CF-48C6-A720-D751CBD0BF4F}"/>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5600" y="2664125"/>
            <a:ext cx="3591312" cy="3591312"/>
          </a:xfrm>
          <a:prstGeom prst="rect">
            <a:avLst/>
          </a:prstGeom>
        </p:spPr>
      </p:pic>
      <p:sp>
        <p:nvSpPr>
          <p:cNvPr id="3" name="Content Placeholder 2">
            <a:extLst>
              <a:ext uri="{FF2B5EF4-FFF2-40B4-BE49-F238E27FC236}">
                <a16:creationId xmlns:a16="http://schemas.microsoft.com/office/drawing/2014/main" id="{BEF29522-7170-4A99-B14D-F7B3D9357B72}"/>
              </a:ext>
            </a:extLst>
          </p:cNvPr>
          <p:cNvSpPr>
            <a:spLocks noGrp="1"/>
          </p:cNvSpPr>
          <p:nvPr>
            <p:ph idx="1"/>
          </p:nvPr>
        </p:nvSpPr>
        <p:spPr>
          <a:xfrm>
            <a:off x="3067866" y="1534511"/>
            <a:ext cx="8709990" cy="4620012"/>
          </a:xfrm>
        </p:spPr>
        <p:txBody>
          <a:bodyPr/>
          <a:lstStyle/>
          <a:p>
            <a:r>
              <a:rPr lang="en-US" dirty="0"/>
              <a:t>Shared Technology Services</a:t>
            </a:r>
          </a:p>
          <a:p>
            <a:pPr lvl="1"/>
            <a:r>
              <a:rPr lang="en-US" dirty="0">
                <a:solidFill>
                  <a:srgbClr val="030E77"/>
                </a:solidFill>
              </a:rPr>
              <a:t>Customer contracts directly with DIR (for DCS customers, might be simple amendment to existing IAC)</a:t>
            </a:r>
          </a:p>
          <a:p>
            <a:pPr lvl="1"/>
            <a:r>
              <a:rPr lang="en-US" dirty="0">
                <a:solidFill>
                  <a:srgbClr val="030E77"/>
                </a:solidFill>
              </a:rPr>
              <a:t>DIR is responsible for procurement and contract documentation</a:t>
            </a:r>
          </a:p>
          <a:p>
            <a:pPr lvl="1"/>
            <a:r>
              <a:rPr lang="en-US" dirty="0">
                <a:solidFill>
                  <a:srgbClr val="030E77"/>
                </a:solidFill>
              </a:rPr>
              <a:t>Limited to one-size-fits-most Service structure</a:t>
            </a:r>
          </a:p>
          <a:p>
            <a:pPr lvl="1"/>
            <a:r>
              <a:rPr lang="en-US" dirty="0">
                <a:solidFill>
                  <a:srgbClr val="030E77"/>
                </a:solidFill>
              </a:rPr>
              <a:t>DIR serves as point of escalation for vendor issues</a:t>
            </a:r>
          </a:p>
          <a:p>
            <a:endParaRPr lang="en-US" dirty="0"/>
          </a:p>
        </p:txBody>
      </p:sp>
    </p:spTree>
    <p:extLst>
      <p:ext uri="{BB962C8B-B14F-4D97-AF65-F5344CB8AC3E}">
        <p14:creationId xmlns:p14="http://schemas.microsoft.com/office/powerpoint/2010/main" val="23110726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1B73E-8612-47D6-9782-CEBE9CCBAE24}"/>
              </a:ext>
            </a:extLst>
          </p:cNvPr>
          <p:cNvSpPr>
            <a:spLocks noGrp="1"/>
          </p:cNvSpPr>
          <p:nvPr>
            <p:ph type="title"/>
          </p:nvPr>
        </p:nvSpPr>
        <p:spPr/>
        <p:txBody>
          <a:bodyPr/>
          <a:lstStyle/>
          <a:p>
            <a:r>
              <a:rPr lang="en-US" dirty="0"/>
              <a:t>Tips When Using Coop Contracts</a:t>
            </a:r>
          </a:p>
        </p:txBody>
      </p:sp>
      <p:sp>
        <p:nvSpPr>
          <p:cNvPr id="3" name="Content Placeholder 2">
            <a:extLst>
              <a:ext uri="{FF2B5EF4-FFF2-40B4-BE49-F238E27FC236}">
                <a16:creationId xmlns:a16="http://schemas.microsoft.com/office/drawing/2014/main" id="{96CD283E-8554-41BF-84CA-53D2A05E9655}"/>
              </a:ext>
            </a:extLst>
          </p:cNvPr>
          <p:cNvSpPr>
            <a:spLocks noGrp="1"/>
          </p:cNvSpPr>
          <p:nvPr>
            <p:ph idx="1"/>
          </p:nvPr>
        </p:nvSpPr>
        <p:spPr/>
        <p:txBody>
          <a:bodyPr>
            <a:normAutofit lnSpcReduction="10000"/>
          </a:bodyPr>
          <a:lstStyle/>
          <a:p>
            <a:r>
              <a:rPr lang="en-US" dirty="0">
                <a:solidFill>
                  <a:srgbClr val="030E77"/>
                </a:solidFill>
              </a:rPr>
              <a:t>You can:</a:t>
            </a:r>
          </a:p>
          <a:p>
            <a:pPr lvl="1"/>
            <a:r>
              <a:rPr lang="en-US" dirty="0"/>
              <a:t>Reduce the amount of time it takes to award a contract</a:t>
            </a:r>
          </a:p>
          <a:p>
            <a:pPr marL="1143000" lvl="3">
              <a:lnSpc>
                <a:spcPct val="100000"/>
              </a:lnSpc>
              <a:spcBef>
                <a:spcPts val="1000"/>
              </a:spcBef>
            </a:pPr>
            <a:r>
              <a:rPr lang="en-US" sz="2400" dirty="0"/>
              <a:t>Consider using IFBs for commodities, and award solely on low price</a:t>
            </a:r>
          </a:p>
          <a:p>
            <a:pPr marL="1143000" lvl="3">
              <a:lnSpc>
                <a:spcPct val="100000"/>
              </a:lnSpc>
              <a:spcBef>
                <a:spcPts val="1000"/>
              </a:spcBef>
            </a:pPr>
            <a:r>
              <a:rPr lang="en-US" sz="2400" dirty="0"/>
              <a:t>Consider using a “ranked” evaluation rather than scoring. Ranking is another form of scoring and can reduce the amount of time evaluators spend per response</a:t>
            </a:r>
          </a:p>
          <a:p>
            <a:pPr marL="685800" lvl="2">
              <a:spcBef>
                <a:spcPts val="1000"/>
              </a:spcBef>
            </a:pPr>
            <a:r>
              <a:rPr lang="en-US" sz="2400" dirty="0"/>
              <a:t>Protect sensitive information through a targeted solicitation</a:t>
            </a:r>
          </a:p>
          <a:p>
            <a:pPr marL="1143000" lvl="3">
              <a:spcBef>
                <a:spcPts val="1000"/>
              </a:spcBef>
            </a:pPr>
            <a:r>
              <a:rPr lang="en-US" sz="2400" dirty="0"/>
              <a:t>Consider requesting minimum qualifications from interested vendors under the applicable category in advance of issuing the SOW, then send to only those vendors who responded and that qualify</a:t>
            </a:r>
          </a:p>
          <a:p>
            <a:pPr marL="1143000" lvl="3">
              <a:spcBef>
                <a:spcPts val="1000"/>
              </a:spcBef>
            </a:pPr>
            <a:r>
              <a:rPr lang="en-US" sz="2400" dirty="0"/>
              <a:t>Based on thresholds, consider sending the solicitation to a subset of vendors on the applicable </a:t>
            </a:r>
            <a:endParaRPr lang="en-US" sz="2200" dirty="0"/>
          </a:p>
          <a:p>
            <a:pPr marL="685800" lvl="2">
              <a:spcBef>
                <a:spcPts val="1000"/>
              </a:spcBef>
            </a:pPr>
            <a:endParaRPr lang="en-US" sz="2400" dirty="0"/>
          </a:p>
          <a:p>
            <a:pPr lvl="2"/>
            <a:endParaRPr lang="en-US" dirty="0">
              <a:solidFill>
                <a:srgbClr val="030E77"/>
              </a:solidFill>
            </a:endParaRPr>
          </a:p>
          <a:p>
            <a:pPr lvl="2"/>
            <a:endParaRPr lang="en-US" dirty="0">
              <a:solidFill>
                <a:srgbClr val="030E77"/>
              </a:solidFill>
            </a:endParaRPr>
          </a:p>
        </p:txBody>
      </p:sp>
      <p:sp>
        <p:nvSpPr>
          <p:cNvPr id="4" name="Date Placeholder 3">
            <a:extLst>
              <a:ext uri="{FF2B5EF4-FFF2-40B4-BE49-F238E27FC236}">
                <a16:creationId xmlns:a16="http://schemas.microsoft.com/office/drawing/2014/main" id="{92A44406-4E8B-4144-9B96-A4398461F0CF}"/>
              </a:ext>
            </a:extLst>
          </p:cNvPr>
          <p:cNvSpPr>
            <a:spLocks noGrp="1"/>
          </p:cNvSpPr>
          <p:nvPr>
            <p:ph type="dt" sz="half" idx="10"/>
          </p:nvPr>
        </p:nvSpPr>
        <p:spPr/>
        <p:txBody>
          <a:bodyPr/>
          <a:lstStyle/>
          <a:p>
            <a:fld id="{915FEE4B-DF78-4953-88DE-A2E20C213FE2}" type="datetime1">
              <a:rPr lang="en-US" smtClean="0"/>
              <a:t>5/14/2019</a:t>
            </a:fld>
            <a:endParaRPr lang="en-US"/>
          </a:p>
        </p:txBody>
      </p:sp>
      <p:sp>
        <p:nvSpPr>
          <p:cNvPr id="5" name="Slide Number Placeholder 4">
            <a:extLst>
              <a:ext uri="{FF2B5EF4-FFF2-40B4-BE49-F238E27FC236}">
                <a16:creationId xmlns:a16="http://schemas.microsoft.com/office/drawing/2014/main" id="{64306076-25A6-4A61-871A-1DEE0DCFF7D3}"/>
              </a:ext>
            </a:extLst>
          </p:cNvPr>
          <p:cNvSpPr>
            <a:spLocks noGrp="1"/>
          </p:cNvSpPr>
          <p:nvPr>
            <p:ph type="sldNum" sz="quarter" idx="12"/>
          </p:nvPr>
        </p:nvSpPr>
        <p:spPr/>
        <p:txBody>
          <a:bodyPr/>
          <a:lstStyle/>
          <a:p>
            <a:fld id="{418AF66D-A13B-6F44-B082-D7F3693F012B}" type="slidenum">
              <a:rPr lang="en-US" smtClean="0"/>
              <a:t>71</a:t>
            </a:fld>
            <a:endParaRPr lang="en-US"/>
          </a:p>
        </p:txBody>
      </p:sp>
    </p:spTree>
    <p:extLst>
      <p:ext uri="{BB962C8B-B14F-4D97-AF65-F5344CB8AC3E}">
        <p14:creationId xmlns:p14="http://schemas.microsoft.com/office/powerpoint/2010/main" val="15085562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BBF2-F297-418F-8F4C-117FA94CDC5B}"/>
              </a:ext>
            </a:extLst>
          </p:cNvPr>
          <p:cNvSpPr>
            <a:spLocks noGrp="1"/>
          </p:cNvSpPr>
          <p:nvPr>
            <p:ph type="title"/>
          </p:nvPr>
        </p:nvSpPr>
        <p:spPr/>
        <p:txBody>
          <a:bodyPr/>
          <a:lstStyle/>
          <a:p>
            <a:r>
              <a:rPr lang="en-US" dirty="0"/>
              <a:t>Tips When Using Coop Contracts</a:t>
            </a:r>
          </a:p>
        </p:txBody>
      </p:sp>
      <p:sp>
        <p:nvSpPr>
          <p:cNvPr id="3" name="Content Placeholder 2">
            <a:extLst>
              <a:ext uri="{FF2B5EF4-FFF2-40B4-BE49-F238E27FC236}">
                <a16:creationId xmlns:a16="http://schemas.microsoft.com/office/drawing/2014/main" id="{9C82639C-AFFF-4A22-8CBC-9CDDD5C657BB}"/>
              </a:ext>
            </a:extLst>
          </p:cNvPr>
          <p:cNvSpPr>
            <a:spLocks noGrp="1"/>
          </p:cNvSpPr>
          <p:nvPr>
            <p:ph idx="1"/>
          </p:nvPr>
        </p:nvSpPr>
        <p:spPr/>
        <p:txBody>
          <a:bodyPr/>
          <a:lstStyle/>
          <a:p>
            <a:r>
              <a:rPr lang="en-US" dirty="0">
                <a:solidFill>
                  <a:srgbClr val="030E77"/>
                </a:solidFill>
              </a:rPr>
              <a:t>You can:</a:t>
            </a:r>
          </a:p>
          <a:p>
            <a:pPr lvl="1"/>
            <a:r>
              <a:rPr lang="en-US" dirty="0"/>
              <a:t>Increase your HUB utilization numbers by searching Cooperative Contracts for eligible HUB vendors/resellers when deciding what subset of vendors to solicit. Per the Procurement and Contract Management Guide:</a:t>
            </a:r>
          </a:p>
          <a:p>
            <a:pPr lvl="2"/>
            <a:r>
              <a:rPr lang="en-US" dirty="0"/>
              <a:t>For purchases between $5,000 and $25,000, the agency must solicit from a minimum of three active vendors on the CMBL including two current Texas-certified HUBs </a:t>
            </a:r>
          </a:p>
          <a:p>
            <a:pPr lvl="2"/>
            <a:r>
              <a:rPr lang="en-US" dirty="0"/>
              <a:t>An agency may supplement the CMBL with State of Texas certified HUBs at any time if the agency determines that it may enhance competition or increase the number of HUBs that submit bids.</a:t>
            </a:r>
          </a:p>
        </p:txBody>
      </p:sp>
      <p:sp>
        <p:nvSpPr>
          <p:cNvPr id="4" name="Date Placeholder 3">
            <a:extLst>
              <a:ext uri="{FF2B5EF4-FFF2-40B4-BE49-F238E27FC236}">
                <a16:creationId xmlns:a16="http://schemas.microsoft.com/office/drawing/2014/main" id="{517FC52C-AB61-4CD3-9CAB-95B0DDCF1E60}"/>
              </a:ext>
            </a:extLst>
          </p:cNvPr>
          <p:cNvSpPr>
            <a:spLocks noGrp="1"/>
          </p:cNvSpPr>
          <p:nvPr>
            <p:ph type="dt" sz="half" idx="10"/>
          </p:nvPr>
        </p:nvSpPr>
        <p:spPr/>
        <p:txBody>
          <a:bodyPr/>
          <a:lstStyle/>
          <a:p>
            <a:fld id="{915FEE4B-DF78-4953-88DE-A2E20C213FE2}" type="datetime1">
              <a:rPr lang="en-US" smtClean="0"/>
              <a:t>5/14/2019</a:t>
            </a:fld>
            <a:endParaRPr lang="en-US"/>
          </a:p>
        </p:txBody>
      </p:sp>
      <p:sp>
        <p:nvSpPr>
          <p:cNvPr id="5" name="Slide Number Placeholder 4">
            <a:extLst>
              <a:ext uri="{FF2B5EF4-FFF2-40B4-BE49-F238E27FC236}">
                <a16:creationId xmlns:a16="http://schemas.microsoft.com/office/drawing/2014/main" id="{B0F3073E-0417-47A7-AC6F-B80835A6C351}"/>
              </a:ext>
            </a:extLst>
          </p:cNvPr>
          <p:cNvSpPr>
            <a:spLocks noGrp="1"/>
          </p:cNvSpPr>
          <p:nvPr>
            <p:ph type="sldNum" sz="quarter" idx="12"/>
          </p:nvPr>
        </p:nvSpPr>
        <p:spPr/>
        <p:txBody>
          <a:bodyPr/>
          <a:lstStyle/>
          <a:p>
            <a:fld id="{418AF66D-A13B-6F44-B082-D7F3693F012B}" type="slidenum">
              <a:rPr lang="en-US" smtClean="0"/>
              <a:t>72</a:t>
            </a:fld>
            <a:endParaRPr lang="en-US"/>
          </a:p>
        </p:txBody>
      </p:sp>
      <p:pic>
        <p:nvPicPr>
          <p:cNvPr id="10" name="Picture 9">
            <a:extLst>
              <a:ext uri="{FF2B5EF4-FFF2-40B4-BE49-F238E27FC236}">
                <a16:creationId xmlns:a16="http://schemas.microsoft.com/office/drawing/2014/main" id="{5BB4D9CC-0B04-4114-B501-38B42CE285C4}"/>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51200" y="4563655"/>
            <a:ext cx="3633166" cy="2009837"/>
          </a:xfrm>
          <a:prstGeom prst="rect">
            <a:avLst/>
          </a:prstGeom>
        </p:spPr>
      </p:pic>
      <p:sp>
        <p:nvSpPr>
          <p:cNvPr id="11" name="TextBox 10">
            <a:extLst>
              <a:ext uri="{FF2B5EF4-FFF2-40B4-BE49-F238E27FC236}">
                <a16:creationId xmlns:a16="http://schemas.microsoft.com/office/drawing/2014/main" id="{0D4EC947-AE0F-4DD5-A2A9-3E977372AFE9}"/>
              </a:ext>
            </a:extLst>
          </p:cNvPr>
          <p:cNvSpPr txBox="1"/>
          <p:nvPr/>
        </p:nvSpPr>
        <p:spPr>
          <a:xfrm>
            <a:off x="5709616" y="6526338"/>
            <a:ext cx="3855140" cy="230832"/>
          </a:xfrm>
          <a:prstGeom prst="rect">
            <a:avLst/>
          </a:prstGeom>
          <a:noFill/>
        </p:spPr>
        <p:txBody>
          <a:bodyPr wrap="square" rtlCol="0">
            <a:spAutoFit/>
          </a:bodyPr>
          <a:lstStyle/>
          <a:p>
            <a:r>
              <a:rPr lang="en-US" sz="900" dirty="0">
                <a:hlinkClick r:id="rId4" tooltip="http://wiobyrne.com/use-google-sites-for-educators-to-build-your-own-digital-learning-hub"/>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21083490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AAE2A-E377-4906-B56D-C7634A0982C2}"/>
              </a:ext>
            </a:extLst>
          </p:cNvPr>
          <p:cNvSpPr>
            <a:spLocks noGrp="1"/>
          </p:cNvSpPr>
          <p:nvPr>
            <p:ph type="title"/>
          </p:nvPr>
        </p:nvSpPr>
        <p:spPr/>
        <p:txBody>
          <a:bodyPr/>
          <a:lstStyle/>
          <a:p>
            <a:r>
              <a:rPr lang="en-US" dirty="0"/>
              <a:t>Tips When Using STS Contracts</a:t>
            </a:r>
          </a:p>
        </p:txBody>
      </p:sp>
      <p:sp>
        <p:nvSpPr>
          <p:cNvPr id="3" name="Content Placeholder 2">
            <a:extLst>
              <a:ext uri="{FF2B5EF4-FFF2-40B4-BE49-F238E27FC236}">
                <a16:creationId xmlns:a16="http://schemas.microsoft.com/office/drawing/2014/main" id="{E0648611-4B93-4595-B507-3DACFEEC103E}"/>
              </a:ext>
            </a:extLst>
          </p:cNvPr>
          <p:cNvSpPr>
            <a:spLocks noGrp="1"/>
          </p:cNvSpPr>
          <p:nvPr>
            <p:ph idx="1"/>
          </p:nvPr>
        </p:nvSpPr>
        <p:spPr/>
        <p:txBody>
          <a:bodyPr>
            <a:normAutofit/>
          </a:bodyPr>
          <a:lstStyle/>
          <a:p>
            <a:r>
              <a:rPr lang="en-US" dirty="0">
                <a:solidFill>
                  <a:srgbClr val="030E77"/>
                </a:solidFill>
              </a:rPr>
              <a:t>You can:</a:t>
            </a:r>
          </a:p>
          <a:p>
            <a:pPr lvl="1"/>
            <a:r>
              <a:rPr lang="en-US" dirty="0"/>
              <a:t>Eliminate the need for a procurement to receive services</a:t>
            </a:r>
          </a:p>
          <a:p>
            <a:pPr marL="1143000" lvl="3">
              <a:lnSpc>
                <a:spcPct val="100000"/>
              </a:lnSpc>
              <a:spcBef>
                <a:spcPts val="1000"/>
              </a:spcBef>
            </a:pPr>
            <a:r>
              <a:rPr lang="en-US" sz="2400" dirty="0"/>
              <a:t>Customers can submit Requests for Services, similar to Statements of Work, to receive customized solutions on a pre-competed contract.</a:t>
            </a:r>
          </a:p>
          <a:p>
            <a:pPr marL="1143000" lvl="3">
              <a:lnSpc>
                <a:spcPct val="100000"/>
              </a:lnSpc>
              <a:spcBef>
                <a:spcPts val="1000"/>
              </a:spcBef>
            </a:pPr>
            <a:r>
              <a:rPr lang="en-US" sz="2400" dirty="0"/>
              <a:t>There are no threshold considerations, so larger application builds can be purchased through the Texas.gov or Managed Application Services contracts.</a:t>
            </a:r>
          </a:p>
          <a:p>
            <a:endParaRPr lang="en-US" dirty="0"/>
          </a:p>
        </p:txBody>
      </p:sp>
      <p:sp>
        <p:nvSpPr>
          <p:cNvPr id="4" name="Date Placeholder 3">
            <a:extLst>
              <a:ext uri="{FF2B5EF4-FFF2-40B4-BE49-F238E27FC236}">
                <a16:creationId xmlns:a16="http://schemas.microsoft.com/office/drawing/2014/main" id="{BB334F3F-DE5F-44FE-9887-818A464F7688}"/>
              </a:ext>
            </a:extLst>
          </p:cNvPr>
          <p:cNvSpPr>
            <a:spLocks noGrp="1"/>
          </p:cNvSpPr>
          <p:nvPr>
            <p:ph type="dt" sz="half" idx="10"/>
          </p:nvPr>
        </p:nvSpPr>
        <p:spPr/>
        <p:txBody>
          <a:bodyPr/>
          <a:lstStyle/>
          <a:p>
            <a:fld id="{915FEE4B-DF78-4953-88DE-A2E20C213FE2}" type="datetime1">
              <a:rPr lang="en-US" smtClean="0"/>
              <a:t>5/14/2019</a:t>
            </a:fld>
            <a:endParaRPr lang="en-US"/>
          </a:p>
        </p:txBody>
      </p:sp>
      <p:sp>
        <p:nvSpPr>
          <p:cNvPr id="5" name="Slide Number Placeholder 4">
            <a:extLst>
              <a:ext uri="{FF2B5EF4-FFF2-40B4-BE49-F238E27FC236}">
                <a16:creationId xmlns:a16="http://schemas.microsoft.com/office/drawing/2014/main" id="{074B5FAB-DBE7-4BC5-9632-90BEA00BDBF6}"/>
              </a:ext>
            </a:extLst>
          </p:cNvPr>
          <p:cNvSpPr>
            <a:spLocks noGrp="1"/>
          </p:cNvSpPr>
          <p:nvPr>
            <p:ph type="sldNum" sz="quarter" idx="12"/>
          </p:nvPr>
        </p:nvSpPr>
        <p:spPr/>
        <p:txBody>
          <a:bodyPr/>
          <a:lstStyle/>
          <a:p>
            <a:fld id="{418AF66D-A13B-6F44-B082-D7F3693F012B}" type="slidenum">
              <a:rPr lang="en-US" smtClean="0"/>
              <a:t>73</a:t>
            </a:fld>
            <a:endParaRPr lang="en-US"/>
          </a:p>
        </p:txBody>
      </p:sp>
    </p:spTree>
    <p:extLst>
      <p:ext uri="{BB962C8B-B14F-4D97-AF65-F5344CB8AC3E}">
        <p14:creationId xmlns:p14="http://schemas.microsoft.com/office/powerpoint/2010/main" val="36184246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E41F-7662-4C95-A9F4-44F66AB7AABB}"/>
              </a:ext>
            </a:extLst>
          </p:cNvPr>
          <p:cNvSpPr>
            <a:spLocks noGrp="1"/>
          </p:cNvSpPr>
          <p:nvPr>
            <p:ph type="title"/>
          </p:nvPr>
        </p:nvSpPr>
        <p:spPr/>
        <p:txBody>
          <a:bodyPr/>
          <a:lstStyle/>
          <a:p>
            <a:r>
              <a:rPr lang="en-US" dirty="0"/>
              <a:t>Tips When Using STS Contracts</a:t>
            </a:r>
          </a:p>
        </p:txBody>
      </p:sp>
      <p:sp>
        <p:nvSpPr>
          <p:cNvPr id="3" name="Content Placeholder 2">
            <a:extLst>
              <a:ext uri="{FF2B5EF4-FFF2-40B4-BE49-F238E27FC236}">
                <a16:creationId xmlns:a16="http://schemas.microsoft.com/office/drawing/2014/main" id="{13983318-78A2-43D1-A408-CF2B626F3B19}"/>
              </a:ext>
            </a:extLst>
          </p:cNvPr>
          <p:cNvSpPr>
            <a:spLocks noGrp="1"/>
          </p:cNvSpPr>
          <p:nvPr>
            <p:ph idx="1"/>
          </p:nvPr>
        </p:nvSpPr>
        <p:spPr>
          <a:xfrm>
            <a:off x="838200" y="1177446"/>
            <a:ext cx="10515600" cy="5178903"/>
          </a:xfrm>
        </p:spPr>
        <p:txBody>
          <a:bodyPr>
            <a:normAutofit/>
          </a:bodyPr>
          <a:lstStyle/>
          <a:p>
            <a:r>
              <a:rPr lang="en-US" sz="3000" b="0" dirty="0"/>
              <a:t>Consider entering into an Inter Agency Contract (IAC) with DIR for Managed Security Services</a:t>
            </a:r>
          </a:p>
          <a:p>
            <a:pPr lvl="1"/>
            <a:r>
              <a:rPr lang="en-US" sz="2600" dirty="0">
                <a:solidFill>
                  <a:srgbClr val="030E77"/>
                </a:solidFill>
              </a:rPr>
              <a:t>There is no cost for having the IAC until services are delivered;</a:t>
            </a:r>
          </a:p>
          <a:p>
            <a:pPr lvl="1"/>
            <a:r>
              <a:rPr lang="en-US" sz="2600" dirty="0">
                <a:solidFill>
                  <a:srgbClr val="030E77"/>
                </a:solidFill>
              </a:rPr>
              <a:t>In the event of a breach, if an IAC is in place, the vendor can be on-site and helping within twenty-four (24) to forty-eight (48) hours;</a:t>
            </a:r>
          </a:p>
          <a:p>
            <a:pPr lvl="1"/>
            <a:r>
              <a:rPr lang="en-US" sz="2600" dirty="0">
                <a:solidFill>
                  <a:srgbClr val="030E77"/>
                </a:solidFill>
              </a:rPr>
              <a:t>Data protection and security is a hot topic at the Capitol right now – don’t be caught without coverage!</a:t>
            </a:r>
          </a:p>
        </p:txBody>
      </p:sp>
      <p:sp>
        <p:nvSpPr>
          <p:cNvPr id="4" name="Date Placeholder 3">
            <a:extLst>
              <a:ext uri="{FF2B5EF4-FFF2-40B4-BE49-F238E27FC236}">
                <a16:creationId xmlns:a16="http://schemas.microsoft.com/office/drawing/2014/main" id="{FC45E9C0-7F99-4EDB-8C8C-C3AB5245373B}"/>
              </a:ext>
            </a:extLst>
          </p:cNvPr>
          <p:cNvSpPr>
            <a:spLocks noGrp="1"/>
          </p:cNvSpPr>
          <p:nvPr>
            <p:ph type="dt" sz="half" idx="10"/>
          </p:nvPr>
        </p:nvSpPr>
        <p:spPr/>
        <p:txBody>
          <a:bodyPr/>
          <a:lstStyle/>
          <a:p>
            <a:fld id="{915FEE4B-DF78-4953-88DE-A2E20C213FE2}" type="datetime1">
              <a:rPr lang="en-US" smtClean="0"/>
              <a:t>5/14/2019</a:t>
            </a:fld>
            <a:endParaRPr lang="en-US"/>
          </a:p>
        </p:txBody>
      </p:sp>
      <p:sp>
        <p:nvSpPr>
          <p:cNvPr id="5" name="Slide Number Placeholder 4">
            <a:extLst>
              <a:ext uri="{FF2B5EF4-FFF2-40B4-BE49-F238E27FC236}">
                <a16:creationId xmlns:a16="http://schemas.microsoft.com/office/drawing/2014/main" id="{F812ACF5-6060-4C54-BF7A-7F1243CE0C8D}"/>
              </a:ext>
            </a:extLst>
          </p:cNvPr>
          <p:cNvSpPr>
            <a:spLocks noGrp="1"/>
          </p:cNvSpPr>
          <p:nvPr>
            <p:ph type="sldNum" sz="quarter" idx="12"/>
          </p:nvPr>
        </p:nvSpPr>
        <p:spPr/>
        <p:txBody>
          <a:bodyPr/>
          <a:lstStyle/>
          <a:p>
            <a:fld id="{418AF66D-A13B-6F44-B082-D7F3693F012B}" type="slidenum">
              <a:rPr lang="en-US" smtClean="0"/>
              <a:t>74</a:t>
            </a:fld>
            <a:endParaRPr lang="en-US"/>
          </a:p>
        </p:txBody>
      </p:sp>
      <p:pic>
        <p:nvPicPr>
          <p:cNvPr id="7" name="Picture 6">
            <a:extLst>
              <a:ext uri="{FF2B5EF4-FFF2-40B4-BE49-F238E27FC236}">
                <a16:creationId xmlns:a16="http://schemas.microsoft.com/office/drawing/2014/main" id="{9ACA790D-0193-4538-B64B-B663A334956F}"/>
              </a:ext>
              <a:ext uri="{C183D7F6-B498-43B3-948B-1728B52AA6E4}">
                <adec:decorative xmlns:adec="http://schemas.microsoft.com/office/drawing/2017/decorative" val="1"/>
              </a:ext>
            </a:extLst>
          </p:cNvPr>
          <p:cNvPicPr>
            <a:picLocks noChangeAspect="1"/>
          </p:cNvPicPr>
          <p:nvPr/>
        </p:nvPicPr>
        <p:blipFill>
          <a:blip r:embed="rId3">
            <a:alphaModFix amt="70000"/>
            <a:extLst>
              <a:ext uri="{837473B0-CC2E-450A-ABE3-18F120FF3D39}">
                <a1611:picAttrSrcUrl xmlns:a1611="http://schemas.microsoft.com/office/drawing/2016/11/main" r:id="rId4"/>
              </a:ext>
            </a:extLst>
          </a:blip>
          <a:stretch>
            <a:fillRect/>
          </a:stretch>
        </p:blipFill>
        <p:spPr>
          <a:xfrm>
            <a:off x="6940885" y="3707004"/>
            <a:ext cx="4567699" cy="2824042"/>
          </a:xfrm>
          <a:prstGeom prst="rect">
            <a:avLst/>
          </a:prstGeom>
          <a:ln>
            <a:noFill/>
          </a:ln>
          <a:effectLst>
            <a:softEdge rad="112500"/>
          </a:effectLst>
        </p:spPr>
      </p:pic>
      <p:sp>
        <p:nvSpPr>
          <p:cNvPr id="8" name="TextBox 7">
            <a:extLst>
              <a:ext uri="{FF2B5EF4-FFF2-40B4-BE49-F238E27FC236}">
                <a16:creationId xmlns:a16="http://schemas.microsoft.com/office/drawing/2014/main" id="{FF8C70D4-76C2-433C-9C33-BF0FED5653A9}"/>
              </a:ext>
            </a:extLst>
          </p:cNvPr>
          <p:cNvSpPr txBox="1"/>
          <p:nvPr/>
        </p:nvSpPr>
        <p:spPr>
          <a:xfrm>
            <a:off x="10490552" y="6531047"/>
            <a:ext cx="2036064" cy="369332"/>
          </a:xfrm>
          <a:prstGeom prst="rect">
            <a:avLst/>
          </a:prstGeom>
          <a:noFill/>
        </p:spPr>
        <p:txBody>
          <a:bodyPr wrap="square" rtlCol="0">
            <a:spAutoFit/>
          </a:bodyPr>
          <a:lstStyle/>
          <a:p>
            <a:r>
              <a:rPr lang="en-US" sz="900" dirty="0">
                <a:hlinkClick r:id="rId4" tooltip="http://theconversation.com/jpmorgan-hack-signals-banks-and-retailers-can-do-more-to-keep-our-data-safe-32659"/>
              </a:rPr>
              <a:t>This Photo</a:t>
            </a:r>
            <a:r>
              <a:rPr lang="en-US" sz="900" dirty="0"/>
              <a:t> by Unknown Author is licensed under </a:t>
            </a:r>
            <a:r>
              <a:rPr lang="en-US" sz="900" dirty="0">
                <a:hlinkClick r:id="rId5" tooltip="https://creativecommons.org/licenses/by-nd/3.0/"/>
              </a:rPr>
              <a:t>CC BY-ND</a:t>
            </a:r>
            <a:endParaRPr lang="en-US" sz="900" dirty="0"/>
          </a:p>
        </p:txBody>
      </p:sp>
    </p:spTree>
    <p:extLst>
      <p:ext uri="{BB962C8B-B14F-4D97-AF65-F5344CB8AC3E}">
        <p14:creationId xmlns:p14="http://schemas.microsoft.com/office/powerpoint/2010/main" val="19967327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EFCDF-F7C6-4863-BC2A-3F88E89C9782}"/>
              </a:ext>
            </a:extLst>
          </p:cNvPr>
          <p:cNvSpPr>
            <a:spLocks noGrp="1"/>
          </p:cNvSpPr>
          <p:nvPr>
            <p:ph type="title"/>
          </p:nvPr>
        </p:nvSpPr>
        <p:spPr/>
        <p:txBody>
          <a:bodyPr/>
          <a:lstStyle/>
          <a:p>
            <a:r>
              <a:rPr lang="en-US" dirty="0"/>
              <a:t>Did You Know?</a:t>
            </a:r>
          </a:p>
        </p:txBody>
      </p:sp>
      <p:sp>
        <p:nvSpPr>
          <p:cNvPr id="3" name="Content Placeholder 2">
            <a:extLst>
              <a:ext uri="{FF2B5EF4-FFF2-40B4-BE49-F238E27FC236}">
                <a16:creationId xmlns:a16="http://schemas.microsoft.com/office/drawing/2014/main" id="{0D578C5B-7910-49D3-BCC5-D3C87689E73C}"/>
              </a:ext>
            </a:extLst>
          </p:cNvPr>
          <p:cNvSpPr>
            <a:spLocks noGrp="1"/>
          </p:cNvSpPr>
          <p:nvPr>
            <p:ph idx="1"/>
          </p:nvPr>
        </p:nvSpPr>
        <p:spPr/>
        <p:txBody>
          <a:bodyPr>
            <a:normAutofit/>
          </a:bodyPr>
          <a:lstStyle/>
          <a:p>
            <a:r>
              <a:rPr lang="en-US" b="0" dirty="0"/>
              <a:t>Along with the core service offerings, certain software solutions may be available through Shared Technology Services. Ask DIR for help if you are a current customer looking for something in particular.</a:t>
            </a:r>
          </a:p>
          <a:p>
            <a:r>
              <a:rPr lang="en-US" b="0" dirty="0"/>
              <a:t>DIR can initiate a bulk purchase procurement as long as two (2) or more agencies express interest in the same product/service. Bulk purchases are exempt from the $5 Million threshold requirements.</a:t>
            </a:r>
          </a:p>
          <a:p>
            <a:r>
              <a:rPr lang="en-US" b="0" dirty="0"/>
              <a:t>Rate card services can be purchased from the MAS rate card contract by DCS customers only. </a:t>
            </a:r>
          </a:p>
        </p:txBody>
      </p:sp>
      <p:sp>
        <p:nvSpPr>
          <p:cNvPr id="4" name="Date Placeholder 3">
            <a:extLst>
              <a:ext uri="{FF2B5EF4-FFF2-40B4-BE49-F238E27FC236}">
                <a16:creationId xmlns:a16="http://schemas.microsoft.com/office/drawing/2014/main" id="{95A6C820-F1D2-4D3B-9778-923A33EEC5BD}"/>
              </a:ext>
            </a:extLst>
          </p:cNvPr>
          <p:cNvSpPr>
            <a:spLocks noGrp="1"/>
          </p:cNvSpPr>
          <p:nvPr>
            <p:ph type="dt" sz="half" idx="10"/>
          </p:nvPr>
        </p:nvSpPr>
        <p:spPr/>
        <p:txBody>
          <a:bodyPr/>
          <a:lstStyle/>
          <a:p>
            <a:fld id="{915FEE4B-DF78-4953-88DE-A2E20C213FE2}" type="datetime1">
              <a:rPr lang="en-US" smtClean="0"/>
              <a:t>5/14/2019</a:t>
            </a:fld>
            <a:endParaRPr lang="en-US"/>
          </a:p>
        </p:txBody>
      </p:sp>
      <p:sp>
        <p:nvSpPr>
          <p:cNvPr id="5" name="Slide Number Placeholder 4">
            <a:extLst>
              <a:ext uri="{FF2B5EF4-FFF2-40B4-BE49-F238E27FC236}">
                <a16:creationId xmlns:a16="http://schemas.microsoft.com/office/drawing/2014/main" id="{E83B8035-E264-4BA9-8B59-F91D3552585D}"/>
              </a:ext>
            </a:extLst>
          </p:cNvPr>
          <p:cNvSpPr>
            <a:spLocks noGrp="1"/>
          </p:cNvSpPr>
          <p:nvPr>
            <p:ph type="sldNum" sz="quarter" idx="12"/>
          </p:nvPr>
        </p:nvSpPr>
        <p:spPr/>
        <p:txBody>
          <a:bodyPr/>
          <a:lstStyle/>
          <a:p>
            <a:fld id="{418AF66D-A13B-6F44-B082-D7F3693F012B}" type="slidenum">
              <a:rPr lang="en-US" smtClean="0"/>
              <a:t>75</a:t>
            </a:fld>
            <a:endParaRPr lang="en-US"/>
          </a:p>
        </p:txBody>
      </p:sp>
    </p:spTree>
    <p:extLst>
      <p:ext uri="{BB962C8B-B14F-4D97-AF65-F5344CB8AC3E}">
        <p14:creationId xmlns:p14="http://schemas.microsoft.com/office/powerpoint/2010/main" val="35615075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6F73-A836-4F11-8FE3-C07F4D937C81}"/>
              </a:ext>
            </a:extLst>
          </p:cNvPr>
          <p:cNvSpPr>
            <a:spLocks noGrp="1"/>
          </p:cNvSpPr>
          <p:nvPr>
            <p:ph type="title"/>
          </p:nvPr>
        </p:nvSpPr>
        <p:spPr/>
        <p:txBody>
          <a:bodyPr/>
          <a:lstStyle/>
          <a:p>
            <a:r>
              <a:rPr lang="en-US" dirty="0"/>
              <a:t>Bottom Line</a:t>
            </a:r>
          </a:p>
        </p:txBody>
      </p:sp>
      <p:pic>
        <p:nvPicPr>
          <p:cNvPr id="7" name="Content Placeholder 6">
            <a:extLst>
              <a:ext uri="{FF2B5EF4-FFF2-40B4-BE49-F238E27FC236}">
                <a16:creationId xmlns:a16="http://schemas.microsoft.com/office/drawing/2014/main" id="{68C1123E-4EA5-4413-BADE-DDABA6C5C340}"/>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3444026" y="2564065"/>
            <a:ext cx="4821347" cy="3792285"/>
          </a:xfrm>
        </p:spPr>
      </p:pic>
      <p:sp>
        <p:nvSpPr>
          <p:cNvPr id="4" name="Date Placeholder 3">
            <a:extLst>
              <a:ext uri="{FF2B5EF4-FFF2-40B4-BE49-F238E27FC236}">
                <a16:creationId xmlns:a16="http://schemas.microsoft.com/office/drawing/2014/main" id="{D67F2413-1EEF-42BB-B116-F6650617CD55}"/>
              </a:ext>
            </a:extLst>
          </p:cNvPr>
          <p:cNvSpPr>
            <a:spLocks noGrp="1"/>
          </p:cNvSpPr>
          <p:nvPr>
            <p:ph type="dt" sz="half" idx="10"/>
          </p:nvPr>
        </p:nvSpPr>
        <p:spPr/>
        <p:txBody>
          <a:bodyPr/>
          <a:lstStyle/>
          <a:p>
            <a:fld id="{915FEE4B-DF78-4953-88DE-A2E20C213FE2}" type="datetime1">
              <a:rPr lang="en-US" smtClean="0"/>
              <a:t>5/14/2019</a:t>
            </a:fld>
            <a:endParaRPr lang="en-US"/>
          </a:p>
        </p:txBody>
      </p:sp>
      <p:sp>
        <p:nvSpPr>
          <p:cNvPr id="5" name="Slide Number Placeholder 4">
            <a:extLst>
              <a:ext uri="{FF2B5EF4-FFF2-40B4-BE49-F238E27FC236}">
                <a16:creationId xmlns:a16="http://schemas.microsoft.com/office/drawing/2014/main" id="{6F52B270-209A-46B9-983F-B89DA3B60A5A}"/>
              </a:ext>
            </a:extLst>
          </p:cNvPr>
          <p:cNvSpPr>
            <a:spLocks noGrp="1"/>
          </p:cNvSpPr>
          <p:nvPr>
            <p:ph type="sldNum" sz="quarter" idx="12"/>
          </p:nvPr>
        </p:nvSpPr>
        <p:spPr/>
        <p:txBody>
          <a:bodyPr/>
          <a:lstStyle/>
          <a:p>
            <a:fld id="{418AF66D-A13B-6F44-B082-D7F3693F012B}" type="slidenum">
              <a:rPr lang="en-US" smtClean="0"/>
              <a:t>76</a:t>
            </a:fld>
            <a:endParaRPr lang="en-US"/>
          </a:p>
        </p:txBody>
      </p:sp>
      <p:sp>
        <p:nvSpPr>
          <p:cNvPr id="8" name="TextBox 7">
            <a:extLst>
              <a:ext uri="{FF2B5EF4-FFF2-40B4-BE49-F238E27FC236}">
                <a16:creationId xmlns:a16="http://schemas.microsoft.com/office/drawing/2014/main" id="{AB44EA5D-62C1-439E-BCE9-810A9A6123B5}"/>
              </a:ext>
            </a:extLst>
          </p:cNvPr>
          <p:cNvSpPr txBox="1"/>
          <p:nvPr/>
        </p:nvSpPr>
        <p:spPr>
          <a:xfrm>
            <a:off x="3685326" y="1364065"/>
            <a:ext cx="4821347" cy="923330"/>
          </a:xfrm>
          <a:prstGeom prst="rect">
            <a:avLst/>
          </a:prstGeom>
          <a:noFill/>
        </p:spPr>
        <p:txBody>
          <a:bodyPr wrap="square" rtlCol="0">
            <a:spAutoFit/>
          </a:bodyPr>
          <a:lstStyle/>
          <a:p>
            <a:r>
              <a:rPr lang="en-US" sz="5400" dirty="0">
                <a:solidFill>
                  <a:srgbClr val="030E77"/>
                </a:solidFill>
                <a:latin typeface="Franklin Gothic Heavy" panose="020B0903020102020204" pitchFamily="34" charset="0"/>
              </a:rPr>
              <a:t>Shop DIR First</a:t>
            </a:r>
          </a:p>
        </p:txBody>
      </p:sp>
    </p:spTree>
    <p:extLst>
      <p:ext uri="{BB962C8B-B14F-4D97-AF65-F5344CB8AC3E}">
        <p14:creationId xmlns:p14="http://schemas.microsoft.com/office/powerpoint/2010/main" val="22592004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406C0C-48B0-4844-9F6E-50B8BA932219}"/>
              </a:ext>
            </a:extLst>
          </p:cNvPr>
          <p:cNvSpPr>
            <a:spLocks noGrp="1"/>
          </p:cNvSpPr>
          <p:nvPr>
            <p:ph type="title"/>
          </p:nvPr>
        </p:nvSpPr>
        <p:spPr>
          <a:xfrm>
            <a:off x="2454728" y="1347643"/>
            <a:ext cx="7282543" cy="2919557"/>
          </a:xfrm>
        </p:spPr>
        <p:txBody>
          <a:bodyPr>
            <a:normAutofit/>
          </a:bodyPr>
          <a:lstStyle/>
          <a:p>
            <a:pPr algn="ctr"/>
            <a:r>
              <a:rPr lang="en-US" sz="6000" b="1" dirty="0">
                <a:solidFill>
                  <a:schemeClr val="tx1"/>
                </a:solidFill>
                <a:effectLst/>
              </a:rPr>
              <a:t>Procurement File </a:t>
            </a:r>
            <a:r>
              <a:rPr lang="en-US" sz="5400" b="1" dirty="0">
                <a:solidFill>
                  <a:schemeClr val="tx1"/>
                </a:solidFill>
                <a:effectLst/>
              </a:rPr>
              <a:t>Documentation</a:t>
            </a:r>
            <a:br>
              <a:rPr lang="en-US" dirty="0">
                <a:solidFill>
                  <a:srgbClr val="182A4B"/>
                </a:solidFill>
              </a:rPr>
            </a:br>
            <a:endParaRPr lang="en-US" dirty="0"/>
          </a:p>
        </p:txBody>
      </p:sp>
      <p:sp>
        <p:nvSpPr>
          <p:cNvPr id="2" name="Date Placeholder 1">
            <a:extLst>
              <a:ext uri="{FF2B5EF4-FFF2-40B4-BE49-F238E27FC236}">
                <a16:creationId xmlns:a16="http://schemas.microsoft.com/office/drawing/2014/main" id="{E5C656A9-CD34-4BD9-A5CA-AF1097BA78D7}"/>
              </a:ext>
            </a:extLst>
          </p:cNvPr>
          <p:cNvSpPr>
            <a:spLocks noGrp="1"/>
          </p:cNvSpPr>
          <p:nvPr>
            <p:ph type="dt" sz="half" idx="10"/>
          </p:nvPr>
        </p:nvSpPr>
        <p:spPr/>
        <p:txBody>
          <a:bodyPr/>
          <a:lstStyle/>
          <a:p>
            <a:fld id="{6E2E3B87-D848-4198-A0DA-8BD5E80CBA0B}" type="datetime1">
              <a:rPr lang="en-US" smtClean="0"/>
              <a:t>5/14/2019</a:t>
            </a:fld>
            <a:endParaRPr lang="en-US"/>
          </a:p>
        </p:txBody>
      </p:sp>
      <p:sp>
        <p:nvSpPr>
          <p:cNvPr id="3" name="Slide Number Placeholder 2">
            <a:extLst>
              <a:ext uri="{FF2B5EF4-FFF2-40B4-BE49-F238E27FC236}">
                <a16:creationId xmlns:a16="http://schemas.microsoft.com/office/drawing/2014/main" id="{129F2CC7-951E-421B-90F2-80A3AB7BE03D}"/>
              </a:ext>
            </a:extLst>
          </p:cNvPr>
          <p:cNvSpPr>
            <a:spLocks noGrp="1"/>
          </p:cNvSpPr>
          <p:nvPr>
            <p:ph type="sldNum" sz="quarter" idx="12"/>
          </p:nvPr>
        </p:nvSpPr>
        <p:spPr/>
        <p:txBody>
          <a:bodyPr/>
          <a:lstStyle/>
          <a:p>
            <a:fld id="{418AF66D-A13B-6F44-B082-D7F3693F012B}" type="slidenum">
              <a:rPr lang="en-US" smtClean="0"/>
              <a:t>77</a:t>
            </a:fld>
            <a:endParaRPr lang="en-US"/>
          </a:p>
        </p:txBody>
      </p:sp>
      <p:pic>
        <p:nvPicPr>
          <p:cNvPr id="6" name="Picture 5">
            <a:extLst>
              <a:ext uri="{FF2B5EF4-FFF2-40B4-BE49-F238E27FC236}">
                <a16:creationId xmlns:a16="http://schemas.microsoft.com/office/drawing/2014/main" id="{CA75398E-AC9B-4721-879F-1BC18914C5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14875" y="3853007"/>
            <a:ext cx="2762250" cy="1657350"/>
          </a:xfrm>
          <a:prstGeom prst="rect">
            <a:avLst/>
          </a:prstGeom>
        </p:spPr>
      </p:pic>
    </p:spTree>
    <p:extLst>
      <p:ext uri="{BB962C8B-B14F-4D97-AF65-F5344CB8AC3E}">
        <p14:creationId xmlns:p14="http://schemas.microsoft.com/office/powerpoint/2010/main" val="3169728549"/>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0516F-372F-47B1-B362-97EE1487C836}"/>
              </a:ext>
            </a:extLst>
          </p:cNvPr>
          <p:cNvSpPr>
            <a:spLocks noGrp="1"/>
          </p:cNvSpPr>
          <p:nvPr>
            <p:ph type="title"/>
          </p:nvPr>
        </p:nvSpPr>
        <p:spPr/>
        <p:txBody>
          <a:bodyPr/>
          <a:lstStyle/>
          <a:p>
            <a:r>
              <a:rPr lang="en-US" dirty="0"/>
              <a:t>Procurement File Documentation</a:t>
            </a:r>
          </a:p>
        </p:txBody>
      </p:sp>
      <p:sp>
        <p:nvSpPr>
          <p:cNvPr id="3" name="Content Placeholder 2">
            <a:extLst>
              <a:ext uri="{FF2B5EF4-FFF2-40B4-BE49-F238E27FC236}">
                <a16:creationId xmlns:a16="http://schemas.microsoft.com/office/drawing/2014/main" id="{184DEA1B-92C6-41A5-9BEB-FAD93F61AB6E}"/>
              </a:ext>
            </a:extLst>
          </p:cNvPr>
          <p:cNvSpPr>
            <a:spLocks noGrp="1"/>
          </p:cNvSpPr>
          <p:nvPr>
            <p:ph idx="1"/>
          </p:nvPr>
        </p:nvSpPr>
        <p:spPr/>
        <p:txBody>
          <a:bodyPr>
            <a:normAutofit/>
          </a:bodyPr>
          <a:lstStyle/>
          <a:p>
            <a:r>
              <a:rPr lang="en-US" dirty="0"/>
              <a:t>Technology Challenges</a:t>
            </a:r>
          </a:p>
          <a:p>
            <a:pPr lvl="1"/>
            <a:r>
              <a:rPr lang="en-US" dirty="0"/>
              <a:t>Portal – submitting for Procurement Oversight and Delegation</a:t>
            </a:r>
          </a:p>
          <a:p>
            <a:pPr lvl="1"/>
            <a:r>
              <a:rPr lang="en-US" dirty="0"/>
              <a:t>Webinars and slides</a:t>
            </a:r>
          </a:p>
          <a:p>
            <a:pPr lvl="1"/>
            <a:r>
              <a:rPr lang="en-US" dirty="0"/>
              <a:t>Recordings, both audio and visual aids</a:t>
            </a:r>
          </a:p>
          <a:p>
            <a:pPr lvl="1"/>
            <a:r>
              <a:rPr lang="en-US" dirty="0"/>
              <a:t>Electronic versus hard copy documentation</a:t>
            </a:r>
          </a:p>
          <a:p>
            <a:pPr lvl="1"/>
            <a:r>
              <a:rPr lang="en-US" dirty="0"/>
              <a:t>HTTPS challenges</a:t>
            </a:r>
          </a:p>
          <a:p>
            <a:pPr lvl="1"/>
            <a:endParaRPr lang="en-US" dirty="0"/>
          </a:p>
        </p:txBody>
      </p:sp>
      <p:sp>
        <p:nvSpPr>
          <p:cNvPr id="4" name="Date Placeholder 3">
            <a:extLst>
              <a:ext uri="{FF2B5EF4-FFF2-40B4-BE49-F238E27FC236}">
                <a16:creationId xmlns:a16="http://schemas.microsoft.com/office/drawing/2014/main" id="{787D6664-2513-4E38-93B5-8FF9FE49CD2F}"/>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444F2B-E35C-44EF-9415-42442A2B4C15}" type="datetime1">
              <a:rPr lang="en-US" smtClean="0"/>
              <a:pPr/>
              <a:t>5/14/2019</a:t>
            </a:fld>
            <a:endParaRPr lang="en-US"/>
          </a:p>
        </p:txBody>
      </p:sp>
      <p:sp>
        <p:nvSpPr>
          <p:cNvPr id="5" name="Slide Number Placeholder 4">
            <a:extLst>
              <a:ext uri="{FF2B5EF4-FFF2-40B4-BE49-F238E27FC236}">
                <a16:creationId xmlns:a16="http://schemas.microsoft.com/office/drawing/2014/main" id="{6526200D-EA4E-42A6-A6CE-8DF0AD157D5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8AF66D-A13B-6F44-B082-D7F3693F012B}" type="slidenum">
              <a:rPr lang="en-US" smtClean="0"/>
              <a:pPr/>
              <a:t>78</a:t>
            </a:fld>
            <a:endParaRPr lang="en-US"/>
          </a:p>
        </p:txBody>
      </p:sp>
      <p:pic>
        <p:nvPicPr>
          <p:cNvPr id="7" name="Picture 6">
            <a:extLst>
              <a:ext uri="{FF2B5EF4-FFF2-40B4-BE49-F238E27FC236}">
                <a16:creationId xmlns:a16="http://schemas.microsoft.com/office/drawing/2014/main" id="{7243DBF8-CA28-4371-952D-BD0E8A03D47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58290" y="3282988"/>
            <a:ext cx="2143125" cy="2143125"/>
          </a:xfrm>
          <a:prstGeom prst="rect">
            <a:avLst/>
          </a:prstGeom>
        </p:spPr>
      </p:pic>
    </p:spTree>
    <p:extLst>
      <p:ext uri="{BB962C8B-B14F-4D97-AF65-F5344CB8AC3E}">
        <p14:creationId xmlns:p14="http://schemas.microsoft.com/office/powerpoint/2010/main" val="19165013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A5A7A-C3C6-4688-9996-34D317609012}"/>
              </a:ext>
            </a:extLst>
          </p:cNvPr>
          <p:cNvSpPr>
            <a:spLocks noGrp="1"/>
          </p:cNvSpPr>
          <p:nvPr>
            <p:ph type="title"/>
          </p:nvPr>
        </p:nvSpPr>
        <p:spPr/>
        <p:txBody>
          <a:bodyPr/>
          <a:lstStyle/>
          <a:p>
            <a:r>
              <a:rPr lang="en-US" dirty="0"/>
              <a:t>Procurement File Documentation</a:t>
            </a:r>
          </a:p>
        </p:txBody>
      </p:sp>
      <p:sp>
        <p:nvSpPr>
          <p:cNvPr id="3" name="Content Placeholder 2">
            <a:extLst>
              <a:ext uri="{FF2B5EF4-FFF2-40B4-BE49-F238E27FC236}">
                <a16:creationId xmlns:a16="http://schemas.microsoft.com/office/drawing/2014/main" id="{BBA26AD3-7641-4E84-A52E-75B6E9328708}"/>
              </a:ext>
            </a:extLst>
          </p:cNvPr>
          <p:cNvSpPr>
            <a:spLocks noGrp="1"/>
          </p:cNvSpPr>
          <p:nvPr>
            <p:ph idx="1"/>
          </p:nvPr>
        </p:nvSpPr>
        <p:spPr>
          <a:xfrm>
            <a:off x="3581400" y="1556951"/>
            <a:ext cx="7772400" cy="4620012"/>
          </a:xfrm>
        </p:spPr>
        <p:txBody>
          <a:bodyPr/>
          <a:lstStyle/>
          <a:p>
            <a:r>
              <a:rPr lang="en-US" dirty="0"/>
              <a:t>Other Challenges</a:t>
            </a:r>
          </a:p>
          <a:p>
            <a:pPr lvl="1"/>
            <a:r>
              <a:rPr lang="en-US" dirty="0"/>
              <a:t>Evaluation team – anonymous or not?</a:t>
            </a:r>
          </a:p>
          <a:p>
            <a:pPr lvl="1"/>
            <a:r>
              <a:rPr lang="en-US" dirty="0"/>
              <a:t>Copies of oral presentations - how does this work with live demonstrations?</a:t>
            </a:r>
          </a:p>
          <a:p>
            <a:pPr lvl="1"/>
            <a:r>
              <a:rPr lang="en-US" dirty="0"/>
              <a:t>Oral presentation sign-in sheets – how do we indicate someone attended via telephone/electronically?</a:t>
            </a:r>
          </a:p>
          <a:p>
            <a:pPr lvl="1"/>
            <a:r>
              <a:rPr lang="en-US" dirty="0"/>
              <a:t>What happens when technology fails?</a:t>
            </a:r>
          </a:p>
          <a:p>
            <a:pPr lvl="1"/>
            <a:endParaRPr lang="en-US" dirty="0"/>
          </a:p>
          <a:p>
            <a:endParaRPr lang="en-US" dirty="0"/>
          </a:p>
        </p:txBody>
      </p:sp>
      <p:sp>
        <p:nvSpPr>
          <p:cNvPr id="4" name="Date Placeholder 3">
            <a:extLst>
              <a:ext uri="{FF2B5EF4-FFF2-40B4-BE49-F238E27FC236}">
                <a16:creationId xmlns:a16="http://schemas.microsoft.com/office/drawing/2014/main" id="{D2AF2279-38CC-4EDD-9040-003F26FE2B2E}"/>
              </a:ext>
            </a:extLst>
          </p:cNvPr>
          <p:cNvSpPr>
            <a:spLocks noGrp="1"/>
          </p:cNvSpPr>
          <p:nvPr>
            <p:ph type="dt" sz="half" idx="10"/>
          </p:nvPr>
        </p:nvSpPr>
        <p:spPr/>
        <p:txBody>
          <a:bodyPr/>
          <a:lstStyle/>
          <a:p>
            <a:fld id="{81444F2B-E35C-44EF-9415-42442A2B4C15}" type="datetime1">
              <a:rPr lang="en-US" smtClean="0"/>
              <a:t>5/14/2019</a:t>
            </a:fld>
            <a:endParaRPr lang="en-US"/>
          </a:p>
        </p:txBody>
      </p:sp>
      <p:sp>
        <p:nvSpPr>
          <p:cNvPr id="5" name="Slide Number Placeholder 4">
            <a:extLst>
              <a:ext uri="{FF2B5EF4-FFF2-40B4-BE49-F238E27FC236}">
                <a16:creationId xmlns:a16="http://schemas.microsoft.com/office/drawing/2014/main" id="{FC5B3DE6-FA76-437D-9143-FF77AF769FEC}"/>
              </a:ext>
            </a:extLst>
          </p:cNvPr>
          <p:cNvSpPr>
            <a:spLocks noGrp="1"/>
          </p:cNvSpPr>
          <p:nvPr>
            <p:ph type="sldNum" sz="quarter" idx="12"/>
          </p:nvPr>
        </p:nvSpPr>
        <p:spPr/>
        <p:txBody>
          <a:bodyPr/>
          <a:lstStyle/>
          <a:p>
            <a:fld id="{418AF66D-A13B-6F44-B082-D7F3693F012B}" type="slidenum">
              <a:rPr lang="en-US" smtClean="0"/>
              <a:t>79</a:t>
            </a:fld>
            <a:endParaRPr lang="en-US"/>
          </a:p>
        </p:txBody>
      </p:sp>
      <p:pic>
        <p:nvPicPr>
          <p:cNvPr id="7" name="Picture 6">
            <a:extLst>
              <a:ext uri="{FF2B5EF4-FFF2-40B4-BE49-F238E27FC236}">
                <a16:creationId xmlns:a16="http://schemas.microsoft.com/office/drawing/2014/main" id="{B80143B2-B1F9-4AD8-8182-94BEC521B68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5594" y="2484524"/>
            <a:ext cx="3300064" cy="2589281"/>
          </a:xfrm>
          <a:prstGeom prst="rect">
            <a:avLst/>
          </a:prstGeom>
        </p:spPr>
      </p:pic>
    </p:spTree>
    <p:extLst>
      <p:ext uri="{BB962C8B-B14F-4D97-AF65-F5344CB8AC3E}">
        <p14:creationId xmlns:p14="http://schemas.microsoft.com/office/powerpoint/2010/main" val="1131213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9945-3B3E-41C9-94E3-2B6B03289842}"/>
              </a:ext>
            </a:extLst>
          </p:cNvPr>
          <p:cNvSpPr>
            <a:spLocks noGrp="1"/>
          </p:cNvSpPr>
          <p:nvPr>
            <p:ph type="title"/>
          </p:nvPr>
        </p:nvSpPr>
        <p:spPr/>
        <p:txBody>
          <a:bodyPr/>
          <a:lstStyle/>
          <a:p>
            <a:r>
              <a:rPr lang="en-US" dirty="0"/>
              <a:t>Speaker Background: Skip Bartek</a:t>
            </a:r>
          </a:p>
        </p:txBody>
      </p:sp>
      <p:sp>
        <p:nvSpPr>
          <p:cNvPr id="3" name="Content Placeholder 2">
            <a:extLst>
              <a:ext uri="{FF2B5EF4-FFF2-40B4-BE49-F238E27FC236}">
                <a16:creationId xmlns:a16="http://schemas.microsoft.com/office/drawing/2014/main" id="{5E58F87C-CDBA-4E4C-B04A-D71DA3D32295}"/>
              </a:ext>
            </a:extLst>
          </p:cNvPr>
          <p:cNvSpPr>
            <a:spLocks noGrp="1"/>
          </p:cNvSpPr>
          <p:nvPr>
            <p:ph idx="1"/>
          </p:nvPr>
        </p:nvSpPr>
        <p:spPr>
          <a:xfrm>
            <a:off x="639420" y="1277256"/>
            <a:ext cx="8249742" cy="5079093"/>
          </a:xfrm>
        </p:spPr>
        <p:txBody>
          <a:bodyPr>
            <a:normAutofit/>
          </a:bodyPr>
          <a:lstStyle/>
          <a:p>
            <a:pPr marL="0" indent="0">
              <a:buNone/>
            </a:pPr>
            <a:r>
              <a:rPr lang="en-US" b="0" dirty="0"/>
              <a:t>Assistant Director, Enterprise Contracts</a:t>
            </a:r>
          </a:p>
          <a:p>
            <a:pPr marL="0" indent="0">
              <a:buNone/>
            </a:pPr>
            <a:r>
              <a:rPr lang="en-US" b="0" dirty="0"/>
              <a:t>Chief Procurement Office</a:t>
            </a:r>
          </a:p>
          <a:p>
            <a:pPr marL="0" indent="0">
              <a:buNone/>
            </a:pPr>
            <a:r>
              <a:rPr lang="en-US" b="0" dirty="0">
                <a:hlinkClick r:id="rId3"/>
              </a:rPr>
              <a:t>Skip.Bartek@DIR.Texas.gov</a:t>
            </a:r>
            <a:endParaRPr lang="en-US" b="0" dirty="0"/>
          </a:p>
          <a:p>
            <a:pPr marL="0" indent="0">
              <a:buNone/>
            </a:pPr>
            <a:endParaRPr lang="en-US" b="0" dirty="0"/>
          </a:p>
          <a:p>
            <a:r>
              <a:rPr lang="en-US" b="0" dirty="0"/>
              <a:t>With DIR since 2009</a:t>
            </a:r>
          </a:p>
          <a:p>
            <a:r>
              <a:rPr lang="en-US" b="0" dirty="0"/>
              <a:t>Assistant Director Enterprise Contracts</a:t>
            </a:r>
          </a:p>
          <a:p>
            <a:r>
              <a:rPr lang="en-US" b="0" dirty="0"/>
              <a:t>Over 30 years of experience in telecommunications</a:t>
            </a:r>
          </a:p>
          <a:p>
            <a:r>
              <a:rPr lang="en-US" b="0" dirty="0"/>
              <a:t>15 years of State service in various Contract Management roles</a:t>
            </a:r>
          </a:p>
          <a:p>
            <a:pPr marL="0" indent="0">
              <a:buNone/>
            </a:pPr>
            <a:endParaRPr lang="en-US" dirty="0"/>
          </a:p>
        </p:txBody>
      </p:sp>
      <p:pic>
        <p:nvPicPr>
          <p:cNvPr id="8" name="Picture 7" descr="Photo of Skip Bartek and his significant other.">
            <a:extLst>
              <a:ext uri="{FF2B5EF4-FFF2-40B4-BE49-F238E27FC236}">
                <a16:creationId xmlns:a16="http://schemas.microsoft.com/office/drawing/2014/main" id="{2F2E073A-C685-4FA5-8862-392744D350B8}"/>
              </a:ext>
            </a:extLst>
          </p:cNvPr>
          <p:cNvPicPr>
            <a:picLocks noChangeAspect="1"/>
          </p:cNvPicPr>
          <p:nvPr/>
        </p:nvPicPr>
        <p:blipFill rotWithShape="1">
          <a:blip r:embed="rId4"/>
          <a:srcRect l="6788" t="7315" b="31208"/>
          <a:stretch/>
        </p:blipFill>
        <p:spPr>
          <a:xfrm>
            <a:off x="8839200" y="1613810"/>
            <a:ext cx="3123298" cy="4216124"/>
          </a:xfrm>
          <a:prstGeom prst="rect">
            <a:avLst/>
          </a:prstGeom>
        </p:spPr>
      </p:pic>
      <p:sp>
        <p:nvSpPr>
          <p:cNvPr id="4" name="Date Placeholder 3">
            <a:extLst>
              <a:ext uri="{FF2B5EF4-FFF2-40B4-BE49-F238E27FC236}">
                <a16:creationId xmlns:a16="http://schemas.microsoft.com/office/drawing/2014/main" id="{6847C563-EEDC-4CFE-9876-29D11A181C2D}"/>
              </a:ext>
            </a:extLst>
          </p:cNvPr>
          <p:cNvSpPr>
            <a:spLocks noGrp="1"/>
          </p:cNvSpPr>
          <p:nvPr>
            <p:ph type="dt" sz="half" idx="10"/>
          </p:nvPr>
        </p:nvSpPr>
        <p:spPr/>
        <p:txBody>
          <a:bodyPr/>
          <a:lstStyle/>
          <a:p>
            <a:fld id="{2EB45191-8E44-4323-910C-7A1217FAE8A1}" type="datetime1">
              <a:rPr lang="en-US" smtClean="0"/>
              <a:t>5/14/2019</a:t>
            </a:fld>
            <a:endParaRPr lang="en-US"/>
          </a:p>
        </p:txBody>
      </p:sp>
      <p:sp>
        <p:nvSpPr>
          <p:cNvPr id="5" name="Slide Number Placeholder 4">
            <a:extLst>
              <a:ext uri="{FF2B5EF4-FFF2-40B4-BE49-F238E27FC236}">
                <a16:creationId xmlns:a16="http://schemas.microsoft.com/office/drawing/2014/main" id="{B06FE321-2102-4189-BC02-9CE646215755}"/>
              </a:ext>
            </a:extLst>
          </p:cNvPr>
          <p:cNvSpPr>
            <a:spLocks noGrp="1"/>
          </p:cNvSpPr>
          <p:nvPr>
            <p:ph type="sldNum" sz="quarter" idx="12"/>
          </p:nvPr>
        </p:nvSpPr>
        <p:spPr/>
        <p:txBody>
          <a:bodyPr/>
          <a:lstStyle/>
          <a:p>
            <a:fld id="{418AF66D-A13B-6F44-B082-D7F3693F012B}" type="slidenum">
              <a:rPr lang="en-US" smtClean="0"/>
              <a:t>8</a:t>
            </a:fld>
            <a:endParaRPr lang="en-US"/>
          </a:p>
        </p:txBody>
      </p:sp>
    </p:spTree>
    <p:extLst>
      <p:ext uri="{BB962C8B-B14F-4D97-AF65-F5344CB8AC3E}">
        <p14:creationId xmlns:p14="http://schemas.microsoft.com/office/powerpoint/2010/main" val="2040456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94CCF-2B67-45B1-80E9-DA2BE9D091D0}"/>
              </a:ext>
            </a:extLst>
          </p:cNvPr>
          <p:cNvSpPr>
            <a:spLocks noGrp="1"/>
          </p:cNvSpPr>
          <p:nvPr>
            <p:ph type="title"/>
          </p:nvPr>
        </p:nvSpPr>
        <p:spPr/>
        <p:txBody>
          <a:bodyPr/>
          <a:lstStyle/>
          <a:p>
            <a:r>
              <a:rPr lang="en-US" dirty="0"/>
              <a:t>Search Results Export</a:t>
            </a:r>
          </a:p>
        </p:txBody>
      </p:sp>
      <p:pic>
        <p:nvPicPr>
          <p:cNvPr id="6" name="Content Placeholder 5" descr="Image of product search result from DIR's website.">
            <a:extLst>
              <a:ext uri="{FF2B5EF4-FFF2-40B4-BE49-F238E27FC236}">
                <a16:creationId xmlns:a16="http://schemas.microsoft.com/office/drawing/2014/main" id="{3BD1B8FB-1D0C-46E1-8C5D-D7CA1E126909}"/>
              </a:ext>
            </a:extLst>
          </p:cNvPr>
          <p:cNvPicPr>
            <a:picLocks noGrp="1" noChangeAspect="1"/>
          </p:cNvPicPr>
          <p:nvPr>
            <p:ph idx="1"/>
          </p:nvPr>
        </p:nvPicPr>
        <p:blipFill>
          <a:blip r:embed="rId3"/>
          <a:stretch>
            <a:fillRect/>
          </a:stretch>
        </p:blipFill>
        <p:spPr>
          <a:xfrm>
            <a:off x="1644081" y="1221954"/>
            <a:ext cx="6966519" cy="5316958"/>
          </a:xfrm>
          <a:prstGeom prst="rect">
            <a:avLst/>
          </a:prstGeom>
        </p:spPr>
      </p:pic>
      <p:sp>
        <p:nvSpPr>
          <p:cNvPr id="4" name="Date Placeholder 3">
            <a:extLst>
              <a:ext uri="{FF2B5EF4-FFF2-40B4-BE49-F238E27FC236}">
                <a16:creationId xmlns:a16="http://schemas.microsoft.com/office/drawing/2014/main" id="{5DAC81C3-6474-4387-97D5-1C12569F23B8}"/>
              </a:ext>
            </a:extLst>
          </p:cNvPr>
          <p:cNvSpPr>
            <a:spLocks noGrp="1"/>
          </p:cNvSpPr>
          <p:nvPr>
            <p:ph type="dt" sz="half" idx="10"/>
          </p:nvPr>
        </p:nvSpPr>
        <p:spPr/>
        <p:txBody>
          <a:bodyPr/>
          <a:lstStyle/>
          <a:p>
            <a:fld id="{CE212227-48C1-4255-9437-1C13A6015098}" type="datetime1">
              <a:rPr lang="en-US" smtClean="0"/>
              <a:t>5/14/2019</a:t>
            </a:fld>
            <a:endParaRPr lang="en-US"/>
          </a:p>
        </p:txBody>
      </p:sp>
      <p:sp>
        <p:nvSpPr>
          <p:cNvPr id="5" name="Slide Number Placeholder 4">
            <a:extLst>
              <a:ext uri="{FF2B5EF4-FFF2-40B4-BE49-F238E27FC236}">
                <a16:creationId xmlns:a16="http://schemas.microsoft.com/office/drawing/2014/main" id="{E8D4A48F-C8CB-4333-A099-71B2CF0E8527}"/>
              </a:ext>
            </a:extLst>
          </p:cNvPr>
          <p:cNvSpPr>
            <a:spLocks noGrp="1"/>
          </p:cNvSpPr>
          <p:nvPr>
            <p:ph type="sldNum" sz="quarter" idx="12"/>
          </p:nvPr>
        </p:nvSpPr>
        <p:spPr/>
        <p:txBody>
          <a:bodyPr/>
          <a:lstStyle/>
          <a:p>
            <a:fld id="{418AF66D-A13B-6F44-B082-D7F3693F012B}" type="slidenum">
              <a:rPr lang="en-US" smtClean="0"/>
              <a:t>80</a:t>
            </a:fld>
            <a:endParaRPr lang="en-US"/>
          </a:p>
        </p:txBody>
      </p:sp>
      <p:sp>
        <p:nvSpPr>
          <p:cNvPr id="7" name="Arrow: Right 6" descr="Image of an arrow showing an excel export icon.">
            <a:extLst>
              <a:ext uri="{FF2B5EF4-FFF2-40B4-BE49-F238E27FC236}">
                <a16:creationId xmlns:a16="http://schemas.microsoft.com/office/drawing/2014/main" id="{6589781E-17AE-4A67-ABDC-793E7797E152}"/>
              </a:ext>
            </a:extLst>
          </p:cNvPr>
          <p:cNvSpPr/>
          <p:nvPr/>
        </p:nvSpPr>
        <p:spPr>
          <a:xfrm rot="9721843">
            <a:off x="6233532" y="1416205"/>
            <a:ext cx="1159727" cy="36799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5927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C331-91A4-4D7E-98FD-E12025AABA86}"/>
              </a:ext>
            </a:extLst>
          </p:cNvPr>
          <p:cNvSpPr>
            <a:spLocks noGrp="1"/>
          </p:cNvSpPr>
          <p:nvPr>
            <p:ph type="title"/>
          </p:nvPr>
        </p:nvSpPr>
        <p:spPr/>
        <p:txBody>
          <a:bodyPr/>
          <a:lstStyle/>
          <a:p>
            <a:r>
              <a:rPr lang="en-US" dirty="0"/>
              <a:t>Collaboration</a:t>
            </a:r>
          </a:p>
        </p:txBody>
      </p:sp>
      <p:sp>
        <p:nvSpPr>
          <p:cNvPr id="3" name="Content Placeholder 2">
            <a:extLst>
              <a:ext uri="{FF2B5EF4-FFF2-40B4-BE49-F238E27FC236}">
                <a16:creationId xmlns:a16="http://schemas.microsoft.com/office/drawing/2014/main" id="{1BF71CA7-57FC-4470-A609-F8621839A126}"/>
              </a:ext>
            </a:extLst>
          </p:cNvPr>
          <p:cNvSpPr>
            <a:spLocks noGrp="1"/>
          </p:cNvSpPr>
          <p:nvPr>
            <p:ph idx="1"/>
          </p:nvPr>
        </p:nvSpPr>
        <p:spPr>
          <a:xfrm>
            <a:off x="1767146" y="2420928"/>
            <a:ext cx="8246649" cy="1365153"/>
          </a:xfrm>
        </p:spPr>
        <p:txBody>
          <a:bodyPr>
            <a:normAutofit fontScale="92500"/>
          </a:bodyPr>
          <a:lstStyle/>
          <a:p>
            <a:pPr marL="0" indent="0">
              <a:buNone/>
            </a:pPr>
            <a:r>
              <a:rPr lang="en-US" sz="8800" dirty="0">
                <a:solidFill>
                  <a:srgbClr val="182A4B"/>
                </a:solidFill>
                <a:latin typeface="Franklin Gothic Heavy" panose="020B0903020102020204" pitchFamily="34" charset="0"/>
              </a:rPr>
              <a:t>What do you do?</a:t>
            </a:r>
          </a:p>
        </p:txBody>
      </p:sp>
      <p:sp>
        <p:nvSpPr>
          <p:cNvPr id="4" name="Date Placeholder 3">
            <a:extLst>
              <a:ext uri="{FF2B5EF4-FFF2-40B4-BE49-F238E27FC236}">
                <a16:creationId xmlns:a16="http://schemas.microsoft.com/office/drawing/2014/main" id="{A1F66CE0-9354-4DFF-8F15-5AE7BEC6DB5F}"/>
              </a:ext>
            </a:extLst>
          </p:cNvPr>
          <p:cNvSpPr>
            <a:spLocks noGrp="1"/>
          </p:cNvSpPr>
          <p:nvPr>
            <p:ph type="dt" sz="half" idx="10"/>
          </p:nvPr>
        </p:nvSpPr>
        <p:spPr/>
        <p:txBody>
          <a:bodyPr/>
          <a:lstStyle/>
          <a:p>
            <a:fld id="{18A50803-E31D-4947-828E-0AB137C8FC7D}" type="datetime1">
              <a:rPr lang="en-US" smtClean="0"/>
              <a:t>5/14/2019</a:t>
            </a:fld>
            <a:endParaRPr lang="en-US"/>
          </a:p>
        </p:txBody>
      </p:sp>
      <p:sp>
        <p:nvSpPr>
          <p:cNvPr id="5" name="Slide Number Placeholder 4">
            <a:extLst>
              <a:ext uri="{FF2B5EF4-FFF2-40B4-BE49-F238E27FC236}">
                <a16:creationId xmlns:a16="http://schemas.microsoft.com/office/drawing/2014/main" id="{5356B3C6-953E-464B-9C83-8977E54FB679}"/>
              </a:ext>
            </a:extLst>
          </p:cNvPr>
          <p:cNvSpPr>
            <a:spLocks noGrp="1"/>
          </p:cNvSpPr>
          <p:nvPr>
            <p:ph type="sldNum" sz="quarter" idx="12"/>
          </p:nvPr>
        </p:nvSpPr>
        <p:spPr/>
        <p:txBody>
          <a:bodyPr/>
          <a:lstStyle/>
          <a:p>
            <a:fld id="{418AF66D-A13B-6F44-B082-D7F3693F012B}" type="slidenum">
              <a:rPr lang="en-US" smtClean="0"/>
              <a:t>81</a:t>
            </a:fld>
            <a:endParaRPr lang="en-US"/>
          </a:p>
        </p:txBody>
      </p:sp>
    </p:spTree>
    <p:extLst>
      <p:ext uri="{BB962C8B-B14F-4D97-AF65-F5344CB8AC3E}">
        <p14:creationId xmlns:p14="http://schemas.microsoft.com/office/powerpoint/2010/main" val="36845942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4D397C-CF1F-4083-9B1C-6A0EE95062B1}"/>
              </a:ext>
            </a:extLst>
          </p:cNvPr>
          <p:cNvSpPr>
            <a:spLocks noGrp="1"/>
          </p:cNvSpPr>
          <p:nvPr>
            <p:ph type="title"/>
          </p:nvPr>
        </p:nvSpPr>
        <p:spPr>
          <a:xfrm>
            <a:off x="838200" y="1225464"/>
            <a:ext cx="10929257" cy="3839525"/>
          </a:xfrm>
        </p:spPr>
        <p:txBody>
          <a:bodyPr>
            <a:noAutofit/>
          </a:bodyPr>
          <a:lstStyle/>
          <a:p>
            <a:pPr algn="ctr"/>
            <a:r>
              <a:rPr lang="en-US" sz="5400" b="1" dirty="0">
                <a:solidFill>
                  <a:schemeClr val="tx1"/>
                </a:solidFill>
                <a:effectLst/>
                <a:latin typeface="Franklin Gothic Heavy" panose="020B0903020102020204" pitchFamily="34" charset="0"/>
              </a:rPr>
              <a:t>Cooperative Contracts SOW Review</a:t>
            </a:r>
            <a:br>
              <a:rPr lang="en-US" sz="5400" b="1" dirty="0">
                <a:solidFill>
                  <a:schemeClr val="tx1"/>
                </a:solidFill>
                <a:effectLst/>
                <a:latin typeface="Franklin Gothic Heavy" panose="020B0903020102020204" pitchFamily="34" charset="0"/>
              </a:rPr>
            </a:br>
            <a:endParaRPr lang="en-US" sz="5400" b="1" dirty="0">
              <a:solidFill>
                <a:schemeClr val="tx1"/>
              </a:solidFill>
              <a:effectLst/>
            </a:endParaRPr>
          </a:p>
        </p:txBody>
      </p:sp>
      <p:sp>
        <p:nvSpPr>
          <p:cNvPr id="2" name="Date Placeholder 1">
            <a:extLst>
              <a:ext uri="{FF2B5EF4-FFF2-40B4-BE49-F238E27FC236}">
                <a16:creationId xmlns:a16="http://schemas.microsoft.com/office/drawing/2014/main" id="{0F796F92-EB74-4A1A-8491-30D0838AD368}"/>
              </a:ext>
            </a:extLst>
          </p:cNvPr>
          <p:cNvSpPr>
            <a:spLocks noGrp="1"/>
          </p:cNvSpPr>
          <p:nvPr>
            <p:ph type="dt" sz="half" idx="10"/>
          </p:nvPr>
        </p:nvSpPr>
        <p:spPr/>
        <p:txBody>
          <a:bodyPr/>
          <a:lstStyle/>
          <a:p>
            <a:fld id="{79073DA2-E3A2-40EF-96E9-F2E91D81C8CE}" type="datetime1">
              <a:rPr lang="en-US" smtClean="0"/>
              <a:t>5/14/2019</a:t>
            </a:fld>
            <a:endParaRPr lang="en-US"/>
          </a:p>
        </p:txBody>
      </p:sp>
      <p:sp>
        <p:nvSpPr>
          <p:cNvPr id="3" name="Slide Number Placeholder 2">
            <a:extLst>
              <a:ext uri="{FF2B5EF4-FFF2-40B4-BE49-F238E27FC236}">
                <a16:creationId xmlns:a16="http://schemas.microsoft.com/office/drawing/2014/main" id="{998D1179-7E2E-47F3-8265-770DA2D875A9}"/>
              </a:ext>
            </a:extLst>
          </p:cNvPr>
          <p:cNvSpPr>
            <a:spLocks noGrp="1"/>
          </p:cNvSpPr>
          <p:nvPr>
            <p:ph type="sldNum" sz="quarter" idx="12"/>
          </p:nvPr>
        </p:nvSpPr>
        <p:spPr/>
        <p:txBody>
          <a:bodyPr/>
          <a:lstStyle/>
          <a:p>
            <a:fld id="{418AF66D-A13B-6F44-B082-D7F3693F012B}" type="slidenum">
              <a:rPr lang="en-US" smtClean="0"/>
              <a:t>82</a:t>
            </a:fld>
            <a:endParaRPr lang="en-US"/>
          </a:p>
        </p:txBody>
      </p:sp>
      <p:pic>
        <p:nvPicPr>
          <p:cNvPr id="6" name="Picture 5">
            <a:extLst>
              <a:ext uri="{FF2B5EF4-FFF2-40B4-BE49-F238E27FC236}">
                <a16:creationId xmlns:a16="http://schemas.microsoft.com/office/drawing/2014/main" id="{93CECB7B-A676-44EE-B6EC-F8981258D209}"/>
              </a:ext>
              <a:ext uri="{C183D7F6-B498-43B3-948B-1728B52AA6E4}">
                <adec:decorative xmlns:adec="http://schemas.microsoft.com/office/drawing/2017/decorative" val="1"/>
              </a:ext>
            </a:extLst>
          </p:cNvPr>
          <p:cNvPicPr>
            <a:picLocks noChangeAspect="1"/>
          </p:cNvPicPr>
          <p:nvPr/>
        </p:nvPicPr>
        <p:blipFill rotWithShape="1">
          <a:blip r:embed="rId3"/>
          <a:srcRect b="14165"/>
          <a:stretch/>
        </p:blipFill>
        <p:spPr>
          <a:xfrm>
            <a:off x="5096917" y="3775553"/>
            <a:ext cx="2255860" cy="1936315"/>
          </a:xfrm>
          <a:prstGeom prst="rect">
            <a:avLst/>
          </a:prstGeom>
        </p:spPr>
      </p:pic>
    </p:spTree>
    <p:extLst>
      <p:ext uri="{BB962C8B-B14F-4D97-AF65-F5344CB8AC3E}">
        <p14:creationId xmlns:p14="http://schemas.microsoft.com/office/powerpoint/2010/main" val="3991475192"/>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DB61-795B-43C4-9FB6-CE235EF66DFC}"/>
              </a:ext>
            </a:extLst>
          </p:cNvPr>
          <p:cNvSpPr>
            <a:spLocks noGrp="1"/>
          </p:cNvSpPr>
          <p:nvPr>
            <p:ph type="title"/>
          </p:nvPr>
        </p:nvSpPr>
        <p:spPr/>
        <p:txBody>
          <a:bodyPr>
            <a:normAutofit/>
          </a:bodyPr>
          <a:lstStyle/>
          <a:p>
            <a:r>
              <a:rPr lang="en-US" dirty="0"/>
              <a:t>Cooperative Contracts SOW Review</a:t>
            </a:r>
          </a:p>
        </p:txBody>
      </p:sp>
      <p:sp>
        <p:nvSpPr>
          <p:cNvPr id="5" name="Content Placeholder 4">
            <a:extLst>
              <a:ext uri="{FF2B5EF4-FFF2-40B4-BE49-F238E27FC236}">
                <a16:creationId xmlns:a16="http://schemas.microsoft.com/office/drawing/2014/main" id="{70608F83-E462-45B0-8B81-3DBDA9A0F497}"/>
              </a:ext>
            </a:extLst>
          </p:cNvPr>
          <p:cNvSpPr>
            <a:spLocks noGrp="1"/>
          </p:cNvSpPr>
          <p:nvPr>
            <p:ph idx="1"/>
          </p:nvPr>
        </p:nvSpPr>
        <p:spPr>
          <a:xfrm>
            <a:off x="852084" y="1374387"/>
            <a:ext cx="10122008" cy="5164525"/>
          </a:xfrm>
        </p:spPr>
        <p:txBody>
          <a:bodyPr>
            <a:normAutofit/>
          </a:bodyPr>
          <a:lstStyle/>
          <a:p>
            <a:pPr marL="0" indent="0">
              <a:buClr>
                <a:schemeClr val="accent1">
                  <a:lumMod val="75000"/>
                </a:schemeClr>
              </a:buClr>
              <a:buNone/>
            </a:pPr>
            <a:r>
              <a:rPr lang="en-US" b="1" dirty="0">
                <a:latin typeface="Franklin Gothic Medium" panose="020B0603020102020204" pitchFamily="34" charset="0"/>
              </a:rPr>
              <a:t>Statement of Work Review</a:t>
            </a:r>
          </a:p>
          <a:p>
            <a:pPr marL="231775" lvl="1" indent="0">
              <a:buClr>
                <a:schemeClr val="accent1">
                  <a:lumMod val="75000"/>
                </a:schemeClr>
              </a:buClr>
              <a:buNone/>
            </a:pPr>
            <a:r>
              <a:rPr lang="en-US" dirty="0">
                <a:solidFill>
                  <a:srgbClr val="990033"/>
                </a:solidFill>
                <a:latin typeface="Franklin Gothic Medium" panose="020B0603020102020204" pitchFamily="34" charset="0"/>
              </a:rPr>
              <a:t>Under TAC 212, </a:t>
            </a:r>
            <a:r>
              <a:rPr lang="en-US" u="sng" dirty="0">
                <a:solidFill>
                  <a:srgbClr val="990033"/>
                </a:solidFill>
                <a:latin typeface="Franklin Gothic Medium" panose="020B0603020102020204" pitchFamily="34" charset="0"/>
              </a:rPr>
              <a:t>state agencies  </a:t>
            </a:r>
            <a:r>
              <a:rPr lang="en-US" dirty="0">
                <a:solidFill>
                  <a:srgbClr val="990033"/>
                </a:solidFill>
                <a:latin typeface="Franklin Gothic Medium" panose="020B0603020102020204" pitchFamily="34" charset="0"/>
              </a:rPr>
              <a:t>are required to submit SOWs to DIR for approval prior to solicitation and prior to contract award for SOWs over $50,000.</a:t>
            </a:r>
          </a:p>
          <a:p>
            <a:pPr marL="231775" lvl="1" indent="-231775">
              <a:buClr>
                <a:schemeClr val="accent1">
                  <a:lumMod val="75000"/>
                </a:schemeClr>
              </a:buClr>
              <a:buNone/>
            </a:pPr>
            <a:endParaRPr lang="en-US" sz="2000" dirty="0">
              <a:latin typeface="Franklin Gothic Medium" panose="020B0603020102020204" pitchFamily="34" charset="0"/>
            </a:endParaRPr>
          </a:p>
          <a:p>
            <a:pPr marL="231775" lvl="1" indent="-231775">
              <a:buClr>
                <a:schemeClr val="accent1">
                  <a:lumMod val="75000"/>
                </a:schemeClr>
              </a:buClr>
              <a:buNone/>
            </a:pPr>
            <a:r>
              <a:rPr lang="en-US" sz="2800" b="1" dirty="0">
                <a:latin typeface="Franklin Gothic Medium" panose="020B0603020102020204" pitchFamily="34" charset="0"/>
              </a:rPr>
              <a:t>Services Requiring SOW review include but not limited to:​</a:t>
            </a:r>
          </a:p>
          <a:p>
            <a:pPr marL="465138" lvl="2" indent="-233363" fontAlgn="base">
              <a:buClr>
                <a:schemeClr val="accent1">
                  <a:lumMod val="75000"/>
                </a:schemeClr>
              </a:buClr>
            </a:pPr>
            <a:r>
              <a:rPr lang="en-US" sz="2400" dirty="0">
                <a:solidFill>
                  <a:schemeClr val="accent1">
                    <a:lumMod val="75000"/>
                  </a:schemeClr>
                </a:solidFill>
                <a:latin typeface="Franklin Gothic Medium" panose="020B0603020102020204" pitchFamily="34" charset="0"/>
              </a:rPr>
              <a:t>Deliverables-Based Information Technology Services (DBITS)​</a:t>
            </a:r>
          </a:p>
          <a:p>
            <a:pPr marL="465138" lvl="2" indent="-233363" fontAlgn="base">
              <a:buClr>
                <a:schemeClr val="accent1">
                  <a:lumMod val="75000"/>
                </a:schemeClr>
              </a:buClr>
            </a:pPr>
            <a:r>
              <a:rPr lang="en-US" sz="2400" dirty="0">
                <a:solidFill>
                  <a:schemeClr val="accent1">
                    <a:lumMod val="75000"/>
                  </a:schemeClr>
                </a:solidFill>
                <a:latin typeface="Franklin Gothic Medium" panose="020B0603020102020204" pitchFamily="34" charset="0"/>
              </a:rPr>
              <a:t>End-User IT Outsourcing Services​</a:t>
            </a:r>
          </a:p>
          <a:p>
            <a:pPr marL="465138" lvl="2" indent="-233363" fontAlgn="base">
              <a:buClr>
                <a:schemeClr val="accent1">
                  <a:lumMod val="75000"/>
                </a:schemeClr>
              </a:buClr>
            </a:pPr>
            <a:r>
              <a:rPr lang="en-US" sz="2400" dirty="0">
                <a:solidFill>
                  <a:schemeClr val="accent1">
                    <a:lumMod val="75000"/>
                  </a:schemeClr>
                </a:solidFill>
                <a:latin typeface="Franklin Gothic Medium" panose="020B0603020102020204" pitchFamily="34" charset="0"/>
              </a:rPr>
              <a:t>IT Security Services​</a:t>
            </a:r>
          </a:p>
          <a:p>
            <a:pPr marL="465138" lvl="2" indent="-233363" fontAlgn="base">
              <a:buClr>
                <a:schemeClr val="accent1">
                  <a:lumMod val="75000"/>
                </a:schemeClr>
              </a:buClr>
            </a:pPr>
            <a:r>
              <a:rPr lang="en-US" sz="2400" dirty="0">
                <a:solidFill>
                  <a:schemeClr val="accent1">
                    <a:lumMod val="75000"/>
                  </a:schemeClr>
                </a:solidFill>
                <a:latin typeface="Franklin Gothic Medium" panose="020B0603020102020204" pitchFamily="34" charset="0"/>
              </a:rPr>
              <a:t>Cloud Services (when an SOW is executed)  ​</a:t>
            </a:r>
          </a:p>
          <a:p>
            <a:pPr marL="465138" lvl="2" indent="-233363" fontAlgn="base">
              <a:buClr>
                <a:schemeClr val="accent1">
                  <a:lumMod val="75000"/>
                </a:schemeClr>
              </a:buClr>
            </a:pPr>
            <a:r>
              <a:rPr lang="en-US" sz="2400" dirty="0">
                <a:solidFill>
                  <a:schemeClr val="accent1">
                    <a:lumMod val="75000"/>
                  </a:schemeClr>
                </a:solidFill>
                <a:latin typeface="Franklin Gothic Medium" panose="020B0603020102020204" pitchFamily="34" charset="0"/>
              </a:rPr>
              <a:t>Comprehensive Web Development ​</a:t>
            </a:r>
          </a:p>
          <a:p>
            <a:pPr marL="465138" lvl="2" indent="-233363" fontAlgn="base">
              <a:buClr>
                <a:schemeClr val="accent1">
                  <a:lumMod val="75000"/>
                </a:schemeClr>
              </a:buClr>
            </a:pPr>
            <a:r>
              <a:rPr lang="en-US" sz="2400" dirty="0">
                <a:solidFill>
                  <a:schemeClr val="accent1">
                    <a:lumMod val="75000"/>
                  </a:schemeClr>
                </a:solidFill>
                <a:latin typeface="Franklin Gothic Medium" panose="020B0603020102020204" pitchFamily="34" charset="0"/>
              </a:rPr>
              <a:t>Complex services such as software or hardware ​customizations, integration, or overall project solutions</a:t>
            </a:r>
          </a:p>
          <a:p>
            <a:endParaRPr lang="en-US" sz="2400" dirty="0">
              <a:latin typeface="+mn-lt"/>
            </a:endParaRPr>
          </a:p>
        </p:txBody>
      </p:sp>
      <p:sp>
        <p:nvSpPr>
          <p:cNvPr id="3" name="Date Placeholder 2">
            <a:extLst>
              <a:ext uri="{FF2B5EF4-FFF2-40B4-BE49-F238E27FC236}">
                <a16:creationId xmlns:a16="http://schemas.microsoft.com/office/drawing/2014/main" id="{040893F6-C889-40E1-80F0-099951FAF194}"/>
              </a:ext>
            </a:extLst>
          </p:cNvPr>
          <p:cNvSpPr>
            <a:spLocks noGrp="1"/>
          </p:cNvSpPr>
          <p:nvPr>
            <p:ph type="dt" sz="half" idx="10"/>
          </p:nvPr>
        </p:nvSpPr>
        <p:spPr/>
        <p:txBody>
          <a:bodyPr/>
          <a:lstStyle/>
          <a:p>
            <a:fld id="{907F712F-8557-4782-86C1-A28E6721044D}" type="datetime1">
              <a:rPr lang="en-US" smtClean="0"/>
              <a:t>5/14/2019</a:t>
            </a:fld>
            <a:endParaRPr lang="en-US"/>
          </a:p>
        </p:txBody>
      </p:sp>
      <p:sp>
        <p:nvSpPr>
          <p:cNvPr id="4" name="Slide Number Placeholder 3">
            <a:extLst>
              <a:ext uri="{FF2B5EF4-FFF2-40B4-BE49-F238E27FC236}">
                <a16:creationId xmlns:a16="http://schemas.microsoft.com/office/drawing/2014/main" id="{6E98E094-EAC5-459F-A699-8E9FEEB8D836}"/>
              </a:ext>
            </a:extLst>
          </p:cNvPr>
          <p:cNvSpPr>
            <a:spLocks noGrp="1"/>
          </p:cNvSpPr>
          <p:nvPr>
            <p:ph type="sldNum" sz="quarter" idx="12"/>
          </p:nvPr>
        </p:nvSpPr>
        <p:spPr/>
        <p:txBody>
          <a:bodyPr/>
          <a:lstStyle/>
          <a:p>
            <a:fld id="{418AF66D-A13B-6F44-B082-D7F3693F012B}" type="slidenum">
              <a:rPr lang="en-US" smtClean="0"/>
              <a:t>83</a:t>
            </a:fld>
            <a:endParaRPr lang="en-US"/>
          </a:p>
        </p:txBody>
      </p:sp>
    </p:spTree>
    <p:extLst>
      <p:ext uri="{BB962C8B-B14F-4D97-AF65-F5344CB8AC3E}">
        <p14:creationId xmlns:p14="http://schemas.microsoft.com/office/powerpoint/2010/main" val="1055218467"/>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92261560"/>
              </p:ext>
            </p:extLst>
          </p:nvPr>
        </p:nvGraphicFramePr>
        <p:xfrm>
          <a:off x="391884" y="1357521"/>
          <a:ext cx="11379201" cy="4486131"/>
        </p:xfrm>
        <a:graphic>
          <a:graphicData uri="http://schemas.openxmlformats.org/drawingml/2006/table">
            <a:tbl>
              <a:tblPr firstRow="1" bandRow="1">
                <a:tableStyleId>{69CF1AB2-1976-4502-BF36-3FF5EA218861}</a:tableStyleId>
              </a:tblPr>
              <a:tblGrid>
                <a:gridCol w="4240028">
                  <a:extLst>
                    <a:ext uri="{9D8B030D-6E8A-4147-A177-3AD203B41FA5}">
                      <a16:colId xmlns:a16="http://schemas.microsoft.com/office/drawing/2014/main" val="20000"/>
                    </a:ext>
                  </a:extLst>
                </a:gridCol>
                <a:gridCol w="7139173">
                  <a:extLst>
                    <a:ext uri="{9D8B030D-6E8A-4147-A177-3AD203B41FA5}">
                      <a16:colId xmlns:a16="http://schemas.microsoft.com/office/drawing/2014/main" val="20001"/>
                    </a:ext>
                  </a:extLst>
                </a:gridCol>
              </a:tblGrid>
              <a:tr h="1111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latin typeface="Arial" panose="020B0604020202020204" pitchFamily="34" charset="0"/>
                          <a:cs typeface="Arial" panose="020B0604020202020204" pitchFamily="34" charset="0"/>
                        </a:rPr>
                        <a:t>Up to $50,000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May directly award contract to DIR Cooperative Contracts vendor(s) or reseller(s)</a:t>
                      </a:r>
                    </a:p>
                  </a:txBody>
                  <a:tcPr anchor="ctr"/>
                </a:tc>
                <a:extLst>
                  <a:ext uri="{0D108BD9-81ED-4DB2-BD59-A6C34878D82A}">
                    <a16:rowId xmlns:a16="http://schemas.microsoft.com/office/drawing/2014/main" val="10000"/>
                  </a:ext>
                </a:extLst>
              </a:tr>
              <a:tr h="1111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latin typeface="Arial" panose="020B0604020202020204" pitchFamily="34" charset="0"/>
                          <a:cs typeface="Arial" panose="020B0604020202020204" pitchFamily="34" charset="0"/>
                        </a:rPr>
                        <a:t>Over $50,000 but not exceeding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$1 million</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Must submit request for pricing to at least </a:t>
                      </a:r>
                      <a:r>
                        <a:rPr lang="en-US" sz="2000" b="1" dirty="0">
                          <a:latin typeface="Arial" panose="020B0604020202020204" pitchFamily="34" charset="0"/>
                          <a:cs typeface="Arial" panose="020B0604020202020204" pitchFamily="34" charset="0"/>
                        </a:rPr>
                        <a:t>three (3) </a:t>
                      </a:r>
                      <a:r>
                        <a:rPr lang="en-US" sz="2000" dirty="0">
                          <a:latin typeface="Arial" panose="020B0604020202020204" pitchFamily="34" charset="0"/>
                          <a:cs typeface="Arial" panose="020B0604020202020204" pitchFamily="34" charset="0"/>
                        </a:rPr>
                        <a:t>DIR vendors or resellers</a:t>
                      </a:r>
                    </a:p>
                  </a:txBody>
                  <a:tcPr anchor="ctr"/>
                </a:tc>
                <a:extLst>
                  <a:ext uri="{0D108BD9-81ED-4DB2-BD59-A6C34878D82A}">
                    <a16:rowId xmlns:a16="http://schemas.microsoft.com/office/drawing/2014/main" val="10001"/>
                  </a:ext>
                </a:extLst>
              </a:tr>
              <a:tr h="1111819">
                <a:tc>
                  <a:txBody>
                    <a:bodyPr/>
                    <a:lstStyle/>
                    <a:p>
                      <a:r>
                        <a:rPr lang="en-US" sz="2000" b="1" dirty="0">
                          <a:latin typeface="Arial" panose="020B0604020202020204" pitchFamily="34" charset="0"/>
                          <a:cs typeface="Arial" panose="020B0604020202020204" pitchFamily="34" charset="0"/>
                        </a:rPr>
                        <a:t>Over $1 million but not exceeding $5 million</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Must submit request for pricing to at least </a:t>
                      </a:r>
                      <a:r>
                        <a:rPr lang="en-US" sz="2000" b="1" dirty="0">
                          <a:latin typeface="Arial" panose="020B0604020202020204" pitchFamily="34" charset="0"/>
                          <a:cs typeface="Arial" panose="020B0604020202020204" pitchFamily="34" charset="0"/>
                        </a:rPr>
                        <a:t>six (6) </a:t>
                      </a:r>
                      <a:r>
                        <a:rPr lang="en-US" sz="2000" dirty="0">
                          <a:latin typeface="Arial" panose="020B0604020202020204" pitchFamily="34" charset="0"/>
                          <a:cs typeface="Arial" panose="020B0604020202020204" pitchFamily="34" charset="0"/>
                        </a:rPr>
                        <a:t>DIR vendors or resellers</a:t>
                      </a:r>
                    </a:p>
                  </a:txBody>
                  <a:tcPr anchor="ctr"/>
                </a:tc>
                <a:extLst>
                  <a:ext uri="{0D108BD9-81ED-4DB2-BD59-A6C34878D82A}">
                    <a16:rowId xmlns:a16="http://schemas.microsoft.com/office/drawing/2014/main" val="10002"/>
                  </a:ext>
                </a:extLst>
              </a:tr>
              <a:tr h="1150674">
                <a:tc>
                  <a:txBody>
                    <a:bodyPr/>
                    <a:lstStyle/>
                    <a:p>
                      <a:r>
                        <a:rPr lang="en-US" sz="2000" b="1" dirty="0">
                          <a:latin typeface="Arial" panose="020B0604020202020204" pitchFamily="34" charset="0"/>
                          <a:cs typeface="Arial" panose="020B0604020202020204" pitchFamily="34" charset="0"/>
                        </a:rPr>
                        <a:t>exceeds $5 million</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May not enter into a contract through the DIR cooperative contracts program to purchase a commodity item </a:t>
                      </a:r>
                    </a:p>
                  </a:txBody>
                  <a:tcPr anchor="ctr"/>
                </a:tc>
                <a:extLst>
                  <a:ext uri="{0D108BD9-81ED-4DB2-BD59-A6C34878D82A}">
                    <a16:rowId xmlns:a16="http://schemas.microsoft.com/office/drawing/2014/main" val="10003"/>
                  </a:ext>
                </a:extLst>
              </a:tr>
            </a:tbl>
          </a:graphicData>
        </a:graphic>
      </p:graphicFrame>
      <p:sp>
        <p:nvSpPr>
          <p:cNvPr id="5" name="Title 1"/>
          <p:cNvSpPr>
            <a:spLocks noGrp="1"/>
          </p:cNvSpPr>
          <p:nvPr>
            <p:ph type="title"/>
          </p:nvPr>
        </p:nvSpPr>
        <p:spPr>
          <a:xfrm>
            <a:off x="529868" y="16076"/>
            <a:ext cx="10058400" cy="928687"/>
          </a:xfrm>
        </p:spPr>
        <p:txBody>
          <a:bodyPr anchor="ctr">
            <a:normAutofit/>
          </a:bodyPr>
          <a:lstStyle/>
          <a:p>
            <a:r>
              <a:rPr lang="en-US" spc="-30" dirty="0"/>
              <a:t>Threshold Requirements </a:t>
            </a:r>
          </a:p>
        </p:txBody>
      </p:sp>
      <p:sp>
        <p:nvSpPr>
          <p:cNvPr id="2" name="Slide Number Placeholder 1"/>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fld id="{81D60167-4931-47E6-BA6A-407CBD079E47}" type="slidenum">
              <a:rPr lang="en-US" sz="1300" b="1" spc="-10" smtClean="0">
                <a:solidFill>
                  <a:schemeClr val="bg2">
                    <a:lumMod val="75000"/>
                  </a:schemeClr>
                </a:solidFill>
                <a:latin typeface="Arial"/>
                <a:cs typeface="Arial"/>
              </a:rPr>
              <a:pPr marL="25400"/>
              <a:t>84</a:t>
            </a:fld>
            <a:endParaRPr lang="en-US" sz="1300" dirty="0">
              <a:solidFill>
                <a:schemeClr val="bg2">
                  <a:lumMod val="75000"/>
                </a:schemeClr>
              </a:solidFill>
              <a:latin typeface="Arial"/>
              <a:cs typeface="Arial"/>
            </a:endParaRPr>
          </a:p>
        </p:txBody>
      </p:sp>
      <p:sp>
        <p:nvSpPr>
          <p:cNvPr id="3" name="TextBox 2"/>
          <p:cNvSpPr txBox="1"/>
          <p:nvPr/>
        </p:nvSpPr>
        <p:spPr>
          <a:xfrm>
            <a:off x="2133327" y="5892581"/>
            <a:ext cx="7896314" cy="646331"/>
          </a:xfrm>
          <a:prstGeom prst="rect">
            <a:avLst/>
          </a:prstGeom>
          <a:noFill/>
        </p:spPr>
        <p:txBody>
          <a:bodyPr wrap="square" rtlCol="0">
            <a:spAutoFit/>
          </a:bodyPr>
          <a:lstStyle/>
          <a:p>
            <a:pPr algn="ctr"/>
            <a:r>
              <a:rPr lang="en-US" sz="3600" cap="all" spc="-30" dirty="0">
                <a:solidFill>
                  <a:srgbClr val="1111AD"/>
                </a:solidFill>
                <a:latin typeface="Franklin Gothic Heavy" charset="0"/>
                <a:ea typeface="Franklin Gothic Heavy" charset="0"/>
                <a:cs typeface="Franklin Gothic Heavy" charset="0"/>
              </a:rPr>
              <a:t>Initial CONTRACT VALUE</a:t>
            </a:r>
          </a:p>
        </p:txBody>
      </p:sp>
      <p:sp>
        <p:nvSpPr>
          <p:cNvPr id="7" name="Date Placeholder 6">
            <a:extLst>
              <a:ext uri="{FF2B5EF4-FFF2-40B4-BE49-F238E27FC236}">
                <a16:creationId xmlns:a16="http://schemas.microsoft.com/office/drawing/2014/main" id="{7D5B7891-3498-4F49-AC33-E98B2AECCF79}"/>
              </a:ext>
            </a:extLst>
          </p:cNvPr>
          <p:cNvSpPr>
            <a:spLocks noGrp="1"/>
          </p:cNvSpPr>
          <p:nvPr>
            <p:ph type="dt" sz="half" idx="2"/>
          </p:nvPr>
        </p:nvSpPr>
        <p:spPr/>
        <p:txBody>
          <a:bodyPr/>
          <a:lstStyle/>
          <a:p>
            <a:fld id="{80648A6C-A819-4A9E-B8B4-70BE0B77562E}" type="datetime1">
              <a:rPr lang="en-US" smtClean="0"/>
              <a:t>5/14/2019</a:t>
            </a:fld>
            <a:endParaRPr lang="en-US" dirty="0"/>
          </a:p>
        </p:txBody>
      </p:sp>
    </p:spTree>
    <p:extLst>
      <p:ext uri="{BB962C8B-B14F-4D97-AF65-F5344CB8AC3E}">
        <p14:creationId xmlns:p14="http://schemas.microsoft.com/office/powerpoint/2010/main" val="18457115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B1A7B5-663D-4D43-8464-F36C2B01F33E}"/>
              </a:ext>
            </a:extLst>
          </p:cNvPr>
          <p:cNvSpPr>
            <a:spLocks noGrp="1"/>
          </p:cNvSpPr>
          <p:nvPr>
            <p:ph type="title"/>
          </p:nvPr>
        </p:nvSpPr>
        <p:spPr>
          <a:xfrm>
            <a:off x="293915" y="136525"/>
            <a:ext cx="10515600" cy="1102289"/>
          </a:xfrm>
        </p:spPr>
        <p:txBody>
          <a:bodyPr>
            <a:normAutofit fontScale="90000"/>
          </a:bodyPr>
          <a:lstStyle/>
          <a:p>
            <a:r>
              <a:rPr lang="en-US" spc="-30" dirty="0"/>
              <a:t>SOW Review Not Required</a:t>
            </a:r>
            <a:br>
              <a:rPr lang="en-US" spc="-30" dirty="0"/>
            </a:br>
            <a:endParaRPr lang="en-US" dirty="0"/>
          </a:p>
        </p:txBody>
      </p:sp>
      <p:sp>
        <p:nvSpPr>
          <p:cNvPr id="4" name="Date Placeholder 3">
            <a:extLst>
              <a:ext uri="{FF2B5EF4-FFF2-40B4-BE49-F238E27FC236}">
                <a16:creationId xmlns:a16="http://schemas.microsoft.com/office/drawing/2014/main" id="{30A976FF-93B6-4AE6-920D-50E5010344ED}"/>
              </a:ext>
            </a:extLst>
          </p:cNvPr>
          <p:cNvSpPr>
            <a:spLocks noGrp="1"/>
          </p:cNvSpPr>
          <p:nvPr>
            <p:ph type="dt" sz="half" idx="10"/>
          </p:nvPr>
        </p:nvSpPr>
        <p:spPr/>
        <p:txBody>
          <a:bodyPr/>
          <a:lstStyle/>
          <a:p>
            <a:fld id="{3D5316ED-6A04-475F-8A99-8DE26691F6F7}" type="datetime1">
              <a:rPr lang="en-US" smtClean="0"/>
              <a:t>5/14/2019</a:t>
            </a:fld>
            <a:endParaRPr lang="en-US"/>
          </a:p>
        </p:txBody>
      </p:sp>
      <p:sp>
        <p:nvSpPr>
          <p:cNvPr id="2" name="Slide Number Placeholder 1">
            <a:extLst>
              <a:ext uri="{FF2B5EF4-FFF2-40B4-BE49-F238E27FC236}">
                <a16:creationId xmlns:a16="http://schemas.microsoft.com/office/drawing/2014/main" id="{0AC78111-64B2-4D2E-A45D-495F88C35F85}"/>
              </a:ext>
            </a:extLst>
          </p:cNvPr>
          <p:cNvSpPr>
            <a:spLocks noGrp="1"/>
          </p:cNvSpPr>
          <p:nvPr>
            <p:ph type="sldNum" sz="quarter" idx="12"/>
          </p:nvPr>
        </p:nvSpPr>
        <p:spPr/>
        <p:txBody>
          <a:bodyPr/>
          <a:lstStyle/>
          <a:p>
            <a:pPr marL="25400"/>
            <a:fld id="{81D60167-4931-47E6-BA6A-407CBD079E47}" type="slidenum">
              <a:rPr lang="en-US" sz="1300" b="1" spc="-10" smtClean="0">
                <a:solidFill>
                  <a:schemeClr val="bg2">
                    <a:lumMod val="75000"/>
                  </a:schemeClr>
                </a:solidFill>
                <a:latin typeface="Arial"/>
                <a:cs typeface="Arial"/>
              </a:rPr>
              <a:pPr marL="25400"/>
              <a:t>85</a:t>
            </a:fld>
            <a:endParaRPr lang="en-US" sz="1300" dirty="0">
              <a:solidFill>
                <a:schemeClr val="bg2">
                  <a:lumMod val="75000"/>
                </a:schemeClr>
              </a:solidFill>
              <a:latin typeface="Arial"/>
              <a:cs typeface="Arial"/>
            </a:endParaRPr>
          </a:p>
        </p:txBody>
      </p:sp>
      <p:sp>
        <p:nvSpPr>
          <p:cNvPr id="3" name="Rectangle 2">
            <a:extLst>
              <a:ext uri="{FF2B5EF4-FFF2-40B4-BE49-F238E27FC236}">
                <a16:creationId xmlns:a16="http://schemas.microsoft.com/office/drawing/2014/main" id="{03D6C0B9-39A9-47C7-A399-7BD060194C4F}"/>
              </a:ext>
            </a:extLst>
          </p:cNvPr>
          <p:cNvSpPr/>
          <p:nvPr/>
        </p:nvSpPr>
        <p:spPr>
          <a:xfrm>
            <a:off x="6096000" y="1905506"/>
            <a:ext cx="5386086" cy="3046988"/>
          </a:xfrm>
          <a:prstGeom prst="rect">
            <a:avLst/>
          </a:prstGeom>
        </p:spPr>
        <p:txBody>
          <a:bodyPr wrap="square">
            <a:spAutoFit/>
          </a:bodyPr>
          <a:lstStyle/>
          <a:p>
            <a:pPr marL="382588" lvl="1" indent="-330200">
              <a:buFont typeface="Arial" panose="020B0604020202020204" pitchFamily="34" charset="0"/>
              <a:buChar char="•"/>
            </a:pPr>
            <a:r>
              <a:rPr lang="en-US" sz="3200" dirty="0">
                <a:latin typeface="Franklin Gothic Book" charset="0"/>
                <a:ea typeface="Franklin Gothic Book" charset="0"/>
                <a:cs typeface="Franklin Gothic Book" charset="0"/>
              </a:rPr>
              <a:t>IT Staffing Services</a:t>
            </a:r>
          </a:p>
          <a:p>
            <a:pPr marL="382588" lvl="1" indent="-330200">
              <a:buFont typeface="Arial" panose="020B0604020202020204" pitchFamily="34" charset="0"/>
              <a:buChar char="•"/>
            </a:pPr>
            <a:r>
              <a:rPr lang="en-US" sz="3200" dirty="0">
                <a:latin typeface="Franklin Gothic Book" charset="0"/>
                <a:ea typeface="Franklin Gothic Book" charset="0"/>
                <a:cs typeface="Franklin Gothic Book" charset="0"/>
              </a:rPr>
              <a:t>Support Agreements</a:t>
            </a:r>
          </a:p>
          <a:p>
            <a:pPr marL="382588" lvl="1" indent="-330200">
              <a:buFont typeface="Arial" panose="020B0604020202020204" pitchFamily="34" charset="0"/>
              <a:buChar char="•"/>
            </a:pPr>
            <a:r>
              <a:rPr lang="en-US" sz="3200" dirty="0">
                <a:latin typeface="Franklin Gothic Book" charset="0"/>
                <a:ea typeface="Franklin Gothic Book" charset="0"/>
                <a:cs typeface="Franklin Gothic Book" charset="0"/>
              </a:rPr>
              <a:t>Maintenance Agreements</a:t>
            </a:r>
          </a:p>
          <a:p>
            <a:pPr marL="382588" lvl="1" indent="-330200">
              <a:buFont typeface="Arial" panose="020B0604020202020204" pitchFamily="34" charset="0"/>
              <a:buChar char="•"/>
            </a:pPr>
            <a:r>
              <a:rPr lang="en-US" sz="3200" dirty="0">
                <a:latin typeface="Franklin Gothic Book" charset="0"/>
                <a:ea typeface="Franklin Gothic Book" charset="0"/>
                <a:cs typeface="Franklin Gothic Book" charset="0"/>
              </a:rPr>
              <a:t>Hardware or Software Only Contracts </a:t>
            </a:r>
          </a:p>
          <a:p>
            <a:pPr marL="382588" lvl="1" indent="-330200">
              <a:buFont typeface="Arial" panose="020B0604020202020204" pitchFamily="34" charset="0"/>
              <a:buChar char="•"/>
            </a:pPr>
            <a:r>
              <a:rPr lang="en-US" sz="3200" dirty="0">
                <a:latin typeface="Franklin Gothic Book" charset="0"/>
                <a:ea typeface="Franklin Gothic Book" charset="0"/>
                <a:cs typeface="Franklin Gothic Book" charset="0"/>
              </a:rPr>
              <a:t>Telecom</a:t>
            </a:r>
          </a:p>
        </p:txBody>
      </p:sp>
      <p:pic>
        <p:nvPicPr>
          <p:cNvPr id="8" name="Picture 7">
            <a:extLst>
              <a:ext uri="{FF2B5EF4-FFF2-40B4-BE49-F238E27FC236}">
                <a16:creationId xmlns:a16="http://schemas.microsoft.com/office/drawing/2014/main" id="{B552C7EA-75FC-4E4D-9B0E-4DE41ACAA8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3283" y="2143245"/>
            <a:ext cx="4188311" cy="3397746"/>
          </a:xfrm>
          <a:prstGeom prst="ellipse">
            <a:avLst/>
          </a:prstGeom>
        </p:spPr>
      </p:pic>
      <p:sp>
        <p:nvSpPr>
          <p:cNvPr id="5" name="&quot;No&quot; Symbol 5">
            <a:extLst>
              <a:ext uri="{FF2B5EF4-FFF2-40B4-BE49-F238E27FC236}">
                <a16:creationId xmlns:a16="http://schemas.microsoft.com/office/drawing/2014/main" id="{EC96D92A-DFDF-4C01-B852-CD65CAC364BD}"/>
              </a:ext>
              <a:ext uri="{C183D7F6-B498-43B3-948B-1728B52AA6E4}">
                <adec:decorative xmlns:adec="http://schemas.microsoft.com/office/drawing/2017/decorative" val="1"/>
              </a:ext>
            </a:extLst>
          </p:cNvPr>
          <p:cNvSpPr txBox="1">
            <a:spLocks/>
          </p:cNvSpPr>
          <p:nvPr/>
        </p:nvSpPr>
        <p:spPr>
          <a:xfrm>
            <a:off x="1431335" y="2306472"/>
            <a:ext cx="3195256" cy="3111689"/>
          </a:xfrm>
          <a:prstGeom prst="noSmoking">
            <a:avLst>
              <a:gd name="adj" fmla="val 7204"/>
            </a:avLst>
          </a:prstGeom>
          <a:solidFill>
            <a:srgbClr val="FF000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lgn="ctr">
              <a:buFont typeface="Arial"/>
              <a:buNone/>
            </a:pPr>
            <a:endParaRPr lang="en-US" sz="6600" b="1" dirty="0">
              <a:solidFill>
                <a:schemeClr val="tx1"/>
              </a:solidFill>
              <a:latin typeface="Arial" panose="020B0604020202020204" pitchFamily="34" charset="0"/>
              <a:cs typeface="Arial" panose="020B0604020202020204" pitchFamily="34" charset="0"/>
            </a:endParaRPr>
          </a:p>
          <a:p>
            <a:pPr marL="0" indent="0">
              <a:buFont typeface="Arial"/>
              <a:buNone/>
            </a:pPr>
            <a:endParaRPr lang="en-US" dirty="0">
              <a:solidFill>
                <a:schemeClr val="tx1"/>
              </a:solidFill>
            </a:endParaRPr>
          </a:p>
        </p:txBody>
      </p:sp>
    </p:spTree>
    <p:extLst>
      <p:ext uri="{BB962C8B-B14F-4D97-AF65-F5344CB8AC3E}">
        <p14:creationId xmlns:p14="http://schemas.microsoft.com/office/powerpoint/2010/main" val="1866675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244" y="1"/>
            <a:ext cx="11372425" cy="1030513"/>
          </a:xfrm>
        </p:spPr>
        <p:txBody>
          <a:bodyPr anchor="ctr"/>
          <a:lstStyle/>
          <a:p>
            <a:r>
              <a:rPr lang="en-US" cap="all" spc="-30" dirty="0"/>
              <a:t>SOW </a:t>
            </a:r>
            <a:r>
              <a:rPr lang="en-US" spc="-30" dirty="0"/>
              <a:t>Process: Draft Submission</a:t>
            </a:r>
            <a:endParaRPr lang="en-US" cap="all" spc="-30" dirty="0"/>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fld id="{81D60167-4931-47E6-BA6A-407CBD079E47}" type="slidenum">
              <a:rPr lang="en-US" sz="1300" b="1" spc="-10" smtClean="0">
                <a:solidFill>
                  <a:schemeClr val="bg2">
                    <a:lumMod val="75000"/>
                  </a:schemeClr>
                </a:solidFill>
                <a:latin typeface="Arial"/>
                <a:cs typeface="Arial"/>
              </a:rPr>
              <a:pPr marL="25400"/>
              <a:t>86</a:t>
            </a:fld>
            <a:endParaRPr lang="en-US" sz="1300" dirty="0">
              <a:solidFill>
                <a:schemeClr val="bg2">
                  <a:lumMod val="75000"/>
                </a:schemeClr>
              </a:solidFill>
              <a:latin typeface="Arial"/>
              <a:cs typeface="Arial"/>
            </a:endParaRPr>
          </a:p>
        </p:txBody>
      </p:sp>
      <p:graphicFrame>
        <p:nvGraphicFramePr>
          <p:cNvPr id="5" name="Diagram 4" descr="Image of a Step Up Process showing the SOW Draft Submission process. "/>
          <p:cNvGraphicFramePr/>
          <p:nvPr>
            <p:extLst>
              <p:ext uri="{D42A27DB-BD31-4B8C-83A1-F6EECF244321}">
                <p14:modId xmlns:p14="http://schemas.microsoft.com/office/powerpoint/2010/main" val="1446782500"/>
              </p:ext>
            </p:extLst>
          </p:nvPr>
        </p:nvGraphicFramePr>
        <p:xfrm>
          <a:off x="1029492" y="1972603"/>
          <a:ext cx="9907931" cy="4155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8"/>
          <a:srcRect b="16419"/>
          <a:stretch/>
        </p:blipFill>
        <p:spPr>
          <a:xfrm>
            <a:off x="1314011" y="2162210"/>
            <a:ext cx="1732084" cy="1773748"/>
          </a:xfrm>
          <a:prstGeom prst="rect">
            <a:avLst/>
          </a:prstGeom>
        </p:spPr>
      </p:pic>
      <p:sp>
        <p:nvSpPr>
          <p:cNvPr id="4" name="Date Placeholder 3">
            <a:extLst>
              <a:ext uri="{FF2B5EF4-FFF2-40B4-BE49-F238E27FC236}">
                <a16:creationId xmlns:a16="http://schemas.microsoft.com/office/drawing/2014/main" id="{B65A3C23-8BE7-4998-9BE6-0D1CBBD482B2}"/>
              </a:ext>
            </a:extLst>
          </p:cNvPr>
          <p:cNvSpPr>
            <a:spLocks noGrp="1"/>
          </p:cNvSpPr>
          <p:nvPr>
            <p:ph type="dt" sz="half" idx="2"/>
          </p:nvPr>
        </p:nvSpPr>
        <p:spPr/>
        <p:txBody>
          <a:bodyPr/>
          <a:lstStyle/>
          <a:p>
            <a:fld id="{8F058369-EBA2-4784-B77E-6D83FFBEC65D}" type="datetime1">
              <a:rPr lang="en-US" smtClean="0"/>
              <a:t>5/14/2019</a:t>
            </a:fld>
            <a:endParaRPr lang="en-US" dirty="0"/>
          </a:p>
        </p:txBody>
      </p:sp>
    </p:spTree>
    <p:extLst>
      <p:ext uri="{BB962C8B-B14F-4D97-AF65-F5344CB8AC3E}">
        <p14:creationId xmlns:p14="http://schemas.microsoft.com/office/powerpoint/2010/main" val="34287576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731" y="0"/>
            <a:ext cx="11372425" cy="1073962"/>
          </a:xfrm>
        </p:spPr>
        <p:txBody>
          <a:bodyPr/>
          <a:lstStyle/>
          <a:p>
            <a:r>
              <a:rPr lang="en-US" cap="all" spc="-30" dirty="0"/>
              <a:t>SOW </a:t>
            </a:r>
            <a:r>
              <a:rPr lang="en-US" spc="-30" dirty="0"/>
              <a:t>Process: Final Submission</a:t>
            </a:r>
            <a:endParaRPr lang="en-US" cap="all" spc="-30" dirty="0"/>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fld id="{81D60167-4931-47E6-BA6A-407CBD079E47}" type="slidenum">
              <a:rPr lang="en-US" sz="1300" b="1" spc="-10" smtClean="0">
                <a:solidFill>
                  <a:schemeClr val="bg2">
                    <a:lumMod val="75000"/>
                  </a:schemeClr>
                </a:solidFill>
                <a:latin typeface="Arial"/>
                <a:cs typeface="Arial"/>
              </a:rPr>
              <a:pPr marL="25400"/>
              <a:t>87</a:t>
            </a:fld>
            <a:endParaRPr lang="en-US" sz="1300" dirty="0">
              <a:solidFill>
                <a:schemeClr val="bg2">
                  <a:lumMod val="75000"/>
                </a:schemeClr>
              </a:solidFill>
              <a:latin typeface="Arial"/>
              <a:cs typeface="Aria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a:srcRect b="16419"/>
          <a:stretch/>
        </p:blipFill>
        <p:spPr>
          <a:xfrm>
            <a:off x="1314011" y="2162210"/>
            <a:ext cx="1732084" cy="1773748"/>
          </a:xfrm>
          <a:prstGeom prst="rect">
            <a:avLst/>
          </a:prstGeom>
        </p:spPr>
      </p:pic>
      <p:graphicFrame>
        <p:nvGraphicFramePr>
          <p:cNvPr id="7" name="Diagram 6" descr="Image of a Step Up Process showing the SOW Final Submission process. "/>
          <p:cNvGraphicFramePr/>
          <p:nvPr>
            <p:extLst>
              <p:ext uri="{D42A27DB-BD31-4B8C-83A1-F6EECF244321}">
                <p14:modId xmlns:p14="http://schemas.microsoft.com/office/powerpoint/2010/main" val="1133132278"/>
              </p:ext>
            </p:extLst>
          </p:nvPr>
        </p:nvGraphicFramePr>
        <p:xfrm>
          <a:off x="1017919" y="1628775"/>
          <a:ext cx="9931078" cy="4686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FE668C43-0C52-4D5C-A28D-DDDB238CF467}"/>
              </a:ext>
            </a:extLst>
          </p:cNvPr>
          <p:cNvSpPr>
            <a:spLocks noGrp="1"/>
          </p:cNvSpPr>
          <p:nvPr>
            <p:ph type="dt" sz="half" idx="2"/>
          </p:nvPr>
        </p:nvSpPr>
        <p:spPr/>
        <p:txBody>
          <a:bodyPr/>
          <a:lstStyle/>
          <a:p>
            <a:fld id="{E789C334-4865-4588-9DC5-2941F6718748}" type="datetime1">
              <a:rPr lang="en-US" smtClean="0"/>
              <a:t>5/14/2019</a:t>
            </a:fld>
            <a:endParaRPr lang="en-US" dirty="0"/>
          </a:p>
        </p:txBody>
      </p:sp>
    </p:spTree>
    <p:extLst>
      <p:ext uri="{BB962C8B-B14F-4D97-AF65-F5344CB8AC3E}">
        <p14:creationId xmlns:p14="http://schemas.microsoft.com/office/powerpoint/2010/main" val="7920922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788" y="117899"/>
            <a:ext cx="10515600" cy="737771"/>
          </a:xfrm>
        </p:spPr>
        <p:txBody>
          <a:bodyPr/>
          <a:lstStyle/>
          <a:p>
            <a:r>
              <a:rPr lang="en-US" dirty="0"/>
              <a:t>SOW Process: </a:t>
            </a:r>
            <a:r>
              <a:rPr lang="en-US" i="1" dirty="0"/>
              <a:t>Timelines </a:t>
            </a:r>
            <a:endParaRPr lang="en-US" dirty="0"/>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fld id="{81D60167-4931-47E6-BA6A-407CBD079E47}" type="slidenum">
              <a:rPr lang="en-US" sz="1300" b="1" spc="-10" smtClean="0">
                <a:solidFill>
                  <a:schemeClr val="bg2">
                    <a:lumMod val="75000"/>
                  </a:schemeClr>
                </a:solidFill>
                <a:latin typeface="Arial"/>
                <a:cs typeface="Arial"/>
              </a:rPr>
              <a:pPr marL="25400"/>
              <a:t>88</a:t>
            </a:fld>
            <a:endParaRPr lang="en-US" sz="1300" dirty="0">
              <a:solidFill>
                <a:schemeClr val="bg2">
                  <a:lumMod val="75000"/>
                </a:schemeClr>
              </a:solidFill>
              <a:latin typeface="Arial"/>
              <a:cs typeface="Arial"/>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5388" y="1881709"/>
            <a:ext cx="2710451" cy="3905956"/>
          </a:xfrm>
          <a:prstGeom prst="rect">
            <a:avLst/>
          </a:prstGeom>
        </p:spPr>
      </p:pic>
      <p:sp>
        <p:nvSpPr>
          <p:cNvPr id="6" name="Rectangle 5"/>
          <p:cNvSpPr/>
          <p:nvPr/>
        </p:nvSpPr>
        <p:spPr>
          <a:xfrm>
            <a:off x="4829388" y="1705936"/>
            <a:ext cx="6096000" cy="4031873"/>
          </a:xfrm>
          <a:prstGeom prst="rect">
            <a:avLst/>
          </a:prstGeom>
        </p:spPr>
        <p:txBody>
          <a:bodyPr>
            <a:spAutoFit/>
          </a:bodyPr>
          <a:lstStyle/>
          <a:p>
            <a:r>
              <a:rPr lang="en-US" sz="3200" b="1" i="1" dirty="0">
                <a:latin typeface="Arial" panose="020B0604020202020204" pitchFamily="34" charset="0"/>
                <a:cs typeface="Arial" panose="020B0604020202020204" pitchFamily="34" charset="0"/>
              </a:rPr>
              <a:t>Draft SOW </a:t>
            </a:r>
            <a:r>
              <a:rPr lang="en-US" sz="3200" dirty="0">
                <a:latin typeface="Arial" panose="020B0604020202020204" pitchFamily="34" charset="0"/>
                <a:cs typeface="Arial" panose="020B0604020202020204" pitchFamily="34" charset="0"/>
              </a:rPr>
              <a:t>Review</a:t>
            </a:r>
          </a:p>
          <a:p>
            <a:r>
              <a:rPr lang="en-US" sz="3200" dirty="0">
                <a:latin typeface="Arial" panose="020B0604020202020204" pitchFamily="34" charset="0"/>
                <a:cs typeface="Arial" panose="020B0604020202020204" pitchFamily="34" charset="0"/>
              </a:rPr>
              <a:t> 	30 Business Days</a:t>
            </a:r>
          </a:p>
          <a:p>
            <a:pPr algn="ctr"/>
            <a:endParaRPr lang="en-US" sz="3200" u="sng" dirty="0">
              <a:latin typeface="Arial" panose="020B0604020202020204" pitchFamily="34" charset="0"/>
              <a:cs typeface="Arial" panose="020B0604020202020204" pitchFamily="34" charset="0"/>
            </a:endParaRPr>
          </a:p>
          <a:p>
            <a:r>
              <a:rPr lang="en-US" sz="3200" b="1" i="1" dirty="0">
                <a:latin typeface="Arial" panose="020B0604020202020204" pitchFamily="34" charset="0"/>
                <a:cs typeface="Arial" panose="020B0604020202020204" pitchFamily="34" charset="0"/>
              </a:rPr>
              <a:t>Expedited Draft SOW </a:t>
            </a:r>
            <a:r>
              <a:rPr lang="en-US" sz="3200" dirty="0">
                <a:latin typeface="Arial" panose="020B0604020202020204" pitchFamily="34" charset="0"/>
                <a:cs typeface="Arial" panose="020B0604020202020204" pitchFamily="34" charset="0"/>
              </a:rPr>
              <a:t>Review       	3 Business Days</a:t>
            </a:r>
          </a:p>
          <a:p>
            <a:pPr algn="ctr"/>
            <a:endParaRPr lang="en-US" sz="3200" dirty="0">
              <a:latin typeface="Arial" panose="020B0604020202020204" pitchFamily="34" charset="0"/>
              <a:cs typeface="Arial" panose="020B0604020202020204" pitchFamily="34" charset="0"/>
            </a:endParaRPr>
          </a:p>
          <a:p>
            <a:r>
              <a:rPr lang="en-US" sz="3200" b="1" i="1" dirty="0">
                <a:latin typeface="Arial" panose="020B0604020202020204" pitchFamily="34" charset="0"/>
                <a:cs typeface="Arial" panose="020B0604020202020204" pitchFamily="34" charset="0"/>
              </a:rPr>
              <a:t>Final SOW </a:t>
            </a:r>
            <a:r>
              <a:rPr lang="en-US" sz="3200" dirty="0">
                <a:latin typeface="Arial" panose="020B0604020202020204" pitchFamily="34" charset="0"/>
                <a:cs typeface="Arial" panose="020B0604020202020204" pitchFamily="34" charset="0"/>
              </a:rPr>
              <a:t>Review                     	3 Business Days</a:t>
            </a:r>
          </a:p>
        </p:txBody>
      </p:sp>
      <p:sp>
        <p:nvSpPr>
          <p:cNvPr id="4" name="TextBox 3">
            <a:extLst>
              <a:ext uri="{FF2B5EF4-FFF2-40B4-BE49-F238E27FC236}">
                <a16:creationId xmlns:a16="http://schemas.microsoft.com/office/drawing/2014/main" id="{3A4E9FB2-26D5-4E93-975E-889E25C65E56}"/>
              </a:ext>
            </a:extLst>
          </p:cNvPr>
          <p:cNvSpPr txBox="1"/>
          <p:nvPr/>
        </p:nvSpPr>
        <p:spPr>
          <a:xfrm>
            <a:off x="409788" y="5787665"/>
            <a:ext cx="4957011" cy="969496"/>
          </a:xfrm>
          <a:prstGeom prst="rect">
            <a:avLst/>
          </a:prstGeom>
          <a:noFill/>
        </p:spPr>
        <p:txBody>
          <a:bodyPr wrap="square" rtlCol="0">
            <a:spAutoFit/>
          </a:bodyPr>
          <a:lstStyle/>
          <a:p>
            <a:r>
              <a:rPr lang="en-US" sz="1900" b="1" dirty="0">
                <a:solidFill>
                  <a:srgbClr val="0070C0"/>
                </a:solidFill>
                <a:latin typeface="Arial" panose="020B0604020202020204" pitchFamily="34" charset="0"/>
                <a:cs typeface="Arial" panose="020B0604020202020204" pitchFamily="34" charset="0"/>
              </a:rPr>
              <a:t>*Note: </a:t>
            </a:r>
            <a:r>
              <a:rPr lang="en-US" sz="1900" dirty="0">
                <a:solidFill>
                  <a:srgbClr val="0070C0"/>
                </a:solidFill>
                <a:latin typeface="Arial" panose="020B0604020202020204" pitchFamily="34" charset="0"/>
                <a:cs typeface="Arial" panose="020B0604020202020204" pitchFamily="34" charset="0"/>
              </a:rPr>
              <a:t>Justifications for cost and/or Terms and Condition Exceptions may take longer than 30 days</a:t>
            </a:r>
          </a:p>
        </p:txBody>
      </p:sp>
      <p:sp>
        <p:nvSpPr>
          <p:cNvPr id="7" name="Date Placeholder 6">
            <a:extLst>
              <a:ext uri="{FF2B5EF4-FFF2-40B4-BE49-F238E27FC236}">
                <a16:creationId xmlns:a16="http://schemas.microsoft.com/office/drawing/2014/main" id="{E485E811-4D81-481A-B63B-61D843B6BE1C}"/>
              </a:ext>
            </a:extLst>
          </p:cNvPr>
          <p:cNvSpPr>
            <a:spLocks noGrp="1"/>
          </p:cNvSpPr>
          <p:nvPr>
            <p:ph type="dt" sz="half" idx="2"/>
          </p:nvPr>
        </p:nvSpPr>
        <p:spPr/>
        <p:txBody>
          <a:bodyPr/>
          <a:lstStyle/>
          <a:p>
            <a:fld id="{E5D9DEEA-D2AB-4B34-B95D-A95195D295AA}" type="datetime1">
              <a:rPr lang="en-US" smtClean="0"/>
              <a:t>5/14/2019</a:t>
            </a:fld>
            <a:endParaRPr lang="en-US" dirty="0"/>
          </a:p>
        </p:txBody>
      </p:sp>
    </p:spTree>
    <p:extLst>
      <p:ext uri="{BB962C8B-B14F-4D97-AF65-F5344CB8AC3E}">
        <p14:creationId xmlns:p14="http://schemas.microsoft.com/office/powerpoint/2010/main" val="2877313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SOW Amendments Process">
            <a:extLst>
              <a:ext uri="{FF2B5EF4-FFF2-40B4-BE49-F238E27FC236}">
                <a16:creationId xmlns:a16="http://schemas.microsoft.com/office/drawing/2014/main" id="{02309571-9FB4-4018-9815-6470B792E6C4}"/>
              </a:ext>
            </a:extLst>
          </p:cNvPr>
          <p:cNvPicPr>
            <a:picLocks noChangeAspect="1"/>
          </p:cNvPicPr>
          <p:nvPr/>
        </p:nvPicPr>
        <p:blipFill rotWithShape="1">
          <a:blip r:embed="rId3"/>
          <a:srcRect t="6483" b="6540"/>
          <a:stretch/>
        </p:blipFill>
        <p:spPr>
          <a:xfrm>
            <a:off x="159658" y="1240605"/>
            <a:ext cx="11872686" cy="5480870"/>
          </a:xfrm>
          <a:prstGeom prst="rect">
            <a:avLst/>
          </a:prstGeom>
          <a:ln w="889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09788" y="1"/>
            <a:ext cx="10515600" cy="833718"/>
          </a:xfrm>
        </p:spPr>
        <p:txBody>
          <a:bodyPr/>
          <a:lstStyle/>
          <a:p>
            <a:r>
              <a:rPr lang="en-US" cap="all" spc="-30" dirty="0"/>
              <a:t>SOW </a:t>
            </a:r>
            <a:r>
              <a:rPr lang="en-US" spc="-30" dirty="0"/>
              <a:t>Process: Amendments </a:t>
            </a:r>
            <a:endParaRPr lang="en-US" cap="all" spc="-30" dirty="0"/>
          </a:p>
        </p:txBody>
      </p:sp>
      <p:sp>
        <p:nvSpPr>
          <p:cNvPr id="3" name="Text Placeholder 2"/>
          <p:cNvSpPr>
            <a:spLocks noGrp="1"/>
          </p:cNvSpPr>
          <p:nvPr>
            <p:ph idx="1"/>
          </p:nvPr>
        </p:nvSpPr>
        <p:spPr>
          <a:xfrm>
            <a:off x="1440302" y="1683657"/>
            <a:ext cx="7617708" cy="3599543"/>
          </a:xfrm>
          <a:solidFill>
            <a:schemeClr val="tx1">
              <a:alpha val="39000"/>
            </a:schemeClr>
          </a:solidFill>
        </p:spPr>
        <p:txBody>
          <a:bodyPr>
            <a:normAutofit/>
          </a:bodyPr>
          <a:lstStyle/>
          <a:p>
            <a:pPr marL="0" indent="0">
              <a:buNone/>
            </a:pPr>
            <a:r>
              <a:rPr lang="en-US" dirty="0">
                <a:solidFill>
                  <a:schemeClr val="bg1"/>
                </a:solidFill>
                <a:latin typeface="Franklin Gothic Book" panose="020B0503020102020204" pitchFamily="34" charset="0"/>
              </a:rPr>
              <a:t>All amendments or change orders, are to be submitted to DIR for approval. This includes any changes to the scope regardless of cost. </a:t>
            </a:r>
          </a:p>
          <a:p>
            <a:pPr marL="0" indent="0">
              <a:buNone/>
            </a:pPr>
            <a:endParaRPr lang="en-US" dirty="0">
              <a:solidFill>
                <a:schemeClr val="bg1"/>
              </a:solidFill>
              <a:latin typeface="Franklin Gothic Book" panose="020B0503020102020204" pitchFamily="34" charset="0"/>
            </a:endParaRPr>
          </a:p>
          <a:p>
            <a:pPr marL="0" indent="0">
              <a:buNone/>
            </a:pPr>
            <a:r>
              <a:rPr lang="en-US" dirty="0">
                <a:solidFill>
                  <a:schemeClr val="bg1"/>
                </a:solidFill>
                <a:latin typeface="Franklin Gothic Book" panose="020B0503020102020204" pitchFamily="34" charset="0"/>
              </a:rPr>
              <a:t>Amendments would be submitted through the DIR portal with reference to the original SOW and would follow the same path as the draft and final submissions of the original. </a:t>
            </a:r>
          </a:p>
          <a:p>
            <a:pPr marL="0" indent="0">
              <a:buNone/>
            </a:pPr>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fld id="{81D60167-4931-47E6-BA6A-407CBD079E47}" type="slidenum">
              <a:rPr lang="en-US" sz="1300" b="1" spc="-10" smtClean="0">
                <a:solidFill>
                  <a:srgbClr val="FFFFFF"/>
                </a:solidFill>
                <a:latin typeface="Arial"/>
                <a:cs typeface="Arial"/>
              </a:rPr>
              <a:pPr marL="25400"/>
              <a:t>89</a:t>
            </a:fld>
            <a:endParaRPr lang="en-US" sz="1300" dirty="0">
              <a:solidFill>
                <a:prstClr val="black"/>
              </a:solidFill>
              <a:latin typeface="Arial"/>
              <a:cs typeface="Arial"/>
            </a:endParaRPr>
          </a:p>
        </p:txBody>
      </p:sp>
      <p:sp>
        <p:nvSpPr>
          <p:cNvPr id="5" name="Date Placeholder 4">
            <a:extLst>
              <a:ext uri="{FF2B5EF4-FFF2-40B4-BE49-F238E27FC236}">
                <a16:creationId xmlns:a16="http://schemas.microsoft.com/office/drawing/2014/main" id="{D3475392-615B-4774-91E1-368BE2FBDBA4}"/>
              </a:ext>
            </a:extLst>
          </p:cNvPr>
          <p:cNvSpPr>
            <a:spLocks noGrp="1"/>
          </p:cNvSpPr>
          <p:nvPr>
            <p:ph type="dt" sz="half" idx="2"/>
          </p:nvPr>
        </p:nvSpPr>
        <p:spPr/>
        <p:txBody>
          <a:bodyPr/>
          <a:lstStyle/>
          <a:p>
            <a:fld id="{1587437C-3A1E-478B-81E6-B7C4BD8F630A}" type="datetime1">
              <a:rPr lang="en-US" smtClean="0"/>
              <a:t>5/14/2019</a:t>
            </a:fld>
            <a:endParaRPr lang="en-US" dirty="0"/>
          </a:p>
        </p:txBody>
      </p:sp>
    </p:spTree>
    <p:extLst>
      <p:ext uri="{BB962C8B-B14F-4D97-AF65-F5344CB8AC3E}">
        <p14:creationId xmlns:p14="http://schemas.microsoft.com/office/powerpoint/2010/main" val="1993445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BBC1633-2D76-47F6-9A30-F058E5F7459E}"/>
              </a:ext>
            </a:extLst>
          </p:cNvPr>
          <p:cNvSpPr>
            <a:spLocks noGrp="1"/>
          </p:cNvSpPr>
          <p:nvPr>
            <p:ph type="title"/>
          </p:nvPr>
        </p:nvSpPr>
        <p:spPr/>
        <p:txBody>
          <a:bodyPr>
            <a:normAutofit/>
          </a:bodyPr>
          <a:lstStyle/>
          <a:p>
            <a:r>
              <a:rPr lang="en-US" dirty="0"/>
              <a:t>“Do it Yourself” or Outsource</a:t>
            </a:r>
          </a:p>
        </p:txBody>
      </p:sp>
      <p:sp>
        <p:nvSpPr>
          <p:cNvPr id="21" name="Freeform: Shape 20">
            <a:extLst>
              <a:ext uri="{FF2B5EF4-FFF2-40B4-BE49-F238E27FC236}">
                <a16:creationId xmlns:a16="http://schemas.microsoft.com/office/drawing/2014/main" id="{1B1939DA-536B-46A0-96B4-41029ED69404}"/>
              </a:ext>
              <a:ext uri="{C183D7F6-B498-43B3-948B-1728B52AA6E4}">
                <adec:decorative xmlns:adec="http://schemas.microsoft.com/office/drawing/2017/decorative" val="1"/>
              </a:ext>
            </a:extLst>
          </p:cNvPr>
          <p:cNvSpPr/>
          <p:nvPr/>
        </p:nvSpPr>
        <p:spPr>
          <a:xfrm>
            <a:off x="1680420" y="4899353"/>
            <a:ext cx="2738201" cy="1822129"/>
          </a:xfrm>
          <a:custGeom>
            <a:avLst/>
            <a:gdLst>
              <a:gd name="connsiteX0" fmla="*/ 0 w 2508148"/>
              <a:gd name="connsiteY0" fmla="*/ 162471 h 1624711"/>
              <a:gd name="connsiteX1" fmla="*/ 162471 w 2508148"/>
              <a:gd name="connsiteY1" fmla="*/ 0 h 1624711"/>
              <a:gd name="connsiteX2" fmla="*/ 2345677 w 2508148"/>
              <a:gd name="connsiteY2" fmla="*/ 0 h 1624711"/>
              <a:gd name="connsiteX3" fmla="*/ 2508148 w 2508148"/>
              <a:gd name="connsiteY3" fmla="*/ 162471 h 1624711"/>
              <a:gd name="connsiteX4" fmla="*/ 2508148 w 2508148"/>
              <a:gd name="connsiteY4" fmla="*/ 1462240 h 1624711"/>
              <a:gd name="connsiteX5" fmla="*/ 2345677 w 2508148"/>
              <a:gd name="connsiteY5" fmla="*/ 1624711 h 1624711"/>
              <a:gd name="connsiteX6" fmla="*/ 162471 w 2508148"/>
              <a:gd name="connsiteY6" fmla="*/ 1624711 h 1624711"/>
              <a:gd name="connsiteX7" fmla="*/ 0 w 2508148"/>
              <a:gd name="connsiteY7" fmla="*/ 1462240 h 1624711"/>
              <a:gd name="connsiteX8" fmla="*/ 0 w 2508148"/>
              <a:gd name="connsiteY8" fmla="*/ 162471 h 16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148" h="1624711">
                <a:moveTo>
                  <a:pt x="0" y="162471"/>
                </a:moveTo>
                <a:cubicBezTo>
                  <a:pt x="0" y="72741"/>
                  <a:pt x="72741" y="0"/>
                  <a:pt x="162471" y="0"/>
                </a:cubicBezTo>
                <a:lnTo>
                  <a:pt x="2345677" y="0"/>
                </a:lnTo>
                <a:cubicBezTo>
                  <a:pt x="2435407" y="0"/>
                  <a:pt x="2508148" y="72741"/>
                  <a:pt x="2508148" y="162471"/>
                </a:cubicBezTo>
                <a:lnTo>
                  <a:pt x="2508148" y="1462240"/>
                </a:lnTo>
                <a:cubicBezTo>
                  <a:pt x="2508148" y="1551970"/>
                  <a:pt x="2435407" y="1624711"/>
                  <a:pt x="2345677" y="1624711"/>
                </a:cubicBezTo>
                <a:lnTo>
                  <a:pt x="162471" y="1624711"/>
                </a:lnTo>
                <a:cubicBezTo>
                  <a:pt x="72741" y="1624711"/>
                  <a:pt x="0" y="1551970"/>
                  <a:pt x="0" y="1462240"/>
                </a:cubicBezTo>
                <a:lnTo>
                  <a:pt x="0" y="16247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1910" tIns="271910" rIns="1024355" bIns="678088" numCol="1" spcCol="1270" anchor="t" anchorCtr="0">
            <a:noAutofit/>
          </a:bodyPr>
          <a:lstStyle/>
          <a:p>
            <a:pPr marL="285750" marR="0" lvl="1" indent="-285750" algn="l" defTabSz="2133600" rtl="0" eaLnBrk="1" fontAlgn="auto" latinLnBrk="0" hangingPunct="1">
              <a:lnSpc>
                <a:spcPct val="90000"/>
              </a:lnSpc>
              <a:spcBef>
                <a:spcPct val="0"/>
              </a:spcBef>
              <a:spcAft>
                <a:spcPct val="15000"/>
              </a:spcAft>
              <a:buClrTx/>
              <a:buSzTx/>
              <a:buFontTx/>
              <a:buNone/>
              <a:tabLst/>
              <a:defRPr/>
            </a:pPr>
            <a:endParaRPr kumimoji="0" lang="en-US" sz="4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4" name="Freeform: Shape 13" descr="Cycle matrix slice 4: Shared Services">
            <a:extLst>
              <a:ext uri="{FF2B5EF4-FFF2-40B4-BE49-F238E27FC236}">
                <a16:creationId xmlns:a16="http://schemas.microsoft.com/office/drawing/2014/main" id="{5BB4618F-577B-4F8B-BF64-0F958B7D1856}"/>
              </a:ext>
            </a:extLst>
          </p:cNvPr>
          <p:cNvSpPr>
            <a:spLocks noChangeAspect="1"/>
          </p:cNvSpPr>
          <p:nvPr/>
        </p:nvSpPr>
        <p:spPr>
          <a:xfrm>
            <a:off x="3410268" y="3831493"/>
            <a:ext cx="1868671" cy="1868671"/>
          </a:xfrm>
          <a:custGeom>
            <a:avLst/>
            <a:gdLst>
              <a:gd name="connsiteX0" fmla="*/ 0 w 2198437"/>
              <a:gd name="connsiteY0" fmla="*/ 2198437 h 2198437"/>
              <a:gd name="connsiteX1" fmla="*/ 2198437 w 2198437"/>
              <a:gd name="connsiteY1" fmla="*/ 0 h 2198437"/>
              <a:gd name="connsiteX2" fmla="*/ 2198437 w 2198437"/>
              <a:gd name="connsiteY2" fmla="*/ 2198437 h 2198437"/>
              <a:gd name="connsiteX3" fmla="*/ 0 w 2198437"/>
              <a:gd name="connsiteY3" fmla="*/ 2198437 h 2198437"/>
            </a:gdLst>
            <a:ahLst/>
            <a:cxnLst>
              <a:cxn ang="0">
                <a:pos x="connsiteX0" y="connsiteY0"/>
              </a:cxn>
              <a:cxn ang="0">
                <a:pos x="connsiteX1" y="connsiteY1"/>
              </a:cxn>
              <a:cxn ang="0">
                <a:pos x="connsiteX2" y="connsiteY2"/>
              </a:cxn>
              <a:cxn ang="0">
                <a:pos x="connsiteX3" y="connsiteY3"/>
              </a:cxn>
            </a:cxnLst>
            <a:rect l="l" t="t" r="r" b="b"/>
            <a:pathLst>
              <a:path w="2198437" h="2198437">
                <a:moveTo>
                  <a:pt x="2198437" y="2198437"/>
                </a:moveTo>
                <a:cubicBezTo>
                  <a:pt x="984274" y="2198437"/>
                  <a:pt x="0" y="1214163"/>
                  <a:pt x="0" y="0"/>
                </a:cubicBezTo>
                <a:lnTo>
                  <a:pt x="2198437" y="0"/>
                </a:lnTo>
                <a:lnTo>
                  <a:pt x="2198437" y="219843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8640" tIns="135128" rIns="135128" bIns="77903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Shared </a:t>
            </a:r>
            <a:b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Technology</a:t>
            </a:r>
            <a:b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Services</a:t>
            </a:r>
            <a:b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(STS)</a:t>
            </a:r>
          </a:p>
        </p:txBody>
      </p:sp>
      <p:sp>
        <p:nvSpPr>
          <p:cNvPr id="12" name="Freeform: Shape 11" descr="Cycle matrix slice 2: Cooperative Contracts">
            <a:extLst>
              <a:ext uri="{FF2B5EF4-FFF2-40B4-BE49-F238E27FC236}">
                <a16:creationId xmlns:a16="http://schemas.microsoft.com/office/drawing/2014/main" id="{E80E340E-4D9B-49E3-B401-7100A0B47FA2}"/>
              </a:ext>
            </a:extLst>
          </p:cNvPr>
          <p:cNvSpPr>
            <a:spLocks noChangeAspect="1"/>
          </p:cNvSpPr>
          <p:nvPr/>
        </p:nvSpPr>
        <p:spPr>
          <a:xfrm>
            <a:off x="5332044" y="1900761"/>
            <a:ext cx="1868671" cy="1868671"/>
          </a:xfrm>
          <a:custGeom>
            <a:avLst/>
            <a:gdLst>
              <a:gd name="connsiteX0" fmla="*/ 0 w 2198437"/>
              <a:gd name="connsiteY0" fmla="*/ 2198437 h 2198437"/>
              <a:gd name="connsiteX1" fmla="*/ 2198437 w 2198437"/>
              <a:gd name="connsiteY1" fmla="*/ 0 h 2198437"/>
              <a:gd name="connsiteX2" fmla="*/ 2198437 w 2198437"/>
              <a:gd name="connsiteY2" fmla="*/ 2198437 h 2198437"/>
              <a:gd name="connsiteX3" fmla="*/ 0 w 2198437"/>
              <a:gd name="connsiteY3" fmla="*/ 2198437 h 2198437"/>
            </a:gdLst>
            <a:ahLst/>
            <a:cxnLst>
              <a:cxn ang="0">
                <a:pos x="connsiteX0" y="connsiteY0"/>
              </a:cxn>
              <a:cxn ang="0">
                <a:pos x="connsiteX1" y="connsiteY1"/>
              </a:cxn>
              <a:cxn ang="0">
                <a:pos x="connsiteX2" y="connsiteY2"/>
              </a:cxn>
              <a:cxn ang="0">
                <a:pos x="connsiteX3" y="connsiteY3"/>
              </a:cxn>
            </a:cxnLst>
            <a:rect l="l" t="t" r="r" b="b"/>
            <a:pathLst>
              <a:path w="2198437" h="2198437">
                <a:moveTo>
                  <a:pt x="0" y="0"/>
                </a:moveTo>
                <a:cubicBezTo>
                  <a:pt x="1214163" y="0"/>
                  <a:pt x="2198437" y="984274"/>
                  <a:pt x="2198437" y="2198437"/>
                </a:cubicBezTo>
                <a:lnTo>
                  <a:pt x="0" y="21984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779035" rIns="457200" bIns="135128"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Cooperative Contracts</a:t>
            </a:r>
            <a:b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(Co-op)</a:t>
            </a:r>
          </a:p>
        </p:txBody>
      </p:sp>
      <p:sp>
        <p:nvSpPr>
          <p:cNvPr id="7" name="Freeform: Shape 6">
            <a:extLst>
              <a:ext uri="{FF2B5EF4-FFF2-40B4-BE49-F238E27FC236}">
                <a16:creationId xmlns:a16="http://schemas.microsoft.com/office/drawing/2014/main" id="{DA025A51-2F3B-46C9-A2D9-0B010E24D8F2}"/>
              </a:ext>
              <a:ext uri="{C183D7F6-B498-43B3-948B-1728B52AA6E4}">
                <adec:decorative xmlns:adec="http://schemas.microsoft.com/office/drawing/2017/decorative" val="1"/>
              </a:ext>
            </a:extLst>
          </p:cNvPr>
          <p:cNvSpPr/>
          <p:nvPr/>
        </p:nvSpPr>
        <p:spPr>
          <a:xfrm>
            <a:off x="6266378" y="1363396"/>
            <a:ext cx="2686791" cy="1624711"/>
          </a:xfrm>
          <a:custGeom>
            <a:avLst/>
            <a:gdLst>
              <a:gd name="connsiteX0" fmla="*/ 0 w 2508148"/>
              <a:gd name="connsiteY0" fmla="*/ 162471 h 1624711"/>
              <a:gd name="connsiteX1" fmla="*/ 162471 w 2508148"/>
              <a:gd name="connsiteY1" fmla="*/ 0 h 1624711"/>
              <a:gd name="connsiteX2" fmla="*/ 2345677 w 2508148"/>
              <a:gd name="connsiteY2" fmla="*/ 0 h 1624711"/>
              <a:gd name="connsiteX3" fmla="*/ 2508148 w 2508148"/>
              <a:gd name="connsiteY3" fmla="*/ 162471 h 1624711"/>
              <a:gd name="connsiteX4" fmla="*/ 2508148 w 2508148"/>
              <a:gd name="connsiteY4" fmla="*/ 1462240 h 1624711"/>
              <a:gd name="connsiteX5" fmla="*/ 2345677 w 2508148"/>
              <a:gd name="connsiteY5" fmla="*/ 1624711 h 1624711"/>
              <a:gd name="connsiteX6" fmla="*/ 162471 w 2508148"/>
              <a:gd name="connsiteY6" fmla="*/ 1624711 h 1624711"/>
              <a:gd name="connsiteX7" fmla="*/ 0 w 2508148"/>
              <a:gd name="connsiteY7" fmla="*/ 1462240 h 1624711"/>
              <a:gd name="connsiteX8" fmla="*/ 0 w 2508148"/>
              <a:gd name="connsiteY8" fmla="*/ 162471 h 16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148" h="1624711">
                <a:moveTo>
                  <a:pt x="0" y="162471"/>
                </a:moveTo>
                <a:cubicBezTo>
                  <a:pt x="0" y="72741"/>
                  <a:pt x="72741" y="0"/>
                  <a:pt x="162471" y="0"/>
                </a:cubicBezTo>
                <a:lnTo>
                  <a:pt x="2345677" y="0"/>
                </a:lnTo>
                <a:cubicBezTo>
                  <a:pt x="2435407" y="0"/>
                  <a:pt x="2508148" y="72741"/>
                  <a:pt x="2508148" y="162471"/>
                </a:cubicBezTo>
                <a:lnTo>
                  <a:pt x="2508148" y="1462240"/>
                </a:lnTo>
                <a:cubicBezTo>
                  <a:pt x="2508148" y="1551970"/>
                  <a:pt x="2435407" y="1624711"/>
                  <a:pt x="2345677" y="1624711"/>
                </a:cubicBezTo>
                <a:lnTo>
                  <a:pt x="162471" y="1624711"/>
                </a:lnTo>
                <a:cubicBezTo>
                  <a:pt x="72741" y="1624711"/>
                  <a:pt x="0" y="1551970"/>
                  <a:pt x="0" y="1462240"/>
                </a:cubicBezTo>
                <a:lnTo>
                  <a:pt x="0" y="16247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0" tIns="182880" rIns="91440" bIns="487588"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1AC095E3-D5A5-4C3B-BB60-DEB33609D14A}"/>
              </a:ext>
            </a:extLst>
          </p:cNvPr>
          <p:cNvSpPr txBox="1"/>
          <p:nvPr/>
        </p:nvSpPr>
        <p:spPr>
          <a:xfrm>
            <a:off x="9080577" y="2129971"/>
            <a:ext cx="15877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Franklin Gothic Medium" panose="020B0603020102020204" pitchFamily="34" charset="0"/>
                <a:ea typeface="+mn-ea"/>
                <a:cs typeface="+mn-cs"/>
              </a:rPr>
              <a:t>Eligible Customers</a:t>
            </a:r>
          </a:p>
        </p:txBody>
      </p:sp>
      <p:pic>
        <p:nvPicPr>
          <p:cNvPr id="32" name="Picture 31" descr="Icon: Government">
            <a:extLst>
              <a:ext uri="{FF2B5EF4-FFF2-40B4-BE49-F238E27FC236}">
                <a16:creationId xmlns:a16="http://schemas.microsoft.com/office/drawing/2014/main" id="{6CF6640C-B11D-4967-B175-A05E0060B291}"/>
              </a:ext>
            </a:extLst>
          </p:cNvPr>
          <p:cNvPicPr>
            <a:picLocks noChangeAspect="1"/>
          </p:cNvPicPr>
          <p:nvPr/>
        </p:nvPicPr>
        <p:blipFill rotWithShape="1">
          <a:blip r:embed="rId3">
            <a:extLst>
              <a:ext uri="{28A0092B-C50C-407E-A947-70E740481C1C}">
                <a14:useLocalDpi xmlns:a14="http://schemas.microsoft.com/office/drawing/2010/main" val="0"/>
              </a:ext>
            </a:extLst>
          </a:blip>
          <a:srcRect l="17314" t="1" r="23888" b="14659"/>
          <a:stretch/>
        </p:blipFill>
        <p:spPr>
          <a:xfrm>
            <a:off x="9511611" y="2925973"/>
            <a:ext cx="660319" cy="650607"/>
          </a:xfrm>
          <a:prstGeom prst="rect">
            <a:avLst/>
          </a:prstGeom>
        </p:spPr>
      </p:pic>
      <p:pic>
        <p:nvPicPr>
          <p:cNvPr id="34" name="Picture 33" descr="Icon: Education">
            <a:extLst>
              <a:ext uri="{FF2B5EF4-FFF2-40B4-BE49-F238E27FC236}">
                <a16:creationId xmlns:a16="http://schemas.microsoft.com/office/drawing/2014/main" id="{CF59C17D-BC9D-40BA-A467-D986368EC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7266" y="3605327"/>
            <a:ext cx="914346" cy="914346"/>
          </a:xfrm>
          <a:prstGeom prst="rect">
            <a:avLst/>
          </a:prstGeom>
        </p:spPr>
      </p:pic>
      <p:pic>
        <p:nvPicPr>
          <p:cNvPr id="35" name="Picture 34" descr="Icon: K-12">
            <a:extLst>
              <a:ext uri="{FF2B5EF4-FFF2-40B4-BE49-F238E27FC236}">
                <a16:creationId xmlns:a16="http://schemas.microsoft.com/office/drawing/2014/main" id="{CED4A449-7BBE-4EF7-A933-8A0FCEF2BF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7036" y="4538313"/>
            <a:ext cx="586504" cy="586504"/>
          </a:xfrm>
          <a:prstGeom prst="rect">
            <a:avLst/>
          </a:prstGeom>
        </p:spPr>
      </p:pic>
      <p:pic>
        <p:nvPicPr>
          <p:cNvPr id="36" name="Picture 35" descr="Icon: Assistance Organizations">
            <a:extLst>
              <a:ext uri="{FF2B5EF4-FFF2-40B4-BE49-F238E27FC236}">
                <a16:creationId xmlns:a16="http://schemas.microsoft.com/office/drawing/2014/main" id="{F5C3BF87-CA29-4F21-8644-5D18500BC4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4571" y="5448129"/>
            <a:ext cx="584923" cy="584923"/>
          </a:xfrm>
          <a:prstGeom prst="rect">
            <a:avLst/>
          </a:prstGeom>
        </p:spPr>
      </p:pic>
      <p:sp>
        <p:nvSpPr>
          <p:cNvPr id="22" name="Rectangle: Rounded Corners 4">
            <a:extLst>
              <a:ext uri="{FF2B5EF4-FFF2-40B4-BE49-F238E27FC236}">
                <a16:creationId xmlns:a16="http://schemas.microsoft.com/office/drawing/2014/main" id="{0D05C450-0697-407D-99C9-78F55AB4A18C}"/>
              </a:ext>
            </a:extLst>
          </p:cNvPr>
          <p:cNvSpPr txBox="1"/>
          <p:nvPr/>
        </p:nvSpPr>
        <p:spPr>
          <a:xfrm>
            <a:off x="1801170" y="5124817"/>
            <a:ext cx="2336877" cy="138447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marL="91440" marR="0" lvl="1" indent="-114300" algn="l" defTabSz="533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Outsourced Managed</a:t>
            </a:r>
          </a:p>
          <a:p>
            <a:pPr marL="91440" marR="0" lvl="1" indent="-114300" algn="l" defTabSz="533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 Services where DIR manages the Service Providers</a:t>
            </a:r>
          </a:p>
        </p:txBody>
      </p:sp>
      <p:sp>
        <p:nvSpPr>
          <p:cNvPr id="6" name="TextBox 5">
            <a:extLst>
              <a:ext uri="{FF2B5EF4-FFF2-40B4-BE49-F238E27FC236}">
                <a16:creationId xmlns:a16="http://schemas.microsoft.com/office/drawing/2014/main" id="{30CD8BED-9042-4D8C-9712-97E1C500D5D7}"/>
              </a:ext>
              <a:ext uri="{C183D7F6-B498-43B3-948B-1728B52AA6E4}">
                <adec:decorative xmlns:adec="http://schemas.microsoft.com/office/drawing/2017/decorative" val="1"/>
              </a:ext>
            </a:extLst>
          </p:cNvPr>
          <p:cNvSpPr txBox="1"/>
          <p:nvPr/>
        </p:nvSpPr>
        <p:spPr>
          <a:xfrm>
            <a:off x="6777289" y="1360608"/>
            <a:ext cx="215827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Franklin Gothic Book" panose="020B0503020102020204" pitchFamily="34" charset="0"/>
                <a:ea typeface="+mn-ea"/>
                <a:cs typeface="+mn-cs"/>
              </a:rPr>
              <a:t>“Do it Yourself IT” pre-negotiated master contracts for IT goods and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Arrow: Curved Down 8" descr="Cycle arrow, clockwise curving up">
            <a:extLst>
              <a:ext uri="{FF2B5EF4-FFF2-40B4-BE49-F238E27FC236}">
                <a16:creationId xmlns:a16="http://schemas.microsoft.com/office/drawing/2014/main" id="{4FE97390-AC5F-4243-B694-34BA168E77EC}"/>
              </a:ext>
            </a:extLst>
          </p:cNvPr>
          <p:cNvSpPr/>
          <p:nvPr/>
        </p:nvSpPr>
        <p:spPr>
          <a:xfrm>
            <a:off x="4934123" y="3344758"/>
            <a:ext cx="794046" cy="370399"/>
          </a:xfrm>
          <a:prstGeom prst="curvedDownArrow">
            <a:avLst>
              <a:gd name="adj1" fmla="val 25000"/>
              <a:gd name="adj2" fmla="val 50000"/>
              <a:gd name="adj3" fmla="val 38757"/>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Arrow: Curved Down 37" descr="Cycle arrow, clockwise curving up">
            <a:extLst>
              <a:ext uri="{FF2B5EF4-FFF2-40B4-BE49-F238E27FC236}">
                <a16:creationId xmlns:a16="http://schemas.microsoft.com/office/drawing/2014/main" id="{1E7291B0-CB55-453C-A6D6-B343E1F024FA}"/>
              </a:ext>
            </a:extLst>
          </p:cNvPr>
          <p:cNvSpPr/>
          <p:nvPr/>
        </p:nvSpPr>
        <p:spPr>
          <a:xfrm rot="10800000">
            <a:off x="4881910" y="3894057"/>
            <a:ext cx="794046" cy="370399"/>
          </a:xfrm>
          <a:prstGeom prst="curvedDownArrow">
            <a:avLst>
              <a:gd name="adj1" fmla="val 25000"/>
              <a:gd name="adj2" fmla="val 50000"/>
              <a:gd name="adj3" fmla="val 38757"/>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54BAAF97-AD0F-4B4E-AD1A-9A84AEFF483B}"/>
              </a:ext>
            </a:extLst>
          </p:cNvPr>
          <p:cNvSpPr>
            <a:spLocks noGrp="1"/>
          </p:cNvSpPr>
          <p:nvPr>
            <p:ph type="dt" sz="half" idx="10"/>
          </p:nvPr>
        </p:nvSpPr>
        <p:spPr>
          <a:xfrm>
            <a:off x="369195" y="6369627"/>
            <a:ext cx="2743200" cy="365125"/>
          </a:xfrm>
        </p:spPr>
        <p:txBody>
          <a:bodyPr/>
          <a:lstStyle/>
          <a:p>
            <a:fld id="{24CC8D35-56EB-438F-9B84-1D01EF499B9A}" type="datetime1">
              <a:rPr lang="en-US" smtClean="0"/>
              <a:t>5/14/2019</a:t>
            </a:fld>
            <a:endParaRPr lang="en-US" dirty="0"/>
          </a:p>
        </p:txBody>
      </p:sp>
      <p:sp>
        <p:nvSpPr>
          <p:cNvPr id="3" name="Slide Number Placeholder 2">
            <a:extLst>
              <a:ext uri="{FF2B5EF4-FFF2-40B4-BE49-F238E27FC236}">
                <a16:creationId xmlns:a16="http://schemas.microsoft.com/office/drawing/2014/main" id="{E89B76B1-E2DC-4174-944A-E5D4A0C795BD}"/>
              </a:ext>
            </a:extLst>
          </p:cNvPr>
          <p:cNvSpPr>
            <a:spLocks noGrp="1"/>
          </p:cNvSpPr>
          <p:nvPr>
            <p:ph type="sldNum" sz="quarter" idx="12"/>
          </p:nvPr>
        </p:nvSpPr>
        <p:spPr/>
        <p:txBody>
          <a:bodyPr/>
          <a:lstStyle/>
          <a:p>
            <a:fld id="{418AF66D-A13B-6F44-B082-D7F3693F012B}" type="slidenum">
              <a:rPr lang="en-US" smtClean="0"/>
              <a:t>9</a:t>
            </a:fld>
            <a:endParaRPr lang="en-US"/>
          </a:p>
        </p:txBody>
      </p:sp>
    </p:spTree>
    <p:extLst>
      <p:ext uri="{BB962C8B-B14F-4D97-AF65-F5344CB8AC3E}">
        <p14:creationId xmlns:p14="http://schemas.microsoft.com/office/powerpoint/2010/main" val="1265121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0B3B986-5DB6-4894-86F3-41510D2A2F57}"/>
              </a:ext>
            </a:extLst>
          </p:cNvPr>
          <p:cNvSpPr txBox="1">
            <a:spLocks/>
          </p:cNvSpPr>
          <p:nvPr/>
        </p:nvSpPr>
        <p:spPr>
          <a:xfrm>
            <a:off x="6633519" y="1460585"/>
            <a:ext cx="4291869" cy="4969043"/>
          </a:xfrm>
          <a:prstGeom prst="rect">
            <a:avLst/>
          </a:prstGeom>
          <a:solidFill>
            <a:schemeClr val="accent1"/>
          </a:solidFill>
          <a:scene3d>
            <a:camera prst="orthographicFront"/>
            <a:lightRig rig="threePt" dir="t"/>
          </a:scene3d>
          <a:sp3d>
            <a:bevelT w="139700" prst="cross"/>
          </a:sp3d>
        </p:spPr>
        <p:txBody>
          <a:bodyPr wrap="square" lIns="0" tIns="0" rIns="0" bIns="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lgn="ctr">
              <a:spcBef>
                <a:spcPts val="1200"/>
              </a:spcBef>
              <a:spcAft>
                <a:spcPts val="200"/>
              </a:spcAft>
              <a:buFont typeface="Arial" panose="020B0604020202020204" pitchFamily="34" charset="0"/>
              <a:buNone/>
            </a:pPr>
            <a:r>
              <a:rPr lang="en-US" sz="4400" b="1" dirty="0">
                <a:solidFill>
                  <a:schemeClr val="bg1"/>
                </a:solidFill>
                <a:effectLst>
                  <a:outerShdw blurRad="38100" dist="38100" dir="2700000" algn="tl">
                    <a:srgbClr val="000000">
                      <a:alpha val="43137"/>
                    </a:srgbClr>
                  </a:outerShdw>
                </a:effectLst>
                <a:latin typeface="Franklin Gothic Book" panose="020B0503020102020204" pitchFamily="34" charset="0"/>
                <a:cs typeface="Arial" panose="020B0604020202020204" pitchFamily="34" charset="0"/>
              </a:rPr>
              <a:t>Vendor cannot be paid until DIR signs the final SOW</a:t>
            </a:r>
          </a:p>
        </p:txBody>
      </p:sp>
      <p:sp>
        <p:nvSpPr>
          <p:cNvPr id="9" name="Title 1"/>
          <p:cNvSpPr>
            <a:spLocks noGrp="1"/>
          </p:cNvSpPr>
          <p:nvPr>
            <p:ph type="title"/>
          </p:nvPr>
        </p:nvSpPr>
        <p:spPr>
          <a:xfrm>
            <a:off x="409788" y="0"/>
            <a:ext cx="10185641" cy="1117599"/>
          </a:xfrm>
        </p:spPr>
        <p:txBody>
          <a:bodyPr/>
          <a:lstStyle/>
          <a:p>
            <a:r>
              <a:rPr lang="en-US" spc="-30" dirty="0"/>
              <a:t>Important Note</a:t>
            </a:r>
          </a:p>
        </p:txBody>
      </p:sp>
      <p:sp>
        <p:nvSpPr>
          <p:cNvPr id="6" name="Text Placeholder 5">
            <a:extLst>
              <a:ext uri="{FF2B5EF4-FFF2-40B4-BE49-F238E27FC236}">
                <a16:creationId xmlns:a16="http://schemas.microsoft.com/office/drawing/2014/main" id="{96CFCA16-0E40-4D25-A555-E6FDD0D9F443}"/>
              </a:ext>
            </a:extLst>
          </p:cNvPr>
          <p:cNvSpPr txBox="1">
            <a:spLocks/>
          </p:cNvSpPr>
          <p:nvPr/>
        </p:nvSpPr>
        <p:spPr>
          <a:xfrm>
            <a:off x="1021260" y="1460586"/>
            <a:ext cx="4291869" cy="4969043"/>
          </a:xfrm>
          <a:prstGeom prst="rect">
            <a:avLst/>
          </a:prstGeom>
          <a:solidFill>
            <a:schemeClr val="accent1"/>
          </a:solidFill>
          <a:scene3d>
            <a:camera prst="orthographicFront"/>
            <a:lightRig rig="threePt" dir="t"/>
          </a:scene3d>
          <a:sp3d>
            <a:bevelT w="165100" prst="coolSlant"/>
          </a:sp3d>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Franklin Gothic Demi Cond" charset="0"/>
                <a:ea typeface="Franklin Gothic Demi Cond" charset="0"/>
                <a:cs typeface="Franklin Gothic Demi Cond"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Franklin Gothic Book" charset="0"/>
                <a:ea typeface="Franklin Gothic Book"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Franklin Gothic Book" charset="0"/>
                <a:ea typeface="Franklin Gothic Book"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spcBef>
                <a:spcPts val="1200"/>
              </a:spcBef>
              <a:spcAft>
                <a:spcPts val="200"/>
              </a:spcAft>
              <a:buSzPct val="100000"/>
              <a:buFont typeface="Arial"/>
              <a:buNone/>
            </a:pPr>
            <a:endParaRPr lang="en-US"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1" indent="0" algn="ctr">
              <a:spcBef>
                <a:spcPts val="1200"/>
              </a:spcBef>
              <a:spcAft>
                <a:spcPts val="200"/>
              </a:spcAft>
              <a:buSzPct val="100000"/>
              <a:buFont typeface="Arial"/>
              <a:buNone/>
            </a:pPr>
            <a:r>
              <a:rPr lang="en-US" sz="4400" b="1" dirty="0">
                <a:solidFill>
                  <a:schemeClr val="bg1"/>
                </a:solidFill>
                <a:effectLst>
                  <a:outerShdw blurRad="38100" dist="38100" dir="2700000" algn="tl">
                    <a:srgbClr val="000000">
                      <a:alpha val="43137"/>
                    </a:srgbClr>
                  </a:outerShdw>
                </a:effectLst>
                <a:latin typeface="Franklin Gothic Book" panose="020B0503020102020204" pitchFamily="34" charset="0"/>
                <a:cs typeface="Arial" panose="020B0604020202020204" pitchFamily="34" charset="0"/>
              </a:rPr>
              <a:t>Agencies must </a:t>
            </a:r>
          </a:p>
          <a:p>
            <a:pPr marL="0" lvl="1" indent="0" algn="ctr">
              <a:spcBef>
                <a:spcPts val="1200"/>
              </a:spcBef>
              <a:spcAft>
                <a:spcPts val="200"/>
              </a:spcAft>
              <a:buSzPct val="100000"/>
              <a:buFont typeface="Arial"/>
              <a:buNone/>
            </a:pPr>
            <a:r>
              <a:rPr lang="en-US" sz="4400" b="1" dirty="0">
                <a:solidFill>
                  <a:schemeClr val="bg1"/>
                </a:solidFill>
                <a:effectLst>
                  <a:outerShdw blurRad="38100" dist="38100" dir="2700000" algn="tl">
                    <a:srgbClr val="000000">
                      <a:alpha val="43137"/>
                    </a:srgbClr>
                  </a:outerShdw>
                </a:effectLst>
                <a:latin typeface="Franklin Gothic Book" panose="020B0503020102020204" pitchFamily="34" charset="0"/>
                <a:cs typeface="Arial" panose="020B0604020202020204" pitchFamily="34" charset="0"/>
              </a:rPr>
              <a:t>post all executed SOWs on their websites</a:t>
            </a:r>
          </a:p>
          <a:p>
            <a:pPr marL="0" indent="0">
              <a:buFont typeface="Arial"/>
              <a:buNone/>
            </a:pPr>
            <a:endParaRPr lang="en-US" sz="4400" b="1" dirty="0">
              <a:effectLst>
                <a:outerShdw blurRad="38100" dist="38100" dir="2700000" algn="tl">
                  <a:srgbClr val="000000">
                    <a:alpha val="43137"/>
                  </a:srgbClr>
                </a:outerShdw>
              </a:effectLst>
            </a:endParaRPr>
          </a:p>
        </p:txBody>
      </p:sp>
      <p:sp>
        <p:nvSpPr>
          <p:cNvPr id="2" name="Date Placeholder 1">
            <a:extLst>
              <a:ext uri="{FF2B5EF4-FFF2-40B4-BE49-F238E27FC236}">
                <a16:creationId xmlns:a16="http://schemas.microsoft.com/office/drawing/2014/main" id="{1F5B170E-14C7-4C49-92DE-C39B04743694}"/>
              </a:ext>
            </a:extLst>
          </p:cNvPr>
          <p:cNvSpPr>
            <a:spLocks noGrp="1"/>
          </p:cNvSpPr>
          <p:nvPr>
            <p:ph type="dt" sz="half" idx="2"/>
          </p:nvPr>
        </p:nvSpPr>
        <p:spPr/>
        <p:txBody>
          <a:bodyPr/>
          <a:lstStyle/>
          <a:p>
            <a:fld id="{06BC6CEA-8F5A-4915-97BC-69101908C4C3}" type="datetime1">
              <a:rPr lang="en-US" smtClean="0"/>
              <a:t>5/14/2019</a:t>
            </a:fld>
            <a:endParaRPr lang="en-US" dirty="0"/>
          </a:p>
        </p:txBody>
      </p:sp>
      <p:sp>
        <p:nvSpPr>
          <p:cNvPr id="3" name="Slide Number Placeholder 2">
            <a:extLst>
              <a:ext uri="{FF2B5EF4-FFF2-40B4-BE49-F238E27FC236}">
                <a16:creationId xmlns:a16="http://schemas.microsoft.com/office/drawing/2014/main" id="{1799A0FF-1570-43C8-9582-8DDC9252B417}"/>
              </a:ext>
            </a:extLst>
          </p:cNvPr>
          <p:cNvSpPr>
            <a:spLocks noGrp="1"/>
          </p:cNvSpPr>
          <p:nvPr>
            <p:ph type="sldNum" sz="quarter" idx="4"/>
          </p:nvPr>
        </p:nvSpPr>
        <p:spPr>
          <a:xfrm>
            <a:off x="11024431" y="6273505"/>
            <a:ext cx="519021" cy="365125"/>
          </a:xfrm>
        </p:spPr>
        <p:txBody>
          <a:bodyPr/>
          <a:lstStyle/>
          <a:p>
            <a:fld id="{84EABBBB-E3DC-4519-9308-927FE08F4BCD}" type="slidenum">
              <a:rPr lang="en-US" smtClean="0"/>
              <a:pPr/>
              <a:t>90</a:t>
            </a:fld>
            <a:endParaRPr lang="en-US" dirty="0"/>
          </a:p>
        </p:txBody>
      </p:sp>
    </p:spTree>
    <p:extLst>
      <p:ext uri="{BB962C8B-B14F-4D97-AF65-F5344CB8AC3E}">
        <p14:creationId xmlns:p14="http://schemas.microsoft.com/office/powerpoint/2010/main" val="24068850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788" y="0"/>
            <a:ext cx="10221817" cy="1076960"/>
          </a:xfrm>
        </p:spPr>
        <p:txBody>
          <a:bodyPr anchor="ctr">
            <a:normAutofit/>
          </a:bodyPr>
          <a:lstStyle/>
          <a:p>
            <a:r>
              <a:rPr lang="en-US" cap="all" spc="-30" dirty="0"/>
              <a:t>DIR SOW </a:t>
            </a:r>
            <a:r>
              <a:rPr lang="en-US" spc="-30" dirty="0"/>
              <a:t>Templates </a:t>
            </a:r>
            <a:endParaRPr lang="en-US" cap="all" spc="-30" dirty="0"/>
          </a:p>
        </p:txBody>
      </p:sp>
      <p:sp>
        <p:nvSpPr>
          <p:cNvPr id="4" name="Content Placeholder 4"/>
          <p:cNvSpPr>
            <a:spLocks noGrp="1"/>
          </p:cNvSpPr>
          <p:nvPr>
            <p:ph idx="1"/>
          </p:nvPr>
        </p:nvSpPr>
        <p:spPr>
          <a:xfrm>
            <a:off x="409789" y="1483359"/>
            <a:ext cx="7061821" cy="5066461"/>
          </a:xfrm>
        </p:spPr>
        <p:txBody>
          <a:bodyPr>
            <a:noAutofit/>
          </a:bodyPr>
          <a:lstStyle/>
          <a:p>
            <a:pPr marL="0" indent="0">
              <a:buNone/>
            </a:pPr>
            <a:r>
              <a:rPr lang="en-US" dirty="0">
                <a:latin typeface="+mn-lt"/>
              </a:rPr>
              <a:t>DIR has SOW templates for agency use for waterfall and Agile methodologies of project management.</a:t>
            </a:r>
          </a:p>
          <a:p>
            <a:pPr marL="0" indent="0">
              <a:buNone/>
            </a:pPr>
            <a:endParaRPr lang="en-US" dirty="0">
              <a:latin typeface="+mn-lt"/>
            </a:endParaRPr>
          </a:p>
          <a:p>
            <a:pPr marL="0" indent="0">
              <a:buNone/>
            </a:pPr>
            <a:r>
              <a:rPr lang="en-US" dirty="0">
                <a:latin typeface="+mn-lt"/>
              </a:rPr>
              <a:t>DIR will be reviewing your SOW to ensure the scope is appropriate for the DIR contract(s) selected.</a:t>
            </a:r>
          </a:p>
          <a:p>
            <a:pPr marL="0" indent="0">
              <a:buNone/>
            </a:pPr>
            <a:endParaRPr lang="en-US" dirty="0">
              <a:latin typeface="+mn-lt"/>
              <a:ea typeface="Franklin Gothic Demi" charset="0"/>
              <a:cs typeface="Franklin Gothic Demi" charset="0"/>
            </a:endParaRPr>
          </a:p>
          <a:p>
            <a:pPr marL="0" indent="0">
              <a:buNone/>
            </a:pPr>
            <a:r>
              <a:rPr lang="en-US" dirty="0">
                <a:latin typeface="+mn-lt"/>
                <a:ea typeface="Franklin Gothic Demi" charset="0"/>
                <a:cs typeface="Franklin Gothic Demi" charset="0"/>
              </a:rPr>
              <a:t>What does that mean?</a:t>
            </a:r>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charset="0"/>
                <a:ea typeface="Franklin Gothic Book" charset="0"/>
                <a:cs typeface="Franklin Gothic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fld id="{81D60167-4931-47E6-BA6A-407CBD079E47}" type="slidenum">
              <a:rPr lang="en-US" sz="1300" b="1" spc="-10" smtClean="0">
                <a:solidFill>
                  <a:schemeClr val="bg2">
                    <a:lumMod val="75000"/>
                  </a:schemeClr>
                </a:solidFill>
                <a:latin typeface="Arial"/>
                <a:cs typeface="Arial"/>
              </a:rPr>
              <a:pPr marL="25400"/>
              <a:t>91</a:t>
            </a:fld>
            <a:endParaRPr lang="en-US" sz="1300" dirty="0">
              <a:solidFill>
                <a:schemeClr val="bg2">
                  <a:lumMod val="75000"/>
                </a:schemeClr>
              </a:solidFill>
              <a:latin typeface="Arial"/>
              <a:cs typeface="Arial"/>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7772" r="20402" b="3511"/>
          <a:stretch/>
        </p:blipFill>
        <p:spPr>
          <a:xfrm>
            <a:off x="7631635" y="1450204"/>
            <a:ext cx="3896642" cy="4691510"/>
          </a:xfrm>
          <a:prstGeom prst="rect">
            <a:avLst/>
          </a:prstGeom>
        </p:spPr>
      </p:pic>
      <p:sp>
        <p:nvSpPr>
          <p:cNvPr id="6" name="Date Placeholder 5">
            <a:extLst>
              <a:ext uri="{FF2B5EF4-FFF2-40B4-BE49-F238E27FC236}">
                <a16:creationId xmlns:a16="http://schemas.microsoft.com/office/drawing/2014/main" id="{F5D619B7-EF5A-4477-A3E5-D833FB6BA047}"/>
              </a:ext>
            </a:extLst>
          </p:cNvPr>
          <p:cNvSpPr>
            <a:spLocks noGrp="1"/>
          </p:cNvSpPr>
          <p:nvPr>
            <p:ph type="dt" sz="half" idx="2"/>
          </p:nvPr>
        </p:nvSpPr>
        <p:spPr/>
        <p:txBody>
          <a:bodyPr/>
          <a:lstStyle/>
          <a:p>
            <a:fld id="{25CE219B-989F-4B7B-98DB-2D35CF4E701F}" type="datetime1">
              <a:rPr lang="en-US" smtClean="0"/>
              <a:t>5/14/2019</a:t>
            </a:fld>
            <a:endParaRPr lang="en-US" dirty="0"/>
          </a:p>
        </p:txBody>
      </p:sp>
    </p:spTree>
    <p:extLst>
      <p:ext uri="{BB962C8B-B14F-4D97-AF65-F5344CB8AC3E}">
        <p14:creationId xmlns:p14="http://schemas.microsoft.com/office/powerpoint/2010/main" val="54718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dirty="0"/>
              <a:t>Statement of Work Defined</a:t>
            </a:r>
          </a:p>
        </p:txBody>
      </p:sp>
      <p:sp>
        <p:nvSpPr>
          <p:cNvPr id="4" name="Content Placeholder 2">
            <a:extLst>
              <a:ext uri="{FF2B5EF4-FFF2-40B4-BE49-F238E27FC236}">
                <a16:creationId xmlns:a16="http://schemas.microsoft.com/office/drawing/2014/main" id="{18178E4A-4A07-408A-9154-73AD94364F6B}"/>
              </a:ext>
            </a:extLst>
          </p:cNvPr>
          <p:cNvSpPr>
            <a:spLocks noGrp="1"/>
          </p:cNvSpPr>
          <p:nvPr>
            <p:ph sz="half" idx="1"/>
          </p:nvPr>
        </p:nvSpPr>
        <p:spPr>
          <a:xfrm>
            <a:off x="838200" y="1484334"/>
            <a:ext cx="10706100" cy="4692629"/>
          </a:xfrm>
        </p:spPr>
        <p:txBody>
          <a:bodyPr>
            <a:normAutofit fontScale="92500" lnSpcReduction="20000"/>
          </a:bodyPr>
          <a:lstStyle/>
          <a:p>
            <a:r>
              <a:rPr lang="en-US" sz="3200" b="0" dirty="0">
                <a:latin typeface="+mn-lt"/>
              </a:rPr>
              <a:t>Statements of Work are legally enforceable agreements to transact business in a combination of scope, schedule and budget</a:t>
            </a:r>
          </a:p>
          <a:p>
            <a:pPr marL="0" indent="0">
              <a:buNone/>
            </a:pPr>
            <a:endParaRPr lang="en-US" sz="2400" b="0" dirty="0">
              <a:latin typeface="+mn-lt"/>
            </a:endParaRPr>
          </a:p>
          <a:p>
            <a:r>
              <a:rPr lang="en-US" sz="3200" b="0" dirty="0">
                <a:latin typeface="+mn-lt"/>
              </a:rPr>
              <a:t>A clear scope, schedule and budget are core </a:t>
            </a:r>
            <a:br>
              <a:rPr lang="en-US" sz="3200" b="0" dirty="0">
                <a:latin typeface="+mn-lt"/>
              </a:rPr>
            </a:br>
            <a:r>
              <a:rPr lang="en-US" sz="3200" b="0" dirty="0">
                <a:latin typeface="+mn-lt"/>
              </a:rPr>
              <a:t>to good planning and effective management </a:t>
            </a:r>
            <a:br>
              <a:rPr lang="en-US" sz="3200" b="0" dirty="0">
                <a:latin typeface="+mn-lt"/>
              </a:rPr>
            </a:br>
            <a:r>
              <a:rPr lang="en-US" sz="3200" b="0" dirty="0">
                <a:latin typeface="+mn-lt"/>
              </a:rPr>
              <a:t>of the  Statement of Work</a:t>
            </a:r>
          </a:p>
          <a:p>
            <a:endParaRPr lang="en-US" sz="3200" b="0" dirty="0">
              <a:latin typeface="+mn-lt"/>
            </a:endParaRPr>
          </a:p>
          <a:p>
            <a:pPr marL="282575" lvl="0" indent="-282575" fontAlgn="base">
              <a:lnSpc>
                <a:spcPct val="100000"/>
              </a:lnSpc>
              <a:spcBef>
                <a:spcPct val="50000"/>
              </a:spcBef>
              <a:spcAft>
                <a:spcPct val="0"/>
              </a:spcAft>
              <a:buBlip>
                <a:blip r:embed="rId3"/>
              </a:buBlip>
            </a:pPr>
            <a:r>
              <a:rPr lang="en-US" sz="2600" kern="0" dirty="0">
                <a:solidFill>
                  <a:srgbClr val="000000"/>
                </a:solidFill>
                <a:latin typeface="Arial"/>
                <a:ea typeface="+mn-ea"/>
                <a:cs typeface="+mn-cs"/>
              </a:rPr>
              <a:t>SB 20, Sec. 2157.0685</a:t>
            </a:r>
          </a:p>
          <a:p>
            <a:pPr marL="0" lvl="0" indent="0" fontAlgn="base">
              <a:lnSpc>
                <a:spcPct val="100000"/>
              </a:lnSpc>
              <a:spcBef>
                <a:spcPct val="50000"/>
              </a:spcBef>
              <a:spcAft>
                <a:spcPct val="0"/>
              </a:spcAft>
              <a:buNone/>
            </a:pPr>
            <a:r>
              <a:rPr lang="en-US" sz="2600" i="1" kern="0" dirty="0">
                <a:solidFill>
                  <a:srgbClr val="000000"/>
                </a:solidFill>
                <a:latin typeface="Arial"/>
                <a:ea typeface="+mn-ea"/>
                <a:cs typeface="+mn-cs"/>
              </a:rPr>
              <a:t>"</a:t>
            </a:r>
            <a:r>
              <a:rPr lang="en-US" sz="2600" b="0" i="1" kern="0" dirty="0">
                <a:solidFill>
                  <a:srgbClr val="000000"/>
                </a:solidFill>
                <a:latin typeface="Arial"/>
                <a:ea typeface="+mn-ea"/>
                <a:cs typeface="+mn-cs"/>
              </a:rPr>
              <a:t>statement of work" means a document that states the requirements for a contract, including deliverables, performance specifications, and other requirements, specific to the vendor under that contract …</a:t>
            </a:r>
          </a:p>
          <a:p>
            <a:endParaRPr lang="en-US" sz="3200" b="0" dirty="0">
              <a:latin typeface="+mn-lt"/>
            </a:endParaRPr>
          </a:p>
          <a:p>
            <a:pPr marL="0" indent="0">
              <a:buNone/>
            </a:pPr>
            <a:endParaRPr lang="en-US" sz="3200" dirty="0"/>
          </a:p>
        </p:txBody>
      </p:sp>
      <p:sp>
        <p:nvSpPr>
          <p:cNvPr id="2" name="Slide Number Placeholder 1">
            <a:extLst>
              <a:ext uri="{FF2B5EF4-FFF2-40B4-BE49-F238E27FC236}">
                <a16:creationId xmlns:a16="http://schemas.microsoft.com/office/drawing/2014/main" id="{CD430DD9-696E-4B1D-AF22-1E542E6FFFCD}"/>
              </a:ext>
            </a:extLst>
          </p:cNvPr>
          <p:cNvSpPr>
            <a:spLocks noGrp="1"/>
          </p:cNvSpPr>
          <p:nvPr>
            <p:ph type="sldNum" sz="quarter" idx="12"/>
          </p:nvPr>
        </p:nvSpPr>
        <p:spPr/>
        <p:txBody>
          <a:bodyPr/>
          <a:lstStyle/>
          <a:p>
            <a:fld id="{418AF66D-A13B-6F44-B082-D7F3693F012B}" type="slidenum">
              <a:rPr lang="en-US" smtClean="0"/>
              <a:t>92</a:t>
            </a:fld>
            <a:endParaRPr lang="en-US"/>
          </a:p>
        </p:txBody>
      </p:sp>
      <p:pic>
        <p:nvPicPr>
          <p:cNvPr id="6" name="Picture 5" descr="Diagram has three pieces - scope, schedule, budget." title="Triangle diagram">
            <a:extLst>
              <a:ext uri="{FF2B5EF4-FFF2-40B4-BE49-F238E27FC236}">
                <a16:creationId xmlns:a16="http://schemas.microsoft.com/office/drawing/2014/main" id="{AD5D6E57-653A-431E-9BDC-23EA82EFF7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9983" y="2461181"/>
            <a:ext cx="2233817" cy="2310290"/>
          </a:xfrm>
          <a:prstGeom prst="rect">
            <a:avLst/>
          </a:prstGeom>
          <a:ln>
            <a:noFill/>
          </a:ln>
        </p:spPr>
      </p:pic>
      <p:sp>
        <p:nvSpPr>
          <p:cNvPr id="3" name="Date Placeholder 2">
            <a:extLst>
              <a:ext uri="{FF2B5EF4-FFF2-40B4-BE49-F238E27FC236}">
                <a16:creationId xmlns:a16="http://schemas.microsoft.com/office/drawing/2014/main" id="{0797DA51-A7A6-47E0-8C4E-BDA5CF581191}"/>
              </a:ext>
            </a:extLst>
          </p:cNvPr>
          <p:cNvSpPr>
            <a:spLocks noGrp="1"/>
          </p:cNvSpPr>
          <p:nvPr>
            <p:ph type="dt" sz="half" idx="10"/>
          </p:nvPr>
        </p:nvSpPr>
        <p:spPr/>
        <p:txBody>
          <a:bodyPr/>
          <a:lstStyle/>
          <a:p>
            <a:fld id="{A7F0F090-21F2-4968-A5A4-C4D67EAABE90}" type="datetime1">
              <a:rPr lang="en-US" smtClean="0"/>
              <a:t>5/14/2019</a:t>
            </a:fld>
            <a:endParaRPr lang="en-US"/>
          </a:p>
        </p:txBody>
      </p:sp>
    </p:spTree>
    <p:extLst>
      <p:ext uri="{BB962C8B-B14F-4D97-AF65-F5344CB8AC3E}">
        <p14:creationId xmlns:p14="http://schemas.microsoft.com/office/powerpoint/2010/main" val="39913941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a:bodyPr>
          <a:lstStyle/>
          <a:p>
            <a:pPr eaLnBrk="1" hangingPunct="1"/>
            <a:r>
              <a:rPr lang="en-US" dirty="0"/>
              <a:t>SOW Elements</a:t>
            </a:r>
          </a:p>
        </p:txBody>
      </p:sp>
      <p:sp>
        <p:nvSpPr>
          <p:cNvPr id="17412" name="Rectangle 3"/>
          <p:cNvSpPr>
            <a:spLocks noGrp="1" noChangeArrowheads="1"/>
          </p:cNvSpPr>
          <p:nvPr>
            <p:ph sz="half" idx="1"/>
          </p:nvPr>
        </p:nvSpPr>
        <p:spPr>
          <a:xfrm>
            <a:off x="838200" y="1484334"/>
            <a:ext cx="10706100" cy="1511471"/>
          </a:xfrm>
        </p:spPr>
        <p:txBody>
          <a:bodyPr>
            <a:normAutofit/>
          </a:bodyPr>
          <a:lstStyle/>
          <a:p>
            <a:pPr marL="0" lvl="0" indent="0">
              <a:buNone/>
            </a:pPr>
            <a:r>
              <a:rPr lang="en-US" sz="2800" b="0" dirty="0"/>
              <a:t>While a Statement of Work is unique for each project, SOW elements are generally consistent across projects and methodologies:</a:t>
            </a:r>
          </a:p>
        </p:txBody>
      </p:sp>
      <p:sp>
        <p:nvSpPr>
          <p:cNvPr id="2" name="Slide Number Placeholder 1"/>
          <p:cNvSpPr>
            <a:spLocks noGrp="1"/>
          </p:cNvSpPr>
          <p:nvPr>
            <p:ph type="sldNum" sz="quarter" idx="12"/>
          </p:nvPr>
        </p:nvSpPr>
        <p:spPr>
          <a:prstGeom prst="rect">
            <a:avLst/>
          </a:prstGeom>
        </p:spPr>
        <p:txBody>
          <a:bodyPr/>
          <a:lstStyle/>
          <a:p>
            <a:fld id="{EF2A6C78-3886-4662-B38C-2345B291A78E}" type="slidenum">
              <a:rPr lang="en-US" smtClean="0"/>
              <a:t>93</a:t>
            </a:fld>
            <a:endParaRPr lang="en-US"/>
          </a:p>
        </p:txBody>
      </p:sp>
      <p:sp>
        <p:nvSpPr>
          <p:cNvPr id="3" name="Rectangle 2"/>
          <p:cNvSpPr/>
          <p:nvPr/>
        </p:nvSpPr>
        <p:spPr>
          <a:xfrm>
            <a:off x="0" y="2629225"/>
            <a:ext cx="5493834" cy="1815882"/>
          </a:xfrm>
          <a:prstGeom prst="rect">
            <a:avLst/>
          </a:prstGeom>
        </p:spPr>
        <p:txBody>
          <a:bodyPr wrap="square" numCol="1">
            <a:spAutoFit/>
          </a:bodyPr>
          <a:lstStyle/>
          <a:p>
            <a:pPr marL="800100" lvl="1" indent="-342900">
              <a:buFont typeface="Arial" panose="020B0604020202020204" pitchFamily="34" charset="0"/>
              <a:buChar char="•"/>
            </a:pPr>
            <a:r>
              <a:rPr lang="en-US" sz="2800" dirty="0">
                <a:solidFill>
                  <a:srgbClr val="182A4B"/>
                </a:solidFill>
                <a:latin typeface="Franklin Gothic Medium Cond" panose="020B0606030402020204" pitchFamily="34" charset="0"/>
              </a:rPr>
              <a:t>Scope of Project</a:t>
            </a:r>
          </a:p>
          <a:p>
            <a:pPr marL="800100" lvl="1" indent="-342900">
              <a:buFont typeface="Arial" panose="020B0604020202020204" pitchFamily="34" charset="0"/>
              <a:buChar char="•"/>
            </a:pPr>
            <a:r>
              <a:rPr lang="en-US" sz="2800" dirty="0">
                <a:solidFill>
                  <a:srgbClr val="182A4B"/>
                </a:solidFill>
                <a:latin typeface="Franklin Gothic Medium Cond" panose="020B0606030402020204" pitchFamily="34" charset="0"/>
              </a:rPr>
              <a:t>Roles and Responsibilities</a:t>
            </a:r>
          </a:p>
          <a:p>
            <a:pPr marL="800100" lvl="1" indent="-342900">
              <a:buFont typeface="Arial" panose="020B0604020202020204" pitchFamily="34" charset="0"/>
              <a:buChar char="•"/>
            </a:pPr>
            <a:r>
              <a:rPr lang="en-US" sz="2800" dirty="0">
                <a:solidFill>
                  <a:srgbClr val="182A4B"/>
                </a:solidFill>
                <a:latin typeface="Franklin Gothic Medium Cond" panose="020B0606030402020204" pitchFamily="34" charset="0"/>
              </a:rPr>
              <a:t>Deliverables</a:t>
            </a:r>
          </a:p>
          <a:p>
            <a:pPr marL="800100" lvl="1" indent="-342900">
              <a:buFont typeface="Arial" panose="020B0604020202020204" pitchFamily="34" charset="0"/>
              <a:buChar char="•"/>
            </a:pPr>
            <a:r>
              <a:rPr lang="en-US" sz="2800" dirty="0">
                <a:solidFill>
                  <a:srgbClr val="182A4B"/>
                </a:solidFill>
                <a:latin typeface="Franklin Gothic Medium Cond" panose="020B0606030402020204" pitchFamily="34" charset="0"/>
              </a:rPr>
              <a:t>Period of Performance/ Schedule</a:t>
            </a:r>
          </a:p>
        </p:txBody>
      </p:sp>
      <p:sp>
        <p:nvSpPr>
          <p:cNvPr id="4" name="Rectangle 3"/>
          <p:cNvSpPr/>
          <p:nvPr/>
        </p:nvSpPr>
        <p:spPr>
          <a:xfrm>
            <a:off x="5449230" y="2629225"/>
            <a:ext cx="6742770" cy="1815882"/>
          </a:xfrm>
          <a:prstGeom prst="rect">
            <a:avLst/>
          </a:prstGeom>
        </p:spPr>
        <p:txBody>
          <a:bodyPr wrap="square">
            <a:spAutoFit/>
          </a:bodyPr>
          <a:lstStyle/>
          <a:p>
            <a:pPr marL="800100" lvl="1" indent="-342900">
              <a:buFont typeface="Arial" panose="020B0604020202020204" pitchFamily="34" charset="0"/>
              <a:buChar char="•"/>
            </a:pPr>
            <a:r>
              <a:rPr lang="en-US" sz="2800" dirty="0">
                <a:solidFill>
                  <a:srgbClr val="182A4B"/>
                </a:solidFill>
                <a:latin typeface="Franklin Gothic Medium Cond" panose="020B0606030402020204" pitchFamily="34" charset="0"/>
              </a:rPr>
              <a:t>Performance and Service Levels</a:t>
            </a:r>
          </a:p>
          <a:p>
            <a:pPr marL="800100" lvl="1" indent="-342900">
              <a:buFont typeface="Arial" panose="020B0604020202020204" pitchFamily="34" charset="0"/>
              <a:buChar char="•"/>
            </a:pPr>
            <a:r>
              <a:rPr lang="en-US" sz="2800" dirty="0">
                <a:solidFill>
                  <a:srgbClr val="182A4B"/>
                </a:solidFill>
                <a:latin typeface="Franklin Gothic Medium Cond" panose="020B0606030402020204" pitchFamily="34" charset="0"/>
              </a:rPr>
              <a:t>Acceptance Criteria</a:t>
            </a:r>
          </a:p>
          <a:p>
            <a:pPr marL="800100" lvl="1" indent="-342900">
              <a:buFont typeface="Arial" panose="020B0604020202020204" pitchFamily="34" charset="0"/>
              <a:buChar char="•"/>
            </a:pPr>
            <a:r>
              <a:rPr lang="en-US" sz="2800" dirty="0">
                <a:solidFill>
                  <a:srgbClr val="182A4B"/>
                </a:solidFill>
                <a:latin typeface="Franklin Gothic Medium Cond" panose="020B0606030402020204" pitchFamily="34" charset="0"/>
              </a:rPr>
              <a:t>Pricing and Payment Schedules/Milestones</a:t>
            </a:r>
          </a:p>
          <a:p>
            <a:pPr marL="800100" lvl="1" indent="-342900">
              <a:buFont typeface="Arial" panose="020B0604020202020204" pitchFamily="34" charset="0"/>
              <a:buChar char="•"/>
            </a:pPr>
            <a:r>
              <a:rPr lang="en-US" sz="2800" dirty="0">
                <a:solidFill>
                  <a:srgbClr val="182A4B"/>
                </a:solidFill>
                <a:latin typeface="Franklin Gothic Medium Cond" panose="020B0606030402020204" pitchFamily="34" charset="0"/>
              </a:rPr>
              <a:t>Assumptions</a:t>
            </a:r>
          </a:p>
        </p:txBody>
      </p:sp>
      <p:pic>
        <p:nvPicPr>
          <p:cNvPr id="6" name="Picture 5">
            <a:extLst>
              <a:ext uri="{FF2B5EF4-FFF2-40B4-BE49-F238E27FC236}">
                <a16:creationId xmlns:a16="http://schemas.microsoft.com/office/drawing/2014/main" id="{F9D617E4-078B-4DB2-B12E-9ED227CE76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95105" y="4140695"/>
            <a:ext cx="3127180" cy="2342367"/>
          </a:xfrm>
          <a:prstGeom prst="rect">
            <a:avLst/>
          </a:prstGeom>
        </p:spPr>
      </p:pic>
      <p:sp>
        <p:nvSpPr>
          <p:cNvPr id="5" name="Date Placeholder 4">
            <a:extLst>
              <a:ext uri="{FF2B5EF4-FFF2-40B4-BE49-F238E27FC236}">
                <a16:creationId xmlns:a16="http://schemas.microsoft.com/office/drawing/2014/main" id="{C66DCDEC-D181-4C46-BE64-EDF329E2E7CC}"/>
              </a:ext>
            </a:extLst>
          </p:cNvPr>
          <p:cNvSpPr>
            <a:spLocks noGrp="1"/>
          </p:cNvSpPr>
          <p:nvPr>
            <p:ph type="dt" sz="half" idx="10"/>
          </p:nvPr>
        </p:nvSpPr>
        <p:spPr/>
        <p:txBody>
          <a:bodyPr/>
          <a:lstStyle/>
          <a:p>
            <a:fld id="{4C208337-2178-4649-A7B4-07B3E34AAA2F}" type="datetime1">
              <a:rPr lang="en-US" smtClean="0"/>
              <a:t>5/14/2019</a:t>
            </a:fld>
            <a:endParaRPr lang="en-US"/>
          </a:p>
        </p:txBody>
      </p:sp>
    </p:spTree>
    <p:extLst>
      <p:ext uri="{BB962C8B-B14F-4D97-AF65-F5344CB8AC3E}">
        <p14:creationId xmlns:p14="http://schemas.microsoft.com/office/powerpoint/2010/main" val="16035602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a:bodyPr>
          <a:lstStyle/>
          <a:p>
            <a:pPr eaLnBrk="1" hangingPunct="1"/>
            <a:r>
              <a:rPr lang="en-US" dirty="0"/>
              <a:t>SOW Elements </a:t>
            </a:r>
            <a:r>
              <a:rPr lang="en-US" dirty="0" err="1"/>
              <a:t>Cont</a:t>
            </a:r>
            <a:r>
              <a:rPr lang="en-US" dirty="0"/>
              <a:t>’</a:t>
            </a:r>
          </a:p>
        </p:txBody>
      </p:sp>
      <p:sp>
        <p:nvSpPr>
          <p:cNvPr id="2" name="Slide Number Placeholder 1">
            <a:extLst>
              <a:ext uri="{FF2B5EF4-FFF2-40B4-BE49-F238E27FC236}">
                <a16:creationId xmlns:a16="http://schemas.microsoft.com/office/drawing/2014/main" id="{329A7285-EA79-410F-AD9B-B0EFE0085341}"/>
              </a:ext>
            </a:extLst>
          </p:cNvPr>
          <p:cNvSpPr>
            <a:spLocks noGrp="1"/>
          </p:cNvSpPr>
          <p:nvPr>
            <p:ph type="sldNum" sz="quarter" idx="12"/>
          </p:nvPr>
        </p:nvSpPr>
        <p:spPr/>
        <p:txBody>
          <a:bodyPr/>
          <a:lstStyle/>
          <a:p>
            <a:fld id="{418AF66D-A13B-6F44-B082-D7F3693F012B}" type="slidenum">
              <a:rPr lang="en-US" smtClean="0"/>
              <a:t>94</a:t>
            </a:fld>
            <a:endParaRPr lang="en-US"/>
          </a:p>
        </p:txBody>
      </p:sp>
      <p:sp>
        <p:nvSpPr>
          <p:cNvPr id="10" name="Rectangle 3"/>
          <p:cNvSpPr txBox="1">
            <a:spLocks noChangeArrowheads="1"/>
          </p:cNvSpPr>
          <p:nvPr/>
        </p:nvSpPr>
        <p:spPr>
          <a:xfrm>
            <a:off x="457200" y="1291045"/>
            <a:ext cx="11472863" cy="47764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Franklin Gothic Medium" panose="020B06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Franklin Gothic Medium Cond" panose="020B06060304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800" dirty="0"/>
              <a:t>Additional SOW Elements:</a:t>
            </a:r>
          </a:p>
        </p:txBody>
      </p:sp>
      <p:sp>
        <p:nvSpPr>
          <p:cNvPr id="11" name="Rectangle 10"/>
          <p:cNvSpPr/>
          <p:nvPr/>
        </p:nvSpPr>
        <p:spPr>
          <a:xfrm>
            <a:off x="962634" y="1772500"/>
            <a:ext cx="4047893" cy="2677656"/>
          </a:xfrm>
          <a:prstGeom prst="rect">
            <a:avLst/>
          </a:prstGeom>
        </p:spPr>
        <p:txBody>
          <a:bodyPr wrap="square" numCol="1">
            <a:spAutoFit/>
          </a:bodyPr>
          <a:lstStyle/>
          <a:p>
            <a:pPr marL="800100" lvl="1" indent="-342900">
              <a:buFont typeface="Arial" panose="020B0604020202020204" pitchFamily="34" charset="0"/>
              <a:buChar char="•"/>
            </a:pPr>
            <a:r>
              <a:rPr lang="en-US" sz="2800" dirty="0">
                <a:solidFill>
                  <a:srgbClr val="182A4B"/>
                </a:solidFill>
                <a:latin typeface="Franklin Gothic Medium" panose="020B0603020102020204" pitchFamily="34" charset="0"/>
              </a:rPr>
              <a:t>Introduction</a:t>
            </a:r>
          </a:p>
          <a:p>
            <a:pPr marL="800100" lvl="1" indent="-342900">
              <a:buFont typeface="Arial" panose="020B0604020202020204" pitchFamily="34" charset="0"/>
              <a:buChar char="•"/>
            </a:pPr>
            <a:r>
              <a:rPr lang="en-US" sz="2800" dirty="0">
                <a:solidFill>
                  <a:srgbClr val="182A4B"/>
                </a:solidFill>
                <a:latin typeface="Franklin Gothic Medium" panose="020B0603020102020204" pitchFamily="34" charset="0"/>
              </a:rPr>
              <a:t>Background</a:t>
            </a:r>
          </a:p>
          <a:p>
            <a:pPr marL="800100" lvl="1" indent="-342900">
              <a:buFont typeface="Arial" panose="020B0604020202020204" pitchFamily="34" charset="0"/>
              <a:buChar char="•"/>
            </a:pPr>
            <a:r>
              <a:rPr lang="en-US" sz="2800" dirty="0">
                <a:solidFill>
                  <a:srgbClr val="182A4B"/>
                </a:solidFill>
                <a:latin typeface="Franklin Gothic Medium" panose="020B0603020102020204" pitchFamily="34" charset="0"/>
              </a:rPr>
              <a:t>Submission/Format</a:t>
            </a:r>
          </a:p>
          <a:p>
            <a:pPr marL="800100" lvl="1" indent="-342900">
              <a:buFont typeface="Arial" panose="020B0604020202020204" pitchFamily="34" charset="0"/>
              <a:buChar char="•"/>
            </a:pPr>
            <a:r>
              <a:rPr lang="en-US" sz="2800" i="1" dirty="0">
                <a:solidFill>
                  <a:srgbClr val="182A4B"/>
                </a:solidFill>
                <a:latin typeface="Franklin Gothic Medium" panose="020B0603020102020204" pitchFamily="34" charset="0"/>
              </a:rPr>
              <a:t>Confidentiality</a:t>
            </a:r>
          </a:p>
          <a:p>
            <a:pPr marL="800100" lvl="1" indent="-342900">
              <a:buFont typeface="Arial" panose="020B0604020202020204" pitchFamily="34" charset="0"/>
              <a:buChar char="•"/>
            </a:pPr>
            <a:r>
              <a:rPr lang="en-US" sz="2800" i="1" dirty="0">
                <a:solidFill>
                  <a:srgbClr val="182A4B"/>
                </a:solidFill>
                <a:latin typeface="Franklin Gothic Medium" panose="020B0603020102020204" pitchFamily="34" charset="0"/>
              </a:rPr>
              <a:t>Security</a:t>
            </a:r>
          </a:p>
          <a:p>
            <a:pPr marL="800100" lvl="1" indent="-342900">
              <a:buFont typeface="Arial" panose="020B0604020202020204" pitchFamily="34" charset="0"/>
              <a:buChar char="•"/>
            </a:pPr>
            <a:r>
              <a:rPr lang="en-US" sz="2800" dirty="0">
                <a:solidFill>
                  <a:srgbClr val="182A4B"/>
                </a:solidFill>
                <a:latin typeface="Franklin Gothic Medium" panose="020B0603020102020204" pitchFamily="34" charset="0"/>
              </a:rPr>
              <a:t>Background Checks</a:t>
            </a:r>
          </a:p>
        </p:txBody>
      </p:sp>
      <p:sp>
        <p:nvSpPr>
          <p:cNvPr id="12" name="Rectangle 11"/>
          <p:cNvSpPr/>
          <p:nvPr/>
        </p:nvSpPr>
        <p:spPr>
          <a:xfrm>
            <a:off x="5405960" y="1812044"/>
            <a:ext cx="5617185" cy="2677656"/>
          </a:xfrm>
          <a:prstGeom prst="rect">
            <a:avLst/>
          </a:prstGeom>
        </p:spPr>
        <p:txBody>
          <a:bodyPr wrap="square" numCol="1">
            <a:spAutoFit/>
          </a:bodyPr>
          <a:lstStyle/>
          <a:p>
            <a:pPr marL="800100" lvl="1" indent="-342900">
              <a:buFont typeface="Arial" panose="020B0604020202020204" pitchFamily="34" charset="0"/>
              <a:buChar char="•"/>
            </a:pPr>
            <a:r>
              <a:rPr lang="en-US" sz="2800" dirty="0">
                <a:solidFill>
                  <a:srgbClr val="182A4B"/>
                </a:solidFill>
                <a:latin typeface="Franklin Gothic Medium" panose="020B0603020102020204" pitchFamily="34" charset="0"/>
              </a:rPr>
              <a:t>Reports and Meetings</a:t>
            </a:r>
          </a:p>
          <a:p>
            <a:pPr marL="800100" lvl="1" indent="-342900">
              <a:buFont typeface="Arial" panose="020B0604020202020204" pitchFamily="34" charset="0"/>
              <a:buChar char="•"/>
            </a:pPr>
            <a:r>
              <a:rPr lang="en-US" sz="2800" dirty="0">
                <a:solidFill>
                  <a:srgbClr val="182A4B"/>
                </a:solidFill>
                <a:latin typeface="Franklin Gothic Medium" panose="020B0603020102020204" pitchFamily="34" charset="0"/>
              </a:rPr>
              <a:t>Customer Furnished Equipment and Workspace</a:t>
            </a:r>
          </a:p>
          <a:p>
            <a:pPr marL="800100" lvl="1" indent="-342900">
              <a:buFont typeface="Arial" panose="020B0604020202020204" pitchFamily="34" charset="0"/>
              <a:buChar char="•"/>
            </a:pPr>
            <a:r>
              <a:rPr lang="en-US" sz="2800" i="1" dirty="0">
                <a:solidFill>
                  <a:srgbClr val="182A4B"/>
                </a:solidFill>
                <a:latin typeface="Franklin Gothic Medium" panose="020B0603020102020204" pitchFamily="34" charset="0"/>
              </a:rPr>
              <a:t>Accessibility Requirements</a:t>
            </a:r>
          </a:p>
          <a:p>
            <a:pPr marL="800100" lvl="1" indent="-342900">
              <a:buFont typeface="Arial" panose="020B0604020202020204" pitchFamily="34" charset="0"/>
              <a:buChar char="•"/>
            </a:pPr>
            <a:r>
              <a:rPr lang="en-US" sz="2800" dirty="0">
                <a:solidFill>
                  <a:srgbClr val="182A4B"/>
                </a:solidFill>
                <a:latin typeface="Franklin Gothic Medium" panose="020B0603020102020204" pitchFamily="34" charset="0"/>
              </a:rPr>
              <a:t>Additional Terms and Conditions</a:t>
            </a:r>
          </a:p>
        </p:txBody>
      </p:sp>
      <p:sp>
        <p:nvSpPr>
          <p:cNvPr id="7" name="TextBox 6">
            <a:extLst>
              <a:ext uri="{FF2B5EF4-FFF2-40B4-BE49-F238E27FC236}">
                <a16:creationId xmlns:a16="http://schemas.microsoft.com/office/drawing/2014/main" id="{96007D7C-DB6D-48A3-805D-9C648EE1DD22}"/>
              </a:ext>
            </a:extLst>
          </p:cNvPr>
          <p:cNvSpPr txBox="1"/>
          <p:nvPr/>
        </p:nvSpPr>
        <p:spPr>
          <a:xfrm>
            <a:off x="0" y="4533057"/>
            <a:ext cx="12172950" cy="1354217"/>
          </a:xfrm>
          <a:prstGeom prst="rect">
            <a:avLst/>
          </a:prstGeom>
          <a:noFill/>
        </p:spPr>
        <p:txBody>
          <a:bodyPr wrap="square" rtlCol="0">
            <a:spAutoFit/>
          </a:bodyPr>
          <a:lstStyle/>
          <a:p>
            <a:pPr algn="ctr"/>
            <a:r>
              <a:rPr lang="en-US" sz="3200" dirty="0">
                <a:latin typeface="Franklin Gothic Medium Cond" panose="020B0606030402020204" pitchFamily="34" charset="0"/>
              </a:rPr>
              <a:t>Preferred Project Methodology</a:t>
            </a:r>
          </a:p>
          <a:p>
            <a:pPr algn="ctr"/>
            <a:r>
              <a:rPr lang="en-US" sz="3200" dirty="0">
                <a:latin typeface="Franklin Gothic Medium Cond" panose="020B0606030402020204" pitchFamily="34" charset="0"/>
              </a:rPr>
              <a:t>Waterfall or Agile</a:t>
            </a:r>
          </a:p>
          <a:p>
            <a:endParaRPr lang="en-US" dirty="0"/>
          </a:p>
        </p:txBody>
      </p:sp>
      <p:pic>
        <p:nvPicPr>
          <p:cNvPr id="4" name="Picture 3">
            <a:extLst>
              <a:ext uri="{FF2B5EF4-FFF2-40B4-BE49-F238E27FC236}">
                <a16:creationId xmlns:a16="http://schemas.microsoft.com/office/drawing/2014/main" id="{1E54F72E-2669-4DE3-A3D3-9F9D03068A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7200" y="4809717"/>
            <a:ext cx="2937354" cy="1514475"/>
          </a:xfrm>
          <a:prstGeom prst="rect">
            <a:avLst/>
          </a:prstGeom>
        </p:spPr>
      </p:pic>
      <p:sp>
        <p:nvSpPr>
          <p:cNvPr id="3" name="Date Placeholder 2">
            <a:extLst>
              <a:ext uri="{FF2B5EF4-FFF2-40B4-BE49-F238E27FC236}">
                <a16:creationId xmlns:a16="http://schemas.microsoft.com/office/drawing/2014/main" id="{8D40F2E6-130B-404B-8C09-F7C9462C953E}"/>
              </a:ext>
            </a:extLst>
          </p:cNvPr>
          <p:cNvSpPr>
            <a:spLocks noGrp="1"/>
          </p:cNvSpPr>
          <p:nvPr>
            <p:ph type="dt" sz="half" idx="10"/>
          </p:nvPr>
        </p:nvSpPr>
        <p:spPr/>
        <p:txBody>
          <a:bodyPr/>
          <a:lstStyle/>
          <a:p>
            <a:fld id="{8EE7A7D3-8260-45BE-A5DF-9065AE28E833}" type="datetime1">
              <a:rPr lang="en-US" smtClean="0"/>
              <a:t>5/14/2019</a:t>
            </a:fld>
            <a:endParaRPr lang="en-US"/>
          </a:p>
        </p:txBody>
      </p:sp>
    </p:spTree>
    <p:extLst>
      <p:ext uri="{BB962C8B-B14F-4D97-AF65-F5344CB8AC3E}">
        <p14:creationId xmlns:p14="http://schemas.microsoft.com/office/powerpoint/2010/main" val="37436678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3DE60-E73B-470D-B9B9-D911F63F7D39}"/>
              </a:ext>
            </a:extLst>
          </p:cNvPr>
          <p:cNvSpPr>
            <a:spLocks noGrp="1"/>
          </p:cNvSpPr>
          <p:nvPr>
            <p:ph type="title"/>
          </p:nvPr>
        </p:nvSpPr>
        <p:spPr/>
        <p:txBody>
          <a:bodyPr/>
          <a:lstStyle/>
          <a:p>
            <a:r>
              <a:rPr lang="en-US" dirty="0"/>
              <a:t>SOW Writing : Plan Your Approach</a:t>
            </a:r>
          </a:p>
        </p:txBody>
      </p:sp>
      <p:sp>
        <p:nvSpPr>
          <p:cNvPr id="3" name="Content Placeholder 2">
            <a:extLst>
              <a:ext uri="{FF2B5EF4-FFF2-40B4-BE49-F238E27FC236}">
                <a16:creationId xmlns:a16="http://schemas.microsoft.com/office/drawing/2014/main" id="{A2483C82-1E62-4AE3-89FD-AF63A3411407}"/>
              </a:ext>
            </a:extLst>
          </p:cNvPr>
          <p:cNvSpPr>
            <a:spLocks noGrp="1"/>
          </p:cNvSpPr>
          <p:nvPr>
            <p:ph sz="half" idx="1"/>
          </p:nvPr>
        </p:nvSpPr>
        <p:spPr>
          <a:xfrm>
            <a:off x="838200" y="1484334"/>
            <a:ext cx="10515600" cy="4692629"/>
          </a:xfrm>
        </p:spPr>
        <p:txBody>
          <a:bodyPr>
            <a:normAutofit/>
          </a:bodyPr>
          <a:lstStyle/>
          <a:p>
            <a:pPr marL="0" indent="0">
              <a:buNone/>
            </a:pPr>
            <a:r>
              <a:rPr lang="en-US" dirty="0">
                <a:latin typeface="+mn-lt"/>
              </a:rPr>
              <a:t>What methodology best supports the project scope, goals and objectives?</a:t>
            </a:r>
          </a:p>
          <a:p>
            <a:pPr marL="0" indent="0">
              <a:buNone/>
            </a:pPr>
            <a:endParaRPr lang="en-US" dirty="0">
              <a:latin typeface="+mn-lt"/>
            </a:endParaRPr>
          </a:p>
          <a:p>
            <a:pPr lvl="1"/>
            <a:r>
              <a:rPr lang="en-US" sz="2800" dirty="0">
                <a:latin typeface="+mn-lt"/>
              </a:rPr>
              <a:t>Waterfall works well with projects that have “assured predictability”</a:t>
            </a:r>
          </a:p>
          <a:p>
            <a:pPr lvl="1"/>
            <a:endParaRPr lang="en-US" sz="2800" dirty="0">
              <a:latin typeface="+mn-lt"/>
            </a:endParaRPr>
          </a:p>
          <a:p>
            <a:pPr lvl="1"/>
            <a:r>
              <a:rPr lang="en-US" sz="2800" dirty="0">
                <a:latin typeface="+mn-lt"/>
              </a:rPr>
              <a:t>Agile intended for projects that require significant software design and development. </a:t>
            </a:r>
            <a:endParaRPr lang="en-US" dirty="0">
              <a:latin typeface="+mn-lt"/>
            </a:endParaRPr>
          </a:p>
        </p:txBody>
      </p:sp>
      <p:sp>
        <p:nvSpPr>
          <p:cNvPr id="5" name="Slide Number Placeholder 4">
            <a:extLst>
              <a:ext uri="{FF2B5EF4-FFF2-40B4-BE49-F238E27FC236}">
                <a16:creationId xmlns:a16="http://schemas.microsoft.com/office/drawing/2014/main" id="{F4133333-CDC4-45B0-9DC9-1836CA1D4F0E}"/>
              </a:ext>
            </a:extLst>
          </p:cNvPr>
          <p:cNvSpPr>
            <a:spLocks noGrp="1"/>
          </p:cNvSpPr>
          <p:nvPr>
            <p:ph type="sldNum" sz="quarter" idx="12"/>
          </p:nvPr>
        </p:nvSpPr>
        <p:spPr/>
        <p:txBody>
          <a:bodyPr/>
          <a:lstStyle/>
          <a:p>
            <a:fld id="{418AF66D-A13B-6F44-B082-D7F3693F012B}" type="slidenum">
              <a:rPr lang="en-US" smtClean="0"/>
              <a:t>95</a:t>
            </a:fld>
            <a:endParaRPr lang="en-US"/>
          </a:p>
        </p:txBody>
      </p:sp>
      <p:sp>
        <p:nvSpPr>
          <p:cNvPr id="4" name="Date Placeholder 3">
            <a:extLst>
              <a:ext uri="{FF2B5EF4-FFF2-40B4-BE49-F238E27FC236}">
                <a16:creationId xmlns:a16="http://schemas.microsoft.com/office/drawing/2014/main" id="{99EFD93B-143D-4BC1-8095-B0C5025A8476}"/>
              </a:ext>
            </a:extLst>
          </p:cNvPr>
          <p:cNvSpPr>
            <a:spLocks noGrp="1"/>
          </p:cNvSpPr>
          <p:nvPr>
            <p:ph type="dt" sz="half" idx="10"/>
          </p:nvPr>
        </p:nvSpPr>
        <p:spPr/>
        <p:txBody>
          <a:bodyPr/>
          <a:lstStyle/>
          <a:p>
            <a:fld id="{3975AF9A-1765-4D63-919F-60D9BC76F3B6}" type="datetime1">
              <a:rPr lang="en-US" smtClean="0"/>
              <a:t>5/14/2019</a:t>
            </a:fld>
            <a:endParaRPr lang="en-US"/>
          </a:p>
        </p:txBody>
      </p:sp>
    </p:spTree>
    <p:extLst>
      <p:ext uri="{BB962C8B-B14F-4D97-AF65-F5344CB8AC3E}">
        <p14:creationId xmlns:p14="http://schemas.microsoft.com/office/powerpoint/2010/main" val="34884795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4A401-04D3-4448-B1D6-01DE25DDBFF8}"/>
              </a:ext>
            </a:extLst>
          </p:cNvPr>
          <p:cNvSpPr>
            <a:spLocks noGrp="1"/>
          </p:cNvSpPr>
          <p:nvPr>
            <p:ph type="title"/>
          </p:nvPr>
        </p:nvSpPr>
        <p:spPr/>
        <p:txBody>
          <a:bodyPr>
            <a:normAutofit/>
          </a:bodyPr>
          <a:lstStyle/>
          <a:p>
            <a:r>
              <a:rPr lang="en-US" dirty="0"/>
              <a:t>Waterfall vs. Agile</a:t>
            </a:r>
          </a:p>
        </p:txBody>
      </p:sp>
      <p:sp>
        <p:nvSpPr>
          <p:cNvPr id="4" name="Slide Number Placeholder 3">
            <a:extLst>
              <a:ext uri="{FF2B5EF4-FFF2-40B4-BE49-F238E27FC236}">
                <a16:creationId xmlns:a16="http://schemas.microsoft.com/office/drawing/2014/main" id="{D0621884-7D2C-4327-8B1D-3C2A0D9E1534}"/>
              </a:ext>
            </a:extLst>
          </p:cNvPr>
          <p:cNvSpPr>
            <a:spLocks noGrp="1"/>
          </p:cNvSpPr>
          <p:nvPr>
            <p:ph type="sldNum" sz="quarter" idx="12"/>
          </p:nvPr>
        </p:nvSpPr>
        <p:spPr/>
        <p:txBody>
          <a:bodyPr/>
          <a:lstStyle/>
          <a:p>
            <a:fld id="{EF2A6C78-3886-4662-B38C-2345B291A78E}" type="slidenum">
              <a:rPr lang="en-US" smtClean="0"/>
              <a:t>96</a:t>
            </a:fld>
            <a:endParaRPr lang="en-US"/>
          </a:p>
        </p:txBody>
      </p:sp>
      <p:grpSp>
        <p:nvGrpSpPr>
          <p:cNvPr id="6" name="Group 5" descr="Image of Waterfall vs. Agile Methods. ">
            <a:extLst>
              <a:ext uri="{FF2B5EF4-FFF2-40B4-BE49-F238E27FC236}">
                <a16:creationId xmlns:a16="http://schemas.microsoft.com/office/drawing/2014/main" id="{F3031D61-3456-489B-B7D1-64ED80245849}"/>
              </a:ext>
            </a:extLst>
          </p:cNvPr>
          <p:cNvGrpSpPr/>
          <p:nvPr/>
        </p:nvGrpSpPr>
        <p:grpSpPr>
          <a:xfrm>
            <a:off x="228596" y="1301040"/>
            <a:ext cx="11879591" cy="3959914"/>
            <a:chOff x="228596" y="1793414"/>
            <a:chExt cx="11879591" cy="3959914"/>
          </a:xfrm>
        </p:grpSpPr>
        <p:sp>
          <p:nvSpPr>
            <p:cNvPr id="18" name="TextBox 17">
              <a:extLst>
                <a:ext uri="{FF2B5EF4-FFF2-40B4-BE49-F238E27FC236}">
                  <a16:creationId xmlns:a16="http://schemas.microsoft.com/office/drawing/2014/main" id="{E7533250-BA4F-4245-A35C-A7BB00496312}"/>
                </a:ext>
              </a:extLst>
            </p:cNvPr>
            <p:cNvSpPr txBox="1"/>
            <p:nvPr/>
          </p:nvSpPr>
          <p:spPr>
            <a:xfrm>
              <a:off x="228596" y="5321329"/>
              <a:ext cx="3175783" cy="400110"/>
            </a:xfrm>
            <a:prstGeom prst="rect">
              <a:avLst/>
            </a:prstGeom>
            <a:noFill/>
          </p:spPr>
          <p:txBody>
            <a:bodyPr wrap="square" rtlCol="0">
              <a:spAutoFit/>
            </a:bodyPr>
            <a:lstStyle/>
            <a:p>
              <a:pPr algn="ctr"/>
              <a:r>
                <a:rPr lang="en-US" sz="2000" b="1" dirty="0">
                  <a:latin typeface="Calibri" panose="020F0502020204030204" pitchFamily="34" charset="0"/>
                </a:rPr>
                <a:t>Planned: Schedule</a:t>
              </a:r>
            </a:p>
          </p:txBody>
        </p:sp>
        <p:grpSp>
          <p:nvGrpSpPr>
            <p:cNvPr id="5" name="Group 4">
              <a:extLst>
                <a:ext uri="{FF2B5EF4-FFF2-40B4-BE49-F238E27FC236}">
                  <a16:creationId xmlns:a16="http://schemas.microsoft.com/office/drawing/2014/main" id="{6B829F8C-9255-435E-907F-193B00982FFE}"/>
                </a:ext>
              </a:extLst>
            </p:cNvPr>
            <p:cNvGrpSpPr/>
            <p:nvPr/>
          </p:nvGrpSpPr>
          <p:grpSpPr>
            <a:xfrm>
              <a:off x="2037308" y="1793414"/>
              <a:ext cx="10070879" cy="3959914"/>
              <a:chOff x="2037308" y="1793414"/>
              <a:chExt cx="10070879" cy="3959914"/>
            </a:xfrm>
          </p:grpSpPr>
          <p:sp>
            <p:nvSpPr>
              <p:cNvPr id="17" name="TextBox 16">
                <a:extLst>
                  <a:ext uri="{FF2B5EF4-FFF2-40B4-BE49-F238E27FC236}">
                    <a16:creationId xmlns:a16="http://schemas.microsoft.com/office/drawing/2014/main" id="{92407723-2BF6-4631-924E-5D12E943697C}"/>
                  </a:ext>
                </a:extLst>
              </p:cNvPr>
              <p:cNvSpPr txBox="1"/>
              <p:nvPr/>
            </p:nvSpPr>
            <p:spPr>
              <a:xfrm>
                <a:off x="8932404" y="1854372"/>
                <a:ext cx="3175783" cy="400110"/>
              </a:xfrm>
              <a:prstGeom prst="rect">
                <a:avLst/>
              </a:prstGeom>
              <a:noFill/>
            </p:spPr>
            <p:txBody>
              <a:bodyPr wrap="square" rtlCol="0">
                <a:spAutoFit/>
              </a:bodyPr>
              <a:lstStyle/>
              <a:p>
                <a:pPr algn="ctr"/>
                <a:r>
                  <a:rPr lang="en-US" sz="2000" b="1" dirty="0">
                    <a:latin typeface="Calibri" panose="020F0502020204030204" pitchFamily="34" charset="0"/>
                  </a:rPr>
                  <a:t>Fixed: Budget</a:t>
                </a:r>
              </a:p>
            </p:txBody>
          </p:sp>
          <p:grpSp>
            <p:nvGrpSpPr>
              <p:cNvPr id="3" name="Group 2">
                <a:extLst>
                  <a:ext uri="{FF2B5EF4-FFF2-40B4-BE49-F238E27FC236}">
                    <a16:creationId xmlns:a16="http://schemas.microsoft.com/office/drawing/2014/main" id="{02988774-A5E8-4970-B2B2-9E20ACA1BDB4}"/>
                  </a:ext>
                </a:extLst>
              </p:cNvPr>
              <p:cNvGrpSpPr/>
              <p:nvPr/>
            </p:nvGrpSpPr>
            <p:grpSpPr>
              <a:xfrm>
                <a:off x="2037308" y="1793414"/>
                <a:ext cx="7822012" cy="3959914"/>
                <a:chOff x="2037308" y="1793414"/>
                <a:chExt cx="7822012" cy="3959914"/>
              </a:xfrm>
            </p:grpSpPr>
            <p:sp>
              <p:nvSpPr>
                <p:cNvPr id="7" name="Isosceles Triangle 6">
                  <a:extLst>
                    <a:ext uri="{FF2B5EF4-FFF2-40B4-BE49-F238E27FC236}">
                      <a16:creationId xmlns:a16="http://schemas.microsoft.com/office/drawing/2014/main" id="{720A6F62-010A-4316-8DB0-31A20ABBBCA4}"/>
                    </a:ext>
                  </a:extLst>
                </p:cNvPr>
                <p:cNvSpPr/>
                <p:nvPr/>
              </p:nvSpPr>
              <p:spPr bwMode="auto">
                <a:xfrm>
                  <a:off x="2037308" y="2243550"/>
                  <a:ext cx="3460652" cy="3031835"/>
                </a:xfrm>
                <a:prstGeom prst="triangle">
                  <a:avLst/>
                </a:prstGeom>
                <a:solidFill>
                  <a:schemeClr val="tx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
                      <a:schemeClr val="bg1"/>
                    </a:buClr>
                    <a:buSzTx/>
                    <a:buFontTx/>
                    <a:buNone/>
                    <a:tabLst/>
                  </a:pPr>
                  <a:r>
                    <a:rPr kumimoji="0" lang="en-US" sz="2400" b="1" i="0" u="none" strike="noStrike" cap="none" normalizeH="0" baseline="0" dirty="0">
                      <a:ln>
                        <a:noFill/>
                      </a:ln>
                      <a:solidFill>
                        <a:schemeClr val="bg1"/>
                      </a:solidFill>
                      <a:effectLst/>
                      <a:latin typeface="Calibri" panose="020F0502020204030204" pitchFamily="34" charset="0"/>
                    </a:rPr>
                    <a:t>Waterfall</a:t>
                  </a:r>
                </a:p>
                <a:p>
                  <a:pPr marL="0" marR="0" indent="0" algn="ctr" defTabSz="914400" rtl="0" eaLnBrk="0" fontAlgn="base" latinLnBrk="0" hangingPunct="0">
                    <a:lnSpc>
                      <a:spcPct val="80000"/>
                    </a:lnSpc>
                    <a:spcBef>
                      <a:spcPct val="0"/>
                    </a:spcBef>
                    <a:spcAft>
                      <a:spcPct val="0"/>
                    </a:spcAft>
                    <a:buClr>
                      <a:schemeClr val="bg1"/>
                    </a:buClr>
                    <a:buSzTx/>
                    <a:buFontTx/>
                    <a:buNone/>
                    <a:tabLst/>
                  </a:pPr>
                  <a:endParaRPr lang="en-US" sz="2400" b="1" dirty="0">
                    <a:solidFill>
                      <a:schemeClr val="bg1"/>
                    </a:solidFill>
                    <a:latin typeface="Calibri" panose="020F0502020204030204" pitchFamily="34" charset="0"/>
                  </a:endParaRPr>
                </a:p>
                <a:p>
                  <a:pPr marL="0" marR="0" indent="0" algn="ctr" defTabSz="914400" rtl="0" eaLnBrk="0" fontAlgn="base" latinLnBrk="0" hangingPunct="0">
                    <a:lnSpc>
                      <a:spcPct val="80000"/>
                    </a:lnSpc>
                    <a:spcBef>
                      <a:spcPct val="0"/>
                    </a:spcBef>
                    <a:spcAft>
                      <a:spcPct val="0"/>
                    </a:spcAft>
                    <a:buClr>
                      <a:schemeClr val="bg1"/>
                    </a:buClr>
                    <a:buSzTx/>
                    <a:buFontTx/>
                    <a:buNone/>
                    <a:tabLst/>
                  </a:pPr>
                  <a:r>
                    <a:rPr kumimoji="0" lang="en-US" sz="2000" i="0" u="none" strike="noStrike" cap="none" normalizeH="0" baseline="0" dirty="0">
                      <a:ln>
                        <a:noFill/>
                      </a:ln>
                      <a:solidFill>
                        <a:schemeClr val="bg1"/>
                      </a:solidFill>
                      <a:effectLst/>
                      <a:latin typeface="Calibri" panose="020F0502020204030204" pitchFamily="34" charset="0"/>
                    </a:rPr>
                    <a:t>Plan Driven</a:t>
                  </a:r>
                  <a:endParaRPr kumimoji="0" lang="en-US" sz="800" i="0" u="none" strike="noStrike" cap="none" normalizeH="0" baseline="0" dirty="0">
                    <a:ln>
                      <a:noFill/>
                    </a:ln>
                    <a:solidFill>
                      <a:schemeClr val="bg1"/>
                    </a:solidFill>
                    <a:effectLst/>
                    <a:latin typeface="Calibri" panose="020F0502020204030204" pitchFamily="34" charset="0"/>
                  </a:endParaRPr>
                </a:p>
              </p:txBody>
            </p:sp>
            <p:grpSp>
              <p:nvGrpSpPr>
                <p:cNvPr id="12" name="Group 11">
                  <a:extLst>
                    <a:ext uri="{FF2B5EF4-FFF2-40B4-BE49-F238E27FC236}">
                      <a16:creationId xmlns:a16="http://schemas.microsoft.com/office/drawing/2014/main" id="{FC77A7CC-554D-4318-8861-E99429BDC774}"/>
                    </a:ext>
                  </a:extLst>
                </p:cNvPr>
                <p:cNvGrpSpPr/>
                <p:nvPr/>
              </p:nvGrpSpPr>
              <p:grpSpPr>
                <a:xfrm>
                  <a:off x="6398668" y="2243550"/>
                  <a:ext cx="3460652" cy="3031835"/>
                  <a:chOff x="6117311" y="2243550"/>
                  <a:chExt cx="3460652" cy="3031835"/>
                </a:xfrm>
              </p:grpSpPr>
              <p:sp>
                <p:nvSpPr>
                  <p:cNvPr id="10" name="Isosceles Triangle 9">
                    <a:extLst>
                      <a:ext uri="{FF2B5EF4-FFF2-40B4-BE49-F238E27FC236}">
                        <a16:creationId xmlns:a16="http://schemas.microsoft.com/office/drawing/2014/main" id="{2E44FC72-BE01-497C-992A-375994D05BED}"/>
                      </a:ext>
                    </a:extLst>
                  </p:cNvPr>
                  <p:cNvSpPr/>
                  <p:nvPr/>
                </p:nvSpPr>
                <p:spPr bwMode="auto">
                  <a:xfrm flipH="1" flipV="1">
                    <a:off x="6117311" y="2243550"/>
                    <a:ext cx="3460652" cy="3031835"/>
                  </a:xfrm>
                  <a:prstGeom prst="triangle">
                    <a:avLst/>
                  </a:prstGeom>
                  <a:solidFill>
                    <a:schemeClr val="tx2">
                      <a:lumMod val="75000"/>
                    </a:schemeClr>
                  </a:solidFill>
                  <a:ln w="9525" cap="flat" cmpd="sng" algn="ctr">
                    <a:solidFill>
                      <a:schemeClr val="tx1"/>
                    </a:solidFill>
                    <a:prstDash val="solid"/>
                    <a:round/>
                    <a:headEnd type="none" w="med" len="med"/>
                    <a:tailEnd type="none" w="med" len="med"/>
                  </a:ln>
                  <a:effectLst/>
                </p:spPr>
                <p:txBody>
                  <a:bodyPr vert="wordArtVert"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
                        <a:schemeClr val="bg1"/>
                      </a:buClr>
                      <a:buSzTx/>
                      <a:buFontTx/>
                      <a:buNone/>
                      <a:tabLst/>
                    </a:pPr>
                    <a:endParaRPr kumimoji="0" lang="en-US" sz="900" b="1" i="0" u="none" strike="noStrike" cap="none" normalizeH="0" baseline="0" dirty="0">
                      <a:ln>
                        <a:noFill/>
                      </a:ln>
                      <a:solidFill>
                        <a:schemeClr val="bg1"/>
                      </a:solidFill>
                      <a:effectLst/>
                      <a:latin typeface="Calibri" panose="020F0502020204030204" pitchFamily="34" charset="0"/>
                    </a:endParaRPr>
                  </a:p>
                </p:txBody>
              </p:sp>
              <p:sp>
                <p:nvSpPr>
                  <p:cNvPr id="11" name="TextBox 10">
                    <a:extLst>
                      <a:ext uri="{FF2B5EF4-FFF2-40B4-BE49-F238E27FC236}">
                        <a16:creationId xmlns:a16="http://schemas.microsoft.com/office/drawing/2014/main" id="{8325388B-37C4-4BF3-A963-7894BE930ED9}"/>
                      </a:ext>
                    </a:extLst>
                  </p:cNvPr>
                  <p:cNvSpPr txBox="1"/>
                  <p:nvPr/>
                </p:nvSpPr>
                <p:spPr>
                  <a:xfrm>
                    <a:off x="6757391" y="2685962"/>
                    <a:ext cx="2180492" cy="1138773"/>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rPr>
                      <a:t>Agile</a:t>
                    </a:r>
                  </a:p>
                  <a:p>
                    <a:pPr algn="ctr"/>
                    <a:endParaRPr lang="en-US" sz="2400" b="1" dirty="0">
                      <a:solidFill>
                        <a:schemeClr val="bg1"/>
                      </a:solidFill>
                      <a:latin typeface="Calibri" panose="020F0502020204030204" pitchFamily="34" charset="0"/>
                    </a:endParaRPr>
                  </a:p>
                  <a:p>
                    <a:pPr algn="ctr"/>
                    <a:r>
                      <a:rPr lang="en-US" sz="2000" dirty="0">
                        <a:solidFill>
                          <a:schemeClr val="bg1"/>
                        </a:solidFill>
                        <a:latin typeface="Calibri" panose="020F0502020204030204" pitchFamily="34" charset="0"/>
                      </a:rPr>
                      <a:t>Value Driven</a:t>
                    </a:r>
                  </a:p>
                </p:txBody>
              </p:sp>
            </p:grpSp>
            <p:sp>
              <p:nvSpPr>
                <p:cNvPr id="15" name="TextBox 14">
                  <a:extLst>
                    <a:ext uri="{FF2B5EF4-FFF2-40B4-BE49-F238E27FC236}">
                      <a16:creationId xmlns:a16="http://schemas.microsoft.com/office/drawing/2014/main" id="{1C5A30CB-3C8A-4A16-8B3E-F76EBF156B01}"/>
                    </a:ext>
                  </a:extLst>
                </p:cNvPr>
                <p:cNvSpPr txBox="1"/>
                <p:nvPr/>
              </p:nvSpPr>
              <p:spPr>
                <a:xfrm>
                  <a:off x="2179742" y="1793414"/>
                  <a:ext cx="3175783" cy="400110"/>
                </a:xfrm>
                <a:prstGeom prst="rect">
                  <a:avLst/>
                </a:prstGeom>
                <a:noFill/>
              </p:spPr>
              <p:txBody>
                <a:bodyPr wrap="square" rtlCol="0">
                  <a:spAutoFit/>
                </a:bodyPr>
                <a:lstStyle/>
                <a:p>
                  <a:pPr algn="ctr"/>
                  <a:r>
                    <a:rPr lang="en-US" sz="2000" b="1" dirty="0">
                      <a:latin typeface="Calibri" panose="020F0502020204030204" pitchFamily="34" charset="0"/>
                    </a:rPr>
                    <a:t>Fixed: Scope</a:t>
                  </a:r>
                </a:p>
              </p:txBody>
            </p:sp>
            <p:sp>
              <p:nvSpPr>
                <p:cNvPr id="16" name="TextBox 15">
                  <a:extLst>
                    <a:ext uri="{FF2B5EF4-FFF2-40B4-BE49-F238E27FC236}">
                      <a16:creationId xmlns:a16="http://schemas.microsoft.com/office/drawing/2014/main" id="{C3926D7B-38C4-4812-817F-FA14780E23D5}"/>
                    </a:ext>
                  </a:extLst>
                </p:cNvPr>
                <p:cNvSpPr txBox="1"/>
                <p:nvPr/>
              </p:nvSpPr>
              <p:spPr>
                <a:xfrm>
                  <a:off x="5106150" y="1831681"/>
                  <a:ext cx="3175783" cy="400110"/>
                </a:xfrm>
                <a:prstGeom prst="rect">
                  <a:avLst/>
                </a:prstGeom>
                <a:noFill/>
              </p:spPr>
              <p:txBody>
                <a:bodyPr wrap="square" rtlCol="0">
                  <a:spAutoFit/>
                </a:bodyPr>
                <a:lstStyle/>
                <a:p>
                  <a:pPr algn="ctr"/>
                  <a:r>
                    <a:rPr lang="en-US" sz="2000" b="1" dirty="0">
                      <a:latin typeface="Calibri" panose="020F0502020204030204" pitchFamily="34" charset="0"/>
                    </a:rPr>
                    <a:t>Fixed: Schedule</a:t>
                  </a:r>
                </a:p>
              </p:txBody>
            </p:sp>
            <p:sp>
              <p:nvSpPr>
                <p:cNvPr id="19" name="TextBox 18">
                  <a:extLst>
                    <a:ext uri="{FF2B5EF4-FFF2-40B4-BE49-F238E27FC236}">
                      <a16:creationId xmlns:a16="http://schemas.microsoft.com/office/drawing/2014/main" id="{0438A49B-FE6D-4A70-84F0-19F79B7CC2D3}"/>
                    </a:ext>
                  </a:extLst>
                </p:cNvPr>
                <p:cNvSpPr txBox="1"/>
                <p:nvPr/>
              </p:nvSpPr>
              <p:spPr>
                <a:xfrm>
                  <a:off x="3505194" y="5353218"/>
                  <a:ext cx="3175783" cy="400110"/>
                </a:xfrm>
                <a:prstGeom prst="rect">
                  <a:avLst/>
                </a:prstGeom>
                <a:noFill/>
              </p:spPr>
              <p:txBody>
                <a:bodyPr wrap="square" rtlCol="0">
                  <a:spAutoFit/>
                </a:bodyPr>
                <a:lstStyle/>
                <a:p>
                  <a:pPr algn="ctr"/>
                  <a:r>
                    <a:rPr lang="en-US" sz="2000" b="1" dirty="0">
                      <a:latin typeface="Calibri" panose="020F0502020204030204" pitchFamily="34" charset="0"/>
                    </a:rPr>
                    <a:t>Planned: Budget</a:t>
                  </a:r>
                </a:p>
              </p:txBody>
            </p:sp>
            <p:sp>
              <p:nvSpPr>
                <p:cNvPr id="20" name="TextBox 19">
                  <a:extLst>
                    <a:ext uri="{FF2B5EF4-FFF2-40B4-BE49-F238E27FC236}">
                      <a16:creationId xmlns:a16="http://schemas.microsoft.com/office/drawing/2014/main" id="{8D3BEAC1-6590-4C32-BB78-DF9F8E3E5C57}"/>
                    </a:ext>
                  </a:extLst>
                </p:cNvPr>
                <p:cNvSpPr txBox="1"/>
                <p:nvPr/>
              </p:nvSpPr>
              <p:spPr>
                <a:xfrm>
                  <a:off x="6541102" y="5310378"/>
                  <a:ext cx="3175783" cy="400110"/>
                </a:xfrm>
                <a:prstGeom prst="rect">
                  <a:avLst/>
                </a:prstGeom>
                <a:noFill/>
              </p:spPr>
              <p:txBody>
                <a:bodyPr wrap="square" rtlCol="0">
                  <a:spAutoFit/>
                </a:bodyPr>
                <a:lstStyle/>
                <a:p>
                  <a:pPr algn="ctr"/>
                  <a:r>
                    <a:rPr lang="en-US" sz="2000" b="1" dirty="0">
                      <a:latin typeface="Calibri" panose="020F0502020204030204" pitchFamily="34" charset="0"/>
                    </a:rPr>
                    <a:t>Planned: Scope</a:t>
                  </a:r>
                </a:p>
              </p:txBody>
            </p:sp>
          </p:grpSp>
        </p:grpSp>
      </p:grpSp>
      <p:sp>
        <p:nvSpPr>
          <p:cNvPr id="8" name="TextBox 7">
            <a:extLst>
              <a:ext uri="{FF2B5EF4-FFF2-40B4-BE49-F238E27FC236}">
                <a16:creationId xmlns:a16="http://schemas.microsoft.com/office/drawing/2014/main" id="{98A8CDF2-ED8A-4D34-A318-0A35C8E48FEB}"/>
              </a:ext>
            </a:extLst>
          </p:cNvPr>
          <p:cNvSpPr txBox="1"/>
          <p:nvPr/>
        </p:nvSpPr>
        <p:spPr>
          <a:xfrm>
            <a:off x="384517" y="5496002"/>
            <a:ext cx="11422966" cy="830997"/>
          </a:xfrm>
          <a:prstGeom prst="rect">
            <a:avLst/>
          </a:prstGeom>
          <a:noFill/>
        </p:spPr>
        <p:txBody>
          <a:bodyPr wrap="square" rtlCol="0">
            <a:spAutoFit/>
          </a:bodyPr>
          <a:lstStyle/>
          <a:p>
            <a:pPr algn="ctr"/>
            <a:r>
              <a:rPr lang="en-US" sz="2400" dirty="0"/>
              <a:t>The waterfall methodology adheres to strict scope definition and delivers to plan, rather than value.</a:t>
            </a:r>
          </a:p>
        </p:txBody>
      </p:sp>
      <p:sp>
        <p:nvSpPr>
          <p:cNvPr id="9" name="TextBox 8">
            <a:extLst>
              <a:ext uri="{FF2B5EF4-FFF2-40B4-BE49-F238E27FC236}">
                <a16:creationId xmlns:a16="http://schemas.microsoft.com/office/drawing/2014/main" id="{8C95AFBC-6EB2-47BC-8313-C36ACA199392}"/>
              </a:ext>
            </a:extLst>
          </p:cNvPr>
          <p:cNvSpPr txBox="1"/>
          <p:nvPr/>
        </p:nvSpPr>
        <p:spPr>
          <a:xfrm>
            <a:off x="228595" y="1554841"/>
            <a:ext cx="2628687" cy="2739211"/>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sz="2200" dirty="0"/>
              <a:t>Process and tools</a:t>
            </a:r>
          </a:p>
          <a:p>
            <a:pPr marL="285750" indent="-285750">
              <a:buFont typeface="Arial" panose="020B0604020202020204" pitchFamily="34" charset="0"/>
              <a:buChar char="•"/>
            </a:pPr>
            <a:r>
              <a:rPr lang="en-US" sz="2200" dirty="0"/>
              <a:t>Comprehensive</a:t>
            </a:r>
            <a:br>
              <a:rPr lang="en-US" sz="2200" dirty="0"/>
            </a:br>
            <a:r>
              <a:rPr lang="en-US" sz="2200" dirty="0"/>
              <a:t>Documentation</a:t>
            </a:r>
          </a:p>
          <a:p>
            <a:pPr marL="285750" indent="-285750">
              <a:buFont typeface="Arial" panose="020B0604020202020204" pitchFamily="34" charset="0"/>
              <a:buChar char="•"/>
            </a:pPr>
            <a:r>
              <a:rPr lang="en-US" sz="2200" dirty="0"/>
              <a:t>Contract negotiation</a:t>
            </a:r>
          </a:p>
          <a:p>
            <a:pPr marL="285750" indent="-285750">
              <a:buFont typeface="Arial" panose="020B0604020202020204" pitchFamily="34" charset="0"/>
              <a:buChar char="•"/>
            </a:pPr>
            <a:r>
              <a:rPr lang="en-US" sz="2200" dirty="0"/>
              <a:t>Following </a:t>
            </a:r>
            <a:br>
              <a:rPr lang="en-US" sz="2200" dirty="0"/>
            </a:br>
            <a:r>
              <a:rPr lang="en-US" sz="2200" dirty="0"/>
              <a:t>a plan</a:t>
            </a:r>
          </a:p>
        </p:txBody>
      </p:sp>
      <p:sp>
        <p:nvSpPr>
          <p:cNvPr id="21" name="TextBox 20">
            <a:extLst>
              <a:ext uri="{FF2B5EF4-FFF2-40B4-BE49-F238E27FC236}">
                <a16:creationId xmlns:a16="http://schemas.microsoft.com/office/drawing/2014/main" id="{739AFEFF-FA29-4219-BAF6-1C77435FBD36}"/>
              </a:ext>
            </a:extLst>
          </p:cNvPr>
          <p:cNvSpPr txBox="1"/>
          <p:nvPr/>
        </p:nvSpPr>
        <p:spPr>
          <a:xfrm>
            <a:off x="9559222" y="2397948"/>
            <a:ext cx="2548965" cy="2462213"/>
          </a:xfrm>
          <a:prstGeom prst="rect">
            <a:avLst/>
          </a:prstGeom>
          <a:noFill/>
        </p:spPr>
        <p:txBody>
          <a:bodyPr wrap="square" rtlCol="0">
            <a:spAutoFit/>
          </a:bodyPr>
          <a:lstStyle/>
          <a:p>
            <a:pPr marL="285750" indent="-285750">
              <a:buFont typeface="Arial" panose="020B0604020202020204" pitchFamily="34" charset="0"/>
              <a:buChar char="•"/>
            </a:pPr>
            <a:r>
              <a:rPr lang="en-US" sz="2200" dirty="0"/>
              <a:t>Individuals and</a:t>
            </a:r>
            <a:br>
              <a:rPr lang="en-US" sz="2200" dirty="0"/>
            </a:br>
            <a:r>
              <a:rPr lang="en-US" sz="2200" dirty="0"/>
              <a:t>Interactions</a:t>
            </a:r>
          </a:p>
          <a:p>
            <a:pPr marL="285750" indent="-285750">
              <a:buFont typeface="Arial" panose="020B0604020202020204" pitchFamily="34" charset="0"/>
              <a:buChar char="•"/>
            </a:pPr>
            <a:r>
              <a:rPr lang="en-US" sz="2200" dirty="0"/>
              <a:t>Working product</a:t>
            </a:r>
          </a:p>
          <a:p>
            <a:pPr marL="285750" indent="-285750">
              <a:buFont typeface="Arial" panose="020B0604020202020204" pitchFamily="34" charset="0"/>
              <a:buChar char="•"/>
            </a:pPr>
            <a:r>
              <a:rPr lang="en-US" sz="2200" dirty="0"/>
              <a:t>Team Collaboration</a:t>
            </a:r>
          </a:p>
          <a:p>
            <a:pPr marL="285750" indent="-285750">
              <a:buFont typeface="Arial" panose="020B0604020202020204" pitchFamily="34" charset="0"/>
              <a:buChar char="•"/>
            </a:pPr>
            <a:r>
              <a:rPr lang="en-US" sz="2200" dirty="0"/>
              <a:t>Responding to change</a:t>
            </a:r>
          </a:p>
        </p:txBody>
      </p:sp>
      <p:sp>
        <p:nvSpPr>
          <p:cNvPr id="13" name="Date Placeholder 12">
            <a:extLst>
              <a:ext uri="{FF2B5EF4-FFF2-40B4-BE49-F238E27FC236}">
                <a16:creationId xmlns:a16="http://schemas.microsoft.com/office/drawing/2014/main" id="{0856ED36-2409-4391-899D-6098D55FB271}"/>
              </a:ext>
            </a:extLst>
          </p:cNvPr>
          <p:cNvSpPr>
            <a:spLocks noGrp="1"/>
          </p:cNvSpPr>
          <p:nvPr>
            <p:ph type="dt" sz="half" idx="10"/>
          </p:nvPr>
        </p:nvSpPr>
        <p:spPr/>
        <p:txBody>
          <a:bodyPr/>
          <a:lstStyle/>
          <a:p>
            <a:fld id="{9F572F6A-5584-40AF-98F7-D282373C5BB9}" type="datetime1">
              <a:rPr lang="en-US" smtClean="0"/>
              <a:t>5/14/2019</a:t>
            </a:fld>
            <a:endParaRPr lang="en-US"/>
          </a:p>
        </p:txBody>
      </p:sp>
    </p:spTree>
    <p:extLst>
      <p:ext uri="{BB962C8B-B14F-4D97-AF65-F5344CB8AC3E}">
        <p14:creationId xmlns:p14="http://schemas.microsoft.com/office/powerpoint/2010/main" val="2382748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5BC1-5552-478E-88D6-C1C8A642C851}"/>
              </a:ext>
            </a:extLst>
          </p:cNvPr>
          <p:cNvSpPr>
            <a:spLocks noGrp="1"/>
          </p:cNvSpPr>
          <p:nvPr>
            <p:ph type="title"/>
          </p:nvPr>
        </p:nvSpPr>
        <p:spPr/>
        <p:txBody>
          <a:bodyPr>
            <a:normAutofit/>
          </a:bodyPr>
          <a:lstStyle/>
          <a:p>
            <a:r>
              <a:rPr lang="en-US" dirty="0"/>
              <a:t>Waterfall Methodology Features</a:t>
            </a:r>
          </a:p>
        </p:txBody>
      </p:sp>
      <p:sp>
        <p:nvSpPr>
          <p:cNvPr id="3" name="Content Placeholder 2">
            <a:extLst>
              <a:ext uri="{FF2B5EF4-FFF2-40B4-BE49-F238E27FC236}">
                <a16:creationId xmlns:a16="http://schemas.microsoft.com/office/drawing/2014/main" id="{BC000394-4422-46E2-971F-054D57149D77}"/>
              </a:ext>
            </a:extLst>
          </p:cNvPr>
          <p:cNvSpPr>
            <a:spLocks noGrp="1"/>
          </p:cNvSpPr>
          <p:nvPr>
            <p:ph sz="half" idx="1"/>
          </p:nvPr>
        </p:nvSpPr>
        <p:spPr>
          <a:xfrm>
            <a:off x="838200" y="1484335"/>
            <a:ext cx="6781800" cy="4554516"/>
          </a:xfrm>
        </p:spPr>
        <p:txBody>
          <a:bodyPr>
            <a:normAutofit/>
          </a:bodyPr>
          <a:lstStyle/>
          <a:p>
            <a:r>
              <a:rPr lang="en-US" sz="3200" b="0" dirty="0"/>
              <a:t>Scope determined and fixed</a:t>
            </a:r>
          </a:p>
          <a:p>
            <a:r>
              <a:rPr lang="en-US" sz="3200" b="0" dirty="0"/>
              <a:t>Complete project planned up front</a:t>
            </a:r>
          </a:p>
          <a:p>
            <a:r>
              <a:rPr lang="en-US" sz="3200" b="0" dirty="0"/>
              <a:t>The </a:t>
            </a:r>
            <a:r>
              <a:rPr lang="en-US" sz="3200" b="1" u="sng" dirty="0"/>
              <a:t>final</a:t>
            </a:r>
            <a:r>
              <a:rPr lang="en-US" sz="3200" b="0" dirty="0"/>
              <a:t> product is delivered to customer for approval</a:t>
            </a:r>
          </a:p>
        </p:txBody>
      </p:sp>
      <p:sp>
        <p:nvSpPr>
          <p:cNvPr id="4" name="Slide Number Placeholder 3">
            <a:extLst>
              <a:ext uri="{FF2B5EF4-FFF2-40B4-BE49-F238E27FC236}">
                <a16:creationId xmlns:a16="http://schemas.microsoft.com/office/drawing/2014/main" id="{39055953-1683-4DD4-9F1E-696DF52066D8}"/>
              </a:ext>
            </a:extLst>
          </p:cNvPr>
          <p:cNvSpPr>
            <a:spLocks noGrp="1"/>
          </p:cNvSpPr>
          <p:nvPr>
            <p:ph type="sldNum" sz="quarter" idx="12"/>
          </p:nvPr>
        </p:nvSpPr>
        <p:spPr/>
        <p:txBody>
          <a:bodyPr/>
          <a:lstStyle/>
          <a:p>
            <a:fld id="{EF2A6C78-3886-4662-B38C-2345B291A78E}" type="slidenum">
              <a:rPr lang="en-US" smtClean="0"/>
              <a:t>97</a:t>
            </a:fld>
            <a:endParaRPr lang="en-US"/>
          </a:p>
        </p:txBody>
      </p:sp>
      <p:pic>
        <p:nvPicPr>
          <p:cNvPr id="7" name="Picture 6">
            <a:extLst>
              <a:ext uri="{FF2B5EF4-FFF2-40B4-BE49-F238E27FC236}">
                <a16:creationId xmlns:a16="http://schemas.microsoft.com/office/drawing/2014/main" id="{77CE39C3-4504-4F14-843A-ABA070624E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52484" y="3578521"/>
            <a:ext cx="5958116" cy="3142954"/>
          </a:xfrm>
          <a:prstGeom prst="rect">
            <a:avLst/>
          </a:prstGeom>
        </p:spPr>
      </p:pic>
      <p:sp>
        <p:nvSpPr>
          <p:cNvPr id="5" name="Date Placeholder 4">
            <a:extLst>
              <a:ext uri="{FF2B5EF4-FFF2-40B4-BE49-F238E27FC236}">
                <a16:creationId xmlns:a16="http://schemas.microsoft.com/office/drawing/2014/main" id="{AD116959-166A-4E8B-9445-06E9B653D0FD}"/>
              </a:ext>
            </a:extLst>
          </p:cNvPr>
          <p:cNvSpPr>
            <a:spLocks noGrp="1"/>
          </p:cNvSpPr>
          <p:nvPr>
            <p:ph type="dt" sz="half" idx="10"/>
          </p:nvPr>
        </p:nvSpPr>
        <p:spPr/>
        <p:txBody>
          <a:bodyPr/>
          <a:lstStyle/>
          <a:p>
            <a:fld id="{6034795A-11E2-4F68-9AD0-F2B499902EB5}" type="datetime1">
              <a:rPr lang="en-US" smtClean="0"/>
              <a:t>5/14/2019</a:t>
            </a:fld>
            <a:endParaRPr lang="en-US"/>
          </a:p>
        </p:txBody>
      </p:sp>
    </p:spTree>
    <p:extLst>
      <p:ext uri="{BB962C8B-B14F-4D97-AF65-F5344CB8AC3E}">
        <p14:creationId xmlns:p14="http://schemas.microsoft.com/office/powerpoint/2010/main" val="42580952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4347-1339-42BB-BCFE-FFDA01B892E8}"/>
              </a:ext>
            </a:extLst>
          </p:cNvPr>
          <p:cNvSpPr>
            <a:spLocks noGrp="1"/>
          </p:cNvSpPr>
          <p:nvPr>
            <p:ph type="title"/>
          </p:nvPr>
        </p:nvSpPr>
        <p:spPr>
          <a:xfrm>
            <a:off x="628650" y="1"/>
            <a:ext cx="10725150" cy="1102289"/>
          </a:xfrm>
        </p:spPr>
        <p:txBody>
          <a:bodyPr>
            <a:normAutofit/>
          </a:bodyPr>
          <a:lstStyle/>
          <a:p>
            <a:r>
              <a:rPr lang="en-US" dirty="0"/>
              <a:t>Agile Features</a:t>
            </a:r>
          </a:p>
        </p:txBody>
      </p:sp>
      <p:sp>
        <p:nvSpPr>
          <p:cNvPr id="3" name="Content Placeholder 2">
            <a:extLst>
              <a:ext uri="{FF2B5EF4-FFF2-40B4-BE49-F238E27FC236}">
                <a16:creationId xmlns:a16="http://schemas.microsoft.com/office/drawing/2014/main" id="{13AD0FC7-B682-4693-8A18-C9014A1F19B6}"/>
              </a:ext>
            </a:extLst>
          </p:cNvPr>
          <p:cNvSpPr>
            <a:spLocks noGrp="1"/>
          </p:cNvSpPr>
          <p:nvPr>
            <p:ph sz="half" idx="1"/>
          </p:nvPr>
        </p:nvSpPr>
        <p:spPr>
          <a:xfrm>
            <a:off x="838200" y="1484335"/>
            <a:ext cx="10725150" cy="2920026"/>
          </a:xfrm>
        </p:spPr>
        <p:txBody>
          <a:bodyPr>
            <a:normAutofit/>
          </a:bodyPr>
          <a:lstStyle/>
          <a:p>
            <a:r>
              <a:rPr lang="en-US" b="0" dirty="0">
                <a:latin typeface="+mn-lt"/>
              </a:rPr>
              <a:t>Ability to respond to change is high. </a:t>
            </a:r>
          </a:p>
          <a:p>
            <a:r>
              <a:rPr lang="en-US" b="0" dirty="0">
                <a:latin typeface="+mn-lt"/>
              </a:rPr>
              <a:t>Working product is the primary measure of progress.</a:t>
            </a:r>
          </a:p>
          <a:p>
            <a:r>
              <a:rPr lang="en-US" b="0" dirty="0">
                <a:latin typeface="+mn-lt"/>
              </a:rPr>
              <a:t>Working product with progressively increasing functionality can be shared with customer after each iteration.</a:t>
            </a:r>
          </a:p>
          <a:p>
            <a:r>
              <a:rPr lang="en-US" b="0" dirty="0">
                <a:latin typeface="+mn-lt"/>
              </a:rPr>
              <a:t>Inspect and Adapt is an agile best practice used to capture the idea of discovering emergent requirements</a:t>
            </a:r>
          </a:p>
          <a:p>
            <a:pPr marL="0" indent="0">
              <a:buNone/>
            </a:pPr>
            <a:endParaRPr lang="en-US" dirty="0"/>
          </a:p>
        </p:txBody>
      </p:sp>
      <p:sp>
        <p:nvSpPr>
          <p:cNvPr id="4" name="Slide Number Placeholder 3">
            <a:extLst>
              <a:ext uri="{FF2B5EF4-FFF2-40B4-BE49-F238E27FC236}">
                <a16:creationId xmlns:a16="http://schemas.microsoft.com/office/drawing/2014/main" id="{9263D4A4-AEF0-4FD7-A68B-99A350533089}"/>
              </a:ext>
            </a:extLst>
          </p:cNvPr>
          <p:cNvSpPr>
            <a:spLocks noGrp="1"/>
          </p:cNvSpPr>
          <p:nvPr>
            <p:ph type="sldNum" sz="quarter" idx="12"/>
          </p:nvPr>
        </p:nvSpPr>
        <p:spPr/>
        <p:txBody>
          <a:bodyPr/>
          <a:lstStyle/>
          <a:p>
            <a:fld id="{EF2A6C78-3886-4662-B38C-2345B291A78E}" type="slidenum">
              <a:rPr lang="en-US" smtClean="0"/>
              <a:t>98</a:t>
            </a:fld>
            <a:endParaRPr lang="en-US"/>
          </a:p>
        </p:txBody>
      </p:sp>
      <p:pic>
        <p:nvPicPr>
          <p:cNvPr id="6" name="Picture 5">
            <a:extLst>
              <a:ext uri="{FF2B5EF4-FFF2-40B4-BE49-F238E27FC236}">
                <a16:creationId xmlns:a16="http://schemas.microsoft.com/office/drawing/2014/main" id="{F3BD77BE-C77C-4A1D-B253-3268744EEB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48814" y="4350068"/>
            <a:ext cx="7439025" cy="2060575"/>
          </a:xfrm>
          <a:prstGeom prst="rect">
            <a:avLst/>
          </a:prstGeom>
        </p:spPr>
      </p:pic>
      <p:sp>
        <p:nvSpPr>
          <p:cNvPr id="5" name="Date Placeholder 4">
            <a:extLst>
              <a:ext uri="{FF2B5EF4-FFF2-40B4-BE49-F238E27FC236}">
                <a16:creationId xmlns:a16="http://schemas.microsoft.com/office/drawing/2014/main" id="{C3FE9E7B-62E7-4C0D-A12C-AAD869C9C2AE}"/>
              </a:ext>
            </a:extLst>
          </p:cNvPr>
          <p:cNvSpPr>
            <a:spLocks noGrp="1"/>
          </p:cNvSpPr>
          <p:nvPr>
            <p:ph type="dt" sz="half" idx="10"/>
          </p:nvPr>
        </p:nvSpPr>
        <p:spPr/>
        <p:txBody>
          <a:bodyPr/>
          <a:lstStyle/>
          <a:p>
            <a:fld id="{C2146F90-9445-44EB-9EA4-E1A716B2657A}" type="datetime1">
              <a:rPr lang="en-US" smtClean="0"/>
              <a:t>5/14/2019</a:t>
            </a:fld>
            <a:endParaRPr lang="en-US"/>
          </a:p>
        </p:txBody>
      </p:sp>
    </p:spTree>
    <p:extLst>
      <p:ext uri="{BB962C8B-B14F-4D97-AF65-F5344CB8AC3E}">
        <p14:creationId xmlns:p14="http://schemas.microsoft.com/office/powerpoint/2010/main" val="2491836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360BA-F9FD-440F-8E54-361B9A00A166}"/>
              </a:ext>
            </a:extLst>
          </p:cNvPr>
          <p:cNvSpPr>
            <a:spLocks noGrp="1"/>
          </p:cNvSpPr>
          <p:nvPr>
            <p:ph type="title"/>
          </p:nvPr>
        </p:nvSpPr>
        <p:spPr/>
        <p:txBody>
          <a:bodyPr>
            <a:normAutofit/>
          </a:bodyPr>
          <a:lstStyle/>
          <a:p>
            <a:r>
              <a:rPr lang="en-US" dirty="0"/>
              <a:t>Agile Methodology</a:t>
            </a:r>
          </a:p>
        </p:txBody>
      </p:sp>
      <p:sp>
        <p:nvSpPr>
          <p:cNvPr id="3" name="Content Placeholder 2">
            <a:extLst>
              <a:ext uri="{FF2B5EF4-FFF2-40B4-BE49-F238E27FC236}">
                <a16:creationId xmlns:a16="http://schemas.microsoft.com/office/drawing/2014/main" id="{D373C275-8278-4099-B091-652A0E7AE00B}"/>
              </a:ext>
            </a:extLst>
          </p:cNvPr>
          <p:cNvSpPr>
            <a:spLocks noGrp="1"/>
          </p:cNvSpPr>
          <p:nvPr>
            <p:ph sz="half" idx="1"/>
          </p:nvPr>
        </p:nvSpPr>
        <p:spPr>
          <a:xfrm>
            <a:off x="9067800" y="1383005"/>
            <a:ext cx="2952750" cy="4973345"/>
          </a:xfrm>
        </p:spPr>
        <p:txBody>
          <a:bodyPr>
            <a:normAutofit/>
          </a:bodyPr>
          <a:lstStyle/>
          <a:p>
            <a:pPr marL="0" indent="0">
              <a:buNone/>
            </a:pPr>
            <a:r>
              <a:rPr lang="en-US" b="0" dirty="0">
                <a:latin typeface="Franklin Gothic Book" panose="020B0503020102020204" pitchFamily="34" charset="0"/>
              </a:rPr>
              <a:t>The Agile Methodology is based on iterative development, where requirements and solutions evolve through collaboration between self-organizing, cross-functional teams.</a:t>
            </a:r>
            <a:endParaRPr lang="en-US" dirty="0">
              <a:latin typeface="Franklin Gothic Book" panose="020B0503020102020204" pitchFamily="34" charset="0"/>
            </a:endParaRPr>
          </a:p>
        </p:txBody>
      </p:sp>
      <p:sp>
        <p:nvSpPr>
          <p:cNvPr id="4" name="Slide Number Placeholder 3">
            <a:extLst>
              <a:ext uri="{FF2B5EF4-FFF2-40B4-BE49-F238E27FC236}">
                <a16:creationId xmlns:a16="http://schemas.microsoft.com/office/drawing/2014/main" id="{1AD68319-9105-4A20-8E3C-3268B83DFC9D}"/>
              </a:ext>
            </a:extLst>
          </p:cNvPr>
          <p:cNvSpPr>
            <a:spLocks noGrp="1"/>
          </p:cNvSpPr>
          <p:nvPr>
            <p:ph type="sldNum" sz="quarter" idx="12"/>
          </p:nvPr>
        </p:nvSpPr>
        <p:spPr/>
        <p:txBody>
          <a:bodyPr/>
          <a:lstStyle/>
          <a:p>
            <a:fld id="{EF2A6C78-3886-4662-B38C-2345B291A78E}" type="slidenum">
              <a:rPr lang="en-US" smtClean="0"/>
              <a:t>99</a:t>
            </a:fld>
            <a:endParaRPr lang="en-US"/>
          </a:p>
        </p:txBody>
      </p:sp>
      <p:pic>
        <p:nvPicPr>
          <p:cNvPr id="12" name="Picture 11" descr="Image of an Agile Methodology process. Where you start from the initiator (Executives, Team, Customer, Users), then it gets to product owner. From the project is broken into groups of features that can be completed within a short sprint.">
            <a:extLst>
              <a:ext uri="{FF2B5EF4-FFF2-40B4-BE49-F238E27FC236}">
                <a16:creationId xmlns:a16="http://schemas.microsoft.com/office/drawing/2014/main" id="{47C1C897-E175-4909-8065-4554EE921732}"/>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25" t="17442" r="2212" b="3489"/>
          <a:stretch/>
        </p:blipFill>
        <p:spPr>
          <a:xfrm>
            <a:off x="0" y="1357312"/>
            <a:ext cx="8855612" cy="5181600"/>
          </a:xfrm>
          <a:prstGeom prst="rect">
            <a:avLst/>
          </a:prstGeom>
        </p:spPr>
      </p:pic>
      <p:sp>
        <p:nvSpPr>
          <p:cNvPr id="5" name="Date Placeholder 4">
            <a:extLst>
              <a:ext uri="{FF2B5EF4-FFF2-40B4-BE49-F238E27FC236}">
                <a16:creationId xmlns:a16="http://schemas.microsoft.com/office/drawing/2014/main" id="{A62C1382-087B-4285-BF69-6556901C96E9}"/>
              </a:ext>
            </a:extLst>
          </p:cNvPr>
          <p:cNvSpPr>
            <a:spLocks noGrp="1"/>
          </p:cNvSpPr>
          <p:nvPr>
            <p:ph type="dt" sz="half" idx="10"/>
          </p:nvPr>
        </p:nvSpPr>
        <p:spPr/>
        <p:txBody>
          <a:bodyPr/>
          <a:lstStyle/>
          <a:p>
            <a:fld id="{63F6C6D4-61CC-4F3F-833B-770F3030652C}" type="datetime1">
              <a:rPr lang="en-US" smtClean="0"/>
              <a:t>5/14/2019</a:t>
            </a:fld>
            <a:endParaRPr lang="en-US"/>
          </a:p>
        </p:txBody>
      </p:sp>
    </p:spTree>
    <p:extLst>
      <p:ext uri="{BB962C8B-B14F-4D97-AF65-F5344CB8AC3E}">
        <p14:creationId xmlns:p14="http://schemas.microsoft.com/office/powerpoint/2010/main" val="1646523391"/>
      </p:ext>
    </p:extLst>
  </p:cSld>
  <p:clrMapOvr>
    <a:masterClrMapping/>
  </p:clrMapOvr>
</p:sld>
</file>

<file path=ppt/theme/theme1.xml><?xml version="1.0" encoding="utf-8"?>
<a:theme xmlns:a="http://schemas.openxmlformats.org/drawingml/2006/main" name="2_Office Theme">
  <a:themeElements>
    <a:clrScheme name="DIR Violet Mix">
      <a:dk1>
        <a:sysClr val="windowText" lastClr="000000"/>
      </a:dk1>
      <a:lt1>
        <a:sysClr val="window" lastClr="FFFFFF"/>
      </a:lt1>
      <a:dk2>
        <a:srgbClr val="333333"/>
      </a:dk2>
      <a:lt2>
        <a:srgbClr val="DCD8DC"/>
      </a:lt2>
      <a:accent1>
        <a:srgbClr val="2F5496"/>
      </a:accent1>
      <a:accent2>
        <a:srgbClr val="0C396A"/>
      </a:accent2>
      <a:accent3>
        <a:srgbClr val="994EBE"/>
      </a:accent3>
      <a:accent4>
        <a:srgbClr val="5D739A"/>
      </a:accent4>
      <a:accent5>
        <a:srgbClr val="6997AF"/>
      </a:accent5>
      <a:accent6>
        <a:srgbClr val="84ACB6"/>
      </a:accent6>
      <a:hlink>
        <a:srgbClr val="0070C0"/>
      </a:hlink>
      <a:folHlink>
        <a:srgbClr val="8C8C8C"/>
      </a:folHlink>
    </a:clrScheme>
    <a:fontScheme name="Frankline Gothic">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R_bluetemplate [Read-Only]" id="{DF31E82A-C37B-4BA5-BBE6-A7AC5B369CD1}" vid="{5741D549-9B4C-45A0-9AD5-4824774018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R_bluetemplate [Read-Only]" id="{DF31E82A-C37B-4BA5-BBE6-A7AC5B369CD1}" vid="{5741D549-9B4C-45A0-9AD5-4824774018D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IR Violet Mix">
    <a:dk1>
      <a:sysClr val="windowText" lastClr="000000"/>
    </a:dk1>
    <a:lt1>
      <a:sysClr val="window" lastClr="FFFFFF"/>
    </a:lt1>
    <a:dk2>
      <a:srgbClr val="333333"/>
    </a:dk2>
    <a:lt2>
      <a:srgbClr val="DCD8DC"/>
    </a:lt2>
    <a:accent1>
      <a:srgbClr val="2F5496"/>
    </a:accent1>
    <a:accent2>
      <a:srgbClr val="0C396A"/>
    </a:accent2>
    <a:accent3>
      <a:srgbClr val="994EBE"/>
    </a:accent3>
    <a:accent4>
      <a:srgbClr val="5D739A"/>
    </a:accent4>
    <a:accent5>
      <a:srgbClr val="6997AF"/>
    </a:accent5>
    <a:accent6>
      <a:srgbClr val="84ACB6"/>
    </a:accent6>
    <a:hlink>
      <a:srgbClr val="0070C0"/>
    </a:hlink>
    <a:folHlink>
      <a:srgbClr val="8C8C8C"/>
    </a:folHlink>
  </a:clrScheme>
</a:themeOverride>
</file>

<file path=ppt/theme/themeOverride2.xml><?xml version="1.0" encoding="utf-8"?>
<a:themeOverride xmlns:a="http://schemas.openxmlformats.org/drawingml/2006/main">
  <a:clrScheme name="DIR Violet Mix">
    <a:dk1>
      <a:sysClr val="windowText" lastClr="000000"/>
    </a:dk1>
    <a:lt1>
      <a:sysClr val="window" lastClr="FFFFFF"/>
    </a:lt1>
    <a:dk2>
      <a:srgbClr val="333333"/>
    </a:dk2>
    <a:lt2>
      <a:srgbClr val="DCD8DC"/>
    </a:lt2>
    <a:accent1>
      <a:srgbClr val="2F5496"/>
    </a:accent1>
    <a:accent2>
      <a:srgbClr val="0C396A"/>
    </a:accent2>
    <a:accent3>
      <a:srgbClr val="994EBE"/>
    </a:accent3>
    <a:accent4>
      <a:srgbClr val="5D739A"/>
    </a:accent4>
    <a:accent5>
      <a:srgbClr val="6997AF"/>
    </a:accent5>
    <a:accent6>
      <a:srgbClr val="84ACB6"/>
    </a:accent6>
    <a:hlink>
      <a:srgbClr val="0070C0"/>
    </a:hlink>
    <a:folHlink>
      <a:srgbClr val="8C8C8C"/>
    </a:folHlink>
  </a:clrScheme>
</a:themeOverride>
</file>

<file path=ppt/theme/themeOverride3.xml><?xml version="1.0" encoding="utf-8"?>
<a:themeOverride xmlns:a="http://schemas.openxmlformats.org/drawingml/2006/main">
  <a:clrScheme name="DIR Violet Mix">
    <a:dk1>
      <a:sysClr val="windowText" lastClr="000000"/>
    </a:dk1>
    <a:lt1>
      <a:sysClr val="window" lastClr="FFFFFF"/>
    </a:lt1>
    <a:dk2>
      <a:srgbClr val="333333"/>
    </a:dk2>
    <a:lt2>
      <a:srgbClr val="DCD8DC"/>
    </a:lt2>
    <a:accent1>
      <a:srgbClr val="2F5496"/>
    </a:accent1>
    <a:accent2>
      <a:srgbClr val="0C396A"/>
    </a:accent2>
    <a:accent3>
      <a:srgbClr val="994EBE"/>
    </a:accent3>
    <a:accent4>
      <a:srgbClr val="5D739A"/>
    </a:accent4>
    <a:accent5>
      <a:srgbClr val="6997AF"/>
    </a:accent5>
    <a:accent6>
      <a:srgbClr val="84ACB6"/>
    </a:accent6>
    <a:hlink>
      <a:srgbClr val="0070C0"/>
    </a:hlink>
    <a:folHlink>
      <a:srgbClr val="8C8C8C"/>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DIR Violet Mix">
    <a:dk1>
      <a:sysClr val="windowText" lastClr="000000"/>
    </a:dk1>
    <a:lt1>
      <a:sysClr val="window" lastClr="FFFFFF"/>
    </a:lt1>
    <a:dk2>
      <a:srgbClr val="333333"/>
    </a:dk2>
    <a:lt2>
      <a:srgbClr val="DCD8DC"/>
    </a:lt2>
    <a:accent1>
      <a:srgbClr val="2F5496"/>
    </a:accent1>
    <a:accent2>
      <a:srgbClr val="0C396A"/>
    </a:accent2>
    <a:accent3>
      <a:srgbClr val="994EBE"/>
    </a:accent3>
    <a:accent4>
      <a:srgbClr val="5D739A"/>
    </a:accent4>
    <a:accent5>
      <a:srgbClr val="6997AF"/>
    </a:accent5>
    <a:accent6>
      <a:srgbClr val="84ACB6"/>
    </a:accent6>
    <a:hlink>
      <a:srgbClr val="0070C0"/>
    </a:hlink>
    <a:folHlink>
      <a:srgbClr val="8C8C8C"/>
    </a:folHlink>
  </a:clrScheme>
</a:themeOverride>
</file>

<file path=ppt/theme/themeOverride6.xml><?xml version="1.0" encoding="utf-8"?>
<a:themeOverride xmlns:a="http://schemas.openxmlformats.org/drawingml/2006/main">
  <a:clrScheme name="DIR Violet Mix">
    <a:dk1>
      <a:sysClr val="windowText" lastClr="000000"/>
    </a:dk1>
    <a:lt1>
      <a:sysClr val="window" lastClr="FFFFFF"/>
    </a:lt1>
    <a:dk2>
      <a:srgbClr val="333333"/>
    </a:dk2>
    <a:lt2>
      <a:srgbClr val="DCD8DC"/>
    </a:lt2>
    <a:accent1>
      <a:srgbClr val="2F5496"/>
    </a:accent1>
    <a:accent2>
      <a:srgbClr val="0C396A"/>
    </a:accent2>
    <a:accent3>
      <a:srgbClr val="994EBE"/>
    </a:accent3>
    <a:accent4>
      <a:srgbClr val="5D739A"/>
    </a:accent4>
    <a:accent5>
      <a:srgbClr val="6997AF"/>
    </a:accent5>
    <a:accent6>
      <a:srgbClr val="84ACB6"/>
    </a:accent6>
    <a:hlink>
      <a:srgbClr val="0070C0"/>
    </a:hlink>
    <a:folHlink>
      <a:srgbClr val="8C8C8C"/>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37E061906B8D41B78466604C53C4AE" ma:contentTypeVersion="28" ma:contentTypeDescription="Create a new document." ma:contentTypeScope="" ma:versionID="b1fac3747e4839e2d4ffb6e4054a9b09">
  <xsd:schema xmlns:xsd="http://www.w3.org/2001/XMLSchema" xmlns:xs="http://www.w3.org/2001/XMLSchema" xmlns:p="http://schemas.microsoft.com/office/2006/metadata/properties" xmlns:ns2="1624d5a5-934e-431c-bdeb-2205adc15921" targetNamespace="http://schemas.microsoft.com/office/2006/metadata/properties" ma:root="true" ma:fieldsID="54ec43d53a1f88dddf6650d30005016a" ns2:_="">
    <xsd:import namespace="1624d5a5-934e-431c-bdeb-2205adc15921"/>
    <xsd:element name="properties">
      <xsd:complexType>
        <xsd:sequence>
          <xsd:element name="documentManagement">
            <xsd:complexType>
              <xsd:all>
                <xsd:element ref="ns2:DocumentCategory"/>
                <xsd:element ref="ns2:DocumentSummary"/>
                <xsd:element ref="ns2:DocumentPublishDate"/>
                <xsd:element ref="ns2:DIRDepartment" minOccurs="0"/>
                <xsd:element ref="ns2:RedirectURL" minOccurs="0"/>
                <xsd:element ref="ns2:SearchSummary" minOccurs="0"/>
                <xsd:element ref="ns2:DocumentSize" minOccurs="0"/>
                <xsd:element ref="ns2:DocumentExtension" minOccurs="0"/>
                <xsd:element ref="ns2:SearchKeywords" minOccurs="0"/>
                <xsd:element ref="ns2:TSLACSubject" minOccurs="0"/>
                <xsd:element ref="ns2:TSLACType"/>
                <xsd:element ref="ns2:TaxKeywordTaxHTField"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24d5a5-934e-431c-bdeb-2205adc15921" elementFormDefault="qualified">
    <xsd:import namespace="http://schemas.microsoft.com/office/2006/documentManagement/types"/>
    <xsd:import namespace="http://schemas.microsoft.com/office/infopath/2007/PartnerControls"/>
    <xsd:element name="DocumentCategory" ma:index="1" ma:displayName="Document Category" ma:format="Dropdown" ma:internalName="DocumentCategory">
      <xsd:simpleType>
        <xsd:restriction base="dms:Choice">
          <xsd:enumeration value="Audit"/>
          <xsd:enumeration value="Board"/>
          <xsd:enumeration value="Event Materials"/>
          <xsd:enumeration value="Forms"/>
          <xsd:enumeration value="Guidelines"/>
          <xsd:enumeration value="Other"/>
          <xsd:enumeration value="Policies"/>
          <xsd:enumeration value="Reports"/>
          <xsd:enumeration value="Templates"/>
        </xsd:restriction>
      </xsd:simpleType>
    </xsd:element>
    <xsd:element name="DocumentSummary" ma:index="2" ma:displayName="Document Summary" ma:internalName="DocumentSummary">
      <xsd:simpleType>
        <xsd:restriction base="dms:Note">
          <xsd:maxLength value="255"/>
        </xsd:restriction>
      </xsd:simpleType>
    </xsd:element>
    <xsd:element name="DocumentPublishDate" ma:index="3" ma:displayName="Document Publish Date" ma:default="[today]" ma:format="DateOnly" ma:internalName="DocumentPublishDate">
      <xsd:simpleType>
        <xsd:restriction base="dms:DateTime"/>
      </xsd:simpleType>
    </xsd:element>
    <xsd:element name="DIRDepartment" ma:index="4" nillable="true" ma:displayName="DIR Department" ma:default="General" ma:format="Dropdown" ma:internalName="DIRDepartment">
      <xsd:simpleType>
        <xsd:restriction base="dms:Choice">
          <xsd:enumeration value="Contracts"/>
          <xsd:enumeration value="Data Center"/>
          <xsd:enumeration value="General"/>
          <xsd:enumeration value="Information Security"/>
          <xsd:enumeration value="Policy &amp; Planning"/>
          <xsd:enumeration value="Telecom"/>
          <xsd:enumeration value="Texas.Gov"/>
        </xsd:restriction>
      </xsd:simpleType>
    </xsd:element>
    <xsd:element name="RedirectURL" ma:index="5" nillable="true" ma:displayName="Redirect URL" ma:hidden="true" ma:internalName="RedirectURL" ma:readOnly="false">
      <xsd:simpleType>
        <xsd:restriction base="dms:Text">
          <xsd:maxLength value="255"/>
        </xsd:restriction>
      </xsd:simpleType>
    </xsd:element>
    <xsd:element name="SearchSummary" ma:index="6" nillable="true" ma:displayName="Search Summary" ma:hidden="true" ma:internalName="SearchSummary" ma:readOnly="false">
      <xsd:simpleType>
        <xsd:restriction base="dms:Note"/>
      </xsd:simpleType>
    </xsd:element>
    <xsd:element name="DocumentSize" ma:index="15" nillable="true" ma:displayName="Document Size" ma:hidden="true" ma:internalName="DocumentSize" ma:readOnly="false">
      <xsd:simpleType>
        <xsd:restriction base="dms:Text">
          <xsd:maxLength value="255"/>
        </xsd:restriction>
      </xsd:simpleType>
    </xsd:element>
    <xsd:element name="DocumentExtension" ma:index="16" nillable="true" ma:displayName="Document Extension" ma:hidden="true" ma:internalName="DocumentExtension" ma:readOnly="false">
      <xsd:simpleType>
        <xsd:restriction base="dms:Text">
          <xsd:maxLength value="255"/>
        </xsd:restriction>
      </xsd:simpleType>
    </xsd:element>
    <xsd:element name="SearchKeywords" ma:index="17" nillable="true" ma:displayName="Search Keywords" ma:internalName="SearchKeywords">
      <xsd:simpleType>
        <xsd:restriction base="dms:Text">
          <xsd:maxLength value="255"/>
        </xsd:restriction>
      </xsd:simpleType>
    </xsd:element>
    <xsd:element name="TSLACSubject" ma:index="18" nillable="true" ma:displayName="TSLAC Subject" ma:internalName="TSLACSubject" ma:requiredMultiChoice="true">
      <xsd:complexType>
        <xsd:complexContent>
          <xsd:extension base="dms:MultiChoice">
            <xsd:sequence>
              <xsd:element name="Value" maxOccurs="unbounded" minOccurs="0" nillable="true">
                <xsd:simpleType>
                  <xsd:restriction base="dms:Choice">
                    <xsd:enumeration value="Auditing Budget"/>
                    <xsd:enumeration value="Executive Departments"/>
                    <xsd:enumeration value="Government Information"/>
                    <xsd:enumeration value="Government Purchasing"/>
                    <xsd:enumeration value="State Governments"/>
                  </xsd:restriction>
                </xsd:simpleType>
              </xsd:element>
            </xsd:sequence>
          </xsd:extension>
        </xsd:complexContent>
      </xsd:complexType>
    </xsd:element>
    <xsd:element name="TSLACType" ma:index="19" ma:displayName="TSLAC Type" ma:format="Dropdown" ma:internalName="TSLACType">
      <xsd:simpleType>
        <xsd:restriction base="dms:Choice">
          <xsd:enumeration value="Agency Rules, Policies and Procedures"/>
          <xsd:enumeration value="Agency Search engines"/>
          <xsd:enumeration value="Agency staff contacts"/>
          <xsd:enumeration value="Databases"/>
          <xsd:enumeration value="Employment information"/>
          <xsd:enumeration value="Executive Orders"/>
          <xsd:enumeration value="External Fiscal Reports"/>
          <xsd:enumeration value="Forms and Form instructions"/>
          <xsd:enumeration value="Grants or Funding Opportunities"/>
          <xsd:enumeration value="Homepages"/>
          <xsd:enumeration value="Legal Opinions and Advice"/>
          <xsd:enumeration value="Legislation, Proposed Legislation, and Statutes"/>
          <xsd:enumeration value="Legislative Appropriations Requests"/>
          <xsd:enumeration value="Licenses and Licensing Information"/>
          <xsd:enumeration value="Mail and Telecommunication Listings"/>
          <xsd:enumeration value="Manuals and Instructions"/>
          <xsd:enumeration value="Maps"/>
          <xsd:enumeration value="Meeting Agendas"/>
          <xsd:enumeration value="Meeting Minutes"/>
          <xsd:enumeration value="Miscellaneous reports"/>
          <xsd:enumeration value="News or Press Releases"/>
          <xsd:enumeration value="Non-fiscal reports and studies"/>
          <xsd:enumeration value="Organization Charts"/>
          <xsd:enumeration value="Other publications"/>
          <xsd:enumeration value="Periodicals - Newsletters and Magazines"/>
          <xsd:enumeration value="Personnel Policies and Procedures"/>
          <xsd:enumeration value="Plans and Planning Information"/>
          <xsd:enumeration value="Programs and Services"/>
          <xsd:enumeration value="Reference materials"/>
          <xsd:enumeration value="Reports - Biennial or Annual"/>
          <xsd:enumeration value="Reports - Required Legislative"/>
          <xsd:enumeration value="Reports on Performance Measures"/>
          <xsd:enumeration value="Speeches and Papers"/>
          <xsd:enumeration value="Statistics"/>
          <xsd:enumeration value="Strategic Plans"/>
          <xsd:enumeration value="Training Materials"/>
          <xsd:enumeration value="Web documents - Undefined"/>
        </xsd:restriction>
      </xsd:simpleType>
    </xsd:element>
    <xsd:element name="TaxKeywordTaxHTField" ma:index="22"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3" nillable="true" ma:displayName="Taxonomy Catch All Column" ma:hidden="true" ma:list="{17e8d30a-da91-4395-8dbc-c1e53e82d6c7}" ma:internalName="TaxCatchAll" ma:showField="CatchAllData" ma:web="1624d5a5-934e-431c-bdeb-2205adc15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624d5a5-934e-431c-bdeb-2205adc15921">
      <Value>344</Value>
    </TaxCatchAll>
    <TaxKeywordTaxHTField xmlns="1624d5a5-934e-431c-bdeb-2205adc15921">
      <Terms xmlns="http://schemas.microsoft.com/office/infopath/2007/PartnerControls">
        <TermInfo xmlns="http://schemas.microsoft.com/office/infopath/2007/PartnerControls">
          <TermName xmlns="http://schemas.microsoft.com/office/infopath/2007/PartnerControls">navigating dir</TermName>
          <TermId xmlns="http://schemas.microsoft.com/office/infopath/2007/PartnerControls">a8f81de7-e120-4137-8917-6d2605c45348</TermId>
        </TermInfo>
      </Terms>
    </TaxKeywordTaxHTField>
    <DocumentSummary xmlns="1624d5a5-934e-431c-bdeb-2205adc15921">April Presentation Slide deck - Navigating DIR Services and Solutions</DocumentSummary>
    <DocumentPublishDate xmlns="1624d5a5-934e-431c-bdeb-2205adc15921">2019-05-15T05:00:00+00:00</DocumentPublishDate>
    <DIRDepartment xmlns="1624d5a5-934e-431c-bdeb-2205adc15921">General</DIRDepartment>
    <SearchSummary xmlns="1624d5a5-934e-431c-bdeb-2205adc15921">April Presentation Slide deck - Navigating DIR Services and Solutions</SearchSummary>
    <DocumentExtension xmlns="1624d5a5-934e-431c-bdeb-2205adc15921">pptx</DocumentExtension>
    <DocumentCategory xmlns="1624d5a5-934e-431c-bdeb-2205adc15921">Event Materials</DocumentCategory>
    <RedirectURL xmlns="1624d5a5-934e-431c-bdeb-2205adc15921">/portal/internal/resources/DocumentLibrary/April -Navigating DIR Services and Solutions.pptx</RedirectURL>
    <TSLACSubject xmlns="1624d5a5-934e-431c-bdeb-2205adc15921">
      <Value>Executive Departments</Value>
      <Value>Government Information</Value>
      <Value>State Governments</Value>
    </TSLACSubject>
    <DocumentSize xmlns="1624d5a5-934e-431c-bdeb-2205adc15921">15223.285174424</DocumentSize>
    <TSLACType xmlns="1624d5a5-934e-431c-bdeb-2205adc15921">Other publications</TSLACType>
    <SearchKeywords xmlns="1624d5a5-934e-431c-bdeb-2205adc15921">navigating dir</SearchKeywords>
  </documentManagement>
</p:properties>
</file>

<file path=customXml/itemProps1.xml><?xml version="1.0" encoding="utf-8"?>
<ds:datastoreItem xmlns:ds="http://schemas.openxmlformats.org/officeDocument/2006/customXml" ds:itemID="{3570B99B-A0DB-4BED-9848-1AD9A0A6C087}"/>
</file>

<file path=customXml/itemProps2.xml><?xml version="1.0" encoding="utf-8"?>
<ds:datastoreItem xmlns:ds="http://schemas.openxmlformats.org/officeDocument/2006/customXml" ds:itemID="{10E227C1-C4BB-422E-826D-2FA9D1094387}">
  <ds:schemaRefs>
    <ds:schemaRef ds:uri="http://schemas.microsoft.com/sharepoint/v3/contenttype/forms"/>
  </ds:schemaRefs>
</ds:datastoreItem>
</file>

<file path=customXml/itemProps3.xml><?xml version="1.0" encoding="utf-8"?>
<ds:datastoreItem xmlns:ds="http://schemas.openxmlformats.org/officeDocument/2006/customXml" ds:itemID="{88643948-E250-4A6A-B470-7A56F2050D2E}">
  <ds:schemaRefs>
    <ds:schemaRef ds:uri="http://schemas.microsoft.com/office/2006/documentManagement/types"/>
    <ds:schemaRef ds:uri="5ada98ba-7f4c-4064-b6ba-9667e6db09da"/>
    <ds:schemaRef ds:uri="http://purl.org/dc/elements/1.1/"/>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purl.org/dc/terms/"/>
    <ds:schemaRef ds:uri="187766af-cb53-46f0-868f-a32a15468427"/>
    <ds:schemaRef ds:uri="d727169e-789c-459c-9a41-618fca56a3b6"/>
    <ds:schemaRef ds:uri="27490243-8425-40c7-b5a4-e73a76dd919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11548</Words>
  <Application>Microsoft Office PowerPoint</Application>
  <PresentationFormat>Widescreen</PresentationFormat>
  <Paragraphs>1564</Paragraphs>
  <Slides>123</Slides>
  <Notes>123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123</vt:i4>
      </vt:variant>
    </vt:vector>
  </HeadingPairs>
  <TitlesOfParts>
    <vt:vector size="138" baseType="lpstr">
      <vt:lpstr>Arial</vt:lpstr>
      <vt:lpstr>Arial Narrow</vt:lpstr>
      <vt:lpstr>Calibri</vt:lpstr>
      <vt:lpstr>Calibri Light</vt:lpstr>
      <vt:lpstr>Courier New</vt:lpstr>
      <vt:lpstr>Franklin Gothic Book</vt:lpstr>
      <vt:lpstr>Franklin Gothic Demi</vt:lpstr>
      <vt:lpstr>Franklin Gothic Demi Cond</vt:lpstr>
      <vt:lpstr>Franklin Gothic Heavy</vt:lpstr>
      <vt:lpstr>Franklin Gothic Medium</vt:lpstr>
      <vt:lpstr>Franklin Gothic Medium Cond</vt:lpstr>
      <vt:lpstr>Verdana</vt:lpstr>
      <vt:lpstr>Wingdings</vt:lpstr>
      <vt:lpstr>2_Office Theme</vt:lpstr>
      <vt:lpstr>Office Theme</vt:lpstr>
      <vt:lpstr>Navigating DIR Services and Solutions</vt:lpstr>
      <vt:lpstr>Introduction to Topic</vt:lpstr>
      <vt:lpstr>Speaker Background: Hershel Becker</vt:lpstr>
      <vt:lpstr>Learning Objectives</vt:lpstr>
      <vt:lpstr>DIR Overview</vt:lpstr>
      <vt:lpstr>Eligible DIR Customers</vt:lpstr>
      <vt:lpstr>DIR Shared Technology Services</vt:lpstr>
      <vt:lpstr>Speaker Background: Skip Bartek</vt:lpstr>
      <vt:lpstr>“Do it Yourself” or Outsource</vt:lpstr>
      <vt:lpstr>Shared Technology Services Goals</vt:lpstr>
      <vt:lpstr>Shared Technology Services Model</vt:lpstr>
      <vt:lpstr>Shared Technology Services Portal</vt:lpstr>
      <vt:lpstr>Data Center Services (DCS)</vt:lpstr>
      <vt:lpstr>Managed Application Services (MAS)</vt:lpstr>
      <vt:lpstr>Managed Security Services (MSS)</vt:lpstr>
      <vt:lpstr>Texas.gov Program Services</vt:lpstr>
      <vt:lpstr>Data Center Self-provisioning</vt:lpstr>
      <vt:lpstr>Open Data Portal</vt:lpstr>
      <vt:lpstr>Communications Technology Services</vt:lpstr>
      <vt:lpstr>Capitol Complex Telephone System (CCTS)</vt:lpstr>
      <vt:lpstr>TEX-AN</vt:lpstr>
      <vt:lpstr>Telecommunication Services</vt:lpstr>
      <vt:lpstr>Cooperative Contracts Program</vt:lpstr>
      <vt:lpstr>Speaker Background: Tom Hay</vt:lpstr>
      <vt:lpstr>“Do it yourself” or Outsource</vt:lpstr>
      <vt:lpstr>Cooperative Contracts Benefits</vt:lpstr>
      <vt:lpstr>DIR Cooperative Contracts FY 18</vt:lpstr>
      <vt:lpstr>Cooperative Contracts Products</vt:lpstr>
      <vt:lpstr>Cooperative Contracts Services</vt:lpstr>
      <vt:lpstr>IT Staffing</vt:lpstr>
      <vt:lpstr>IT Staffing Solicitation Process</vt:lpstr>
      <vt:lpstr>Bulk Purchase</vt:lpstr>
      <vt:lpstr>Deliverables Based IT Services (DBITS)</vt:lpstr>
      <vt:lpstr>Let’s go to DIR’s page!</vt:lpstr>
      <vt:lpstr>All Contracts &amp; Services Tutorial</vt:lpstr>
      <vt:lpstr>Cooperative Contracts Exemptions</vt:lpstr>
      <vt:lpstr> DIR Exemptions</vt:lpstr>
      <vt:lpstr>Exemptions Required</vt:lpstr>
      <vt:lpstr>Exemption Overview</vt:lpstr>
      <vt:lpstr>Cooperative Contracts Blanket Exemptions</vt:lpstr>
      <vt:lpstr>Cooperative Contracts Blanket Exemptions</vt:lpstr>
      <vt:lpstr>Cooperative Contracts One Time Exemptions</vt:lpstr>
      <vt:lpstr>Expedited Exemptions</vt:lpstr>
      <vt:lpstr>Coop Contracts Exemption Request Portal</vt:lpstr>
      <vt:lpstr>Cooperative Contract Documents</vt:lpstr>
      <vt:lpstr>Key Contract Document Provisions</vt:lpstr>
      <vt:lpstr>Appendix A: DIR Terms and Conditions</vt:lpstr>
      <vt:lpstr>Beyond DIR Terms and Conditions</vt:lpstr>
      <vt:lpstr>Cooperative Contracts</vt:lpstr>
      <vt:lpstr>Good to Know</vt:lpstr>
      <vt:lpstr>Maximizing HUB Utilization on  DIR Contracts  </vt:lpstr>
      <vt:lpstr>Speaker Background: Lynn Hodde</vt:lpstr>
      <vt:lpstr>HSPs and DIR Contracts </vt:lpstr>
      <vt:lpstr>HUB Goals on DIR Contracts</vt:lpstr>
      <vt:lpstr>Resellers  Vs.  Subcontractors</vt:lpstr>
      <vt:lpstr>What does the HSP mean?  </vt:lpstr>
      <vt:lpstr>What does this mean for me? </vt:lpstr>
      <vt:lpstr>DIR HSP Clarification </vt:lpstr>
      <vt:lpstr>HUB Coordinator Involvement</vt:lpstr>
      <vt:lpstr>What really happens…….</vt:lpstr>
      <vt:lpstr>It’s Not Too Late</vt:lpstr>
      <vt:lpstr>Progress Assessment Report</vt:lpstr>
      <vt:lpstr>HSP vs. PAR Discrepancies</vt:lpstr>
      <vt:lpstr>Contacts</vt:lpstr>
      <vt:lpstr>Determining the Appropriate IT Procurement Method </vt:lpstr>
      <vt:lpstr>Speaker Background: Colleen Berkley</vt:lpstr>
      <vt:lpstr>Using Commodity Codes </vt:lpstr>
      <vt:lpstr>Determining Procurement Method</vt:lpstr>
      <vt:lpstr>Contract Options</vt:lpstr>
      <vt:lpstr>Contract Options</vt:lpstr>
      <vt:lpstr>Tips When Using Coop Contracts</vt:lpstr>
      <vt:lpstr>Tips When Using Coop Contracts</vt:lpstr>
      <vt:lpstr>Tips When Using STS Contracts</vt:lpstr>
      <vt:lpstr>Tips When Using STS Contracts</vt:lpstr>
      <vt:lpstr>Did You Know?</vt:lpstr>
      <vt:lpstr>Bottom Line</vt:lpstr>
      <vt:lpstr>Procurement File Documentation </vt:lpstr>
      <vt:lpstr>Procurement File Documentation</vt:lpstr>
      <vt:lpstr>Procurement File Documentation</vt:lpstr>
      <vt:lpstr>Search Results Export</vt:lpstr>
      <vt:lpstr>Collaboration</vt:lpstr>
      <vt:lpstr>Cooperative Contracts SOW Review </vt:lpstr>
      <vt:lpstr>Cooperative Contracts SOW Review</vt:lpstr>
      <vt:lpstr>Threshold Requirements </vt:lpstr>
      <vt:lpstr>SOW Review Not Required </vt:lpstr>
      <vt:lpstr>SOW Process: Draft Submission</vt:lpstr>
      <vt:lpstr>SOW Process: Final Submission</vt:lpstr>
      <vt:lpstr>SOW Process: Timelines </vt:lpstr>
      <vt:lpstr>SOW Process: Amendments </vt:lpstr>
      <vt:lpstr>Important Note</vt:lpstr>
      <vt:lpstr>DIR SOW Templates </vt:lpstr>
      <vt:lpstr>Statement of Work Defined</vt:lpstr>
      <vt:lpstr>SOW Elements</vt:lpstr>
      <vt:lpstr>SOW Elements Cont’</vt:lpstr>
      <vt:lpstr>SOW Writing : Plan Your Approach</vt:lpstr>
      <vt:lpstr>Waterfall vs. Agile</vt:lpstr>
      <vt:lpstr>Waterfall Methodology Features</vt:lpstr>
      <vt:lpstr>Agile Features</vt:lpstr>
      <vt:lpstr>Agile Methodology</vt:lpstr>
      <vt:lpstr>DIR Templates</vt:lpstr>
      <vt:lpstr>Table of Contents</vt:lpstr>
      <vt:lpstr>The Agile SOW: Considerations</vt:lpstr>
      <vt:lpstr>Useful links</vt:lpstr>
      <vt:lpstr>SOW for Hardware Rollout</vt:lpstr>
      <vt:lpstr>IT Negotiations </vt:lpstr>
      <vt:lpstr>What are negotiations?</vt:lpstr>
      <vt:lpstr>What can be Negotiated?</vt:lpstr>
      <vt:lpstr>Rules of Negotiations</vt:lpstr>
      <vt:lpstr>Top 10 “Rules” for Negotiations</vt:lpstr>
      <vt:lpstr>Get it in Writing! </vt:lpstr>
      <vt:lpstr>IT “Gotchas”</vt:lpstr>
      <vt:lpstr>Intellectual Property</vt:lpstr>
      <vt:lpstr>Limitation of Liability</vt:lpstr>
      <vt:lpstr>Audit Rights</vt:lpstr>
      <vt:lpstr>Termination Assistance</vt:lpstr>
      <vt:lpstr>Innovative Procurement Lab  &amp; Agile Procurement </vt:lpstr>
      <vt:lpstr>Innovative Procurement Lab (IPL)</vt:lpstr>
      <vt:lpstr>Agile Procurement</vt:lpstr>
      <vt:lpstr>Key Takeaways about Offerings</vt:lpstr>
      <vt:lpstr>Current Contracting Initiatives</vt:lpstr>
      <vt:lpstr>Resources</vt:lpstr>
      <vt:lpstr>Questions / Discussion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April -Navigating DIR Services and Solutions</dc:title>
  <dc:creator/>
  <cp:keywords>navigating dir</cp:keywords>
  <cp:lastModifiedBy/>
  <cp:revision>1</cp:revision>
  <dcterms:created xsi:type="dcterms:W3CDTF">2019-03-26T17:14:02Z</dcterms:created>
  <dcterms:modified xsi:type="dcterms:W3CDTF">2019-05-14T15:04:04Z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0x010100BC37E061906B8D41B78466604C53C4AE</vt:lpwstr>
  </property>
  <property fmtid="{D5CDD505-2E9C-101B-9397-08002B2CF9AE}" pid="3" name="TaxKeyword">
    <vt:lpwstr>344;#navigating dir|a8f81de7-e120-4137-8917-6d2605c45348</vt:lpwstr>
  </property>
  <property fmtid="{D5CDD505-2E9C-101B-9397-08002B2CF9AE}" pid="4" name="WorkflowChangePath">
    <vt:lpwstr>4e7f0d7b-af58-4d14-a711-25a4e8942f2a,4;4e7f0d7b-af58-4d14-a711-25a4e8942f2a,4;4e7f0d7b-af58-4d14-a711-25a4e8942f2a,4;4e7f0d7b-af58-4d14-a711-25a4e8942f2a,4;4e7f0d7b-af58-4d14-a711-25a4e8942f2a,4;4e7f0d7b-af58-4d14-a711-25a4e8942f2a,4;4e7f0d7b-af58-4d14-a711-25a4e8942f2a,4;4e7f0d7b-af58-4d14-a711-25a4e8942f2a,8;4e7f0d7b-af58-4d14-a711-25a4e8942f2a,8;4e7f0d7b-af58-4d14-a711-25a4e8942f2a,8;4e7f0d7b-af58-4d14-a711-25a4e8942f2a,8;4e7f0d7b-af58-4d14-a711-25a4e8942f2a,8;4e7f0d7b-af58-4d14-a711-25a4e8942f2a,8;4e7f0d7b-af58-4d14-a711-25a4e8942f2a,8;4e7f0d7b-af58-4d14-a711-25a4e8942f2a,10;4e7f0d7b-af58-4d14-a711-25a4e8942f2a,10;4e7f0d7b-af58-4d14-a711-25a4e8942f2a,10;4e7f0d7b-af58-4d14-a711-25a4e8942f2a,10;4e7f0d7b-af58-4d14-a711-25a4e8942f2a,10;4e7f0d7b-af58-4d14-a711-25a4e8942f2a,10;4e7f0d7b-af58-4d14-a711-25a4e8942f2a,10;4e7f0d7b-af58-4d14-a711-25a4e8942f2a,12;4e7f0d7b-af58-4d14-a711-25a4e8942f2a,12;4e7f0d7b-af58-4d14-a711-25a4e8942f2a,12;4e7f0d7b-af58-4d14-a711-25a4e8942f2a,12;4e7f0d7b-af58-4d14-a711-25a4e8942f2a,12;4e7f0d7b-af58-4d14-a711-25a4e8942f2a,12;4e7f0d7b-af58-4d14-a711-25a4e8942f2a,12;4e7f0d7b-af58-4d14-a711-25a4e8942f2a,16;4e7f0d7b-af58-4d14-a711-25a4e8942f2a,16;4e7f0d7b-af58-4d14-a711-25a4e8942f2a,16;4e7f0d7b-af58-4d14-a711-25a4e8942f2a,16;4e7f0d7b-af58-4d14-a711-25a4e8942f2a,16;4e7f0d7b-af58-4d14-a711-25a4e8942f2a,16;4e7f0d7b-af58-4d14-a711-25a4e8942f2a,16;4e7f0d7b-af58-4d14-a711-25a4e8942f2a,20;4e7f0d7b-af58-4d14-a711-25a4e8942f2a,20;4e7f0d7b-af58-4d14-a711-25a4e8942f2a,20;4e7f0d7b-af58-4d14-a711-25a4e8942f2a,20;4e7f0d7b-af58-4d14-a711-25a4e8942f2a,20;4e7f0d7b-af58-4d14-a711-25a4e8942f2a,20;4e7f0d7b-af58-4d14-a711-25a4e8942f2a,20;</vt:lpwstr>
  </property>
</Properties>
</file>