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GOTOMYPC CORPORATE ANNUAL LICENSE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49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666666666666614E-2"/>
                  <c:y val="-6.018518518518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859-42B2-88E9-F974F018FA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777777777778798E-3"/>
                  <c:y val="-7.87037037037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859-42B2-88E9-F974F018FA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88888888888899E-2"/>
                  <c:y val="-6.018518518518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859-42B2-88E9-F974F018FA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'Chart 2'!$B$5:$B$7</c:f>
              <c:numCache>
                <c:formatCode>General</c:formatCode>
                <c:ptCount val="3"/>
                <c:pt idx="0">
                  <c:v>513</c:v>
                </c:pt>
                <c:pt idx="1">
                  <c:v>1326</c:v>
                </c:pt>
                <c:pt idx="2">
                  <c:v>1620</c:v>
                </c:pt>
              </c:numCache>
            </c:numRef>
          </c:xVal>
          <c:yVal>
            <c:numRef>
              <c:f>'Chart 2'!$C$5:$C$7</c:f>
              <c:numCache>
                <c:formatCode>_("$"* #,##0.00_);_("$"* \(#,##0.00\);_("$"* "-"??_);_(@_)</c:formatCode>
                <c:ptCount val="3"/>
                <c:pt idx="0">
                  <c:v>10.00701754385965</c:v>
                </c:pt>
                <c:pt idx="1">
                  <c:v>3.8714932126696837</c:v>
                </c:pt>
                <c:pt idx="2">
                  <c:v>3.1688888888888891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859-42B2-88E9-F974F018F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3286864"/>
        <c:axId val="274343528"/>
      </c:scatterChart>
      <c:valAx>
        <c:axId val="273286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343528"/>
        <c:crosses val="autoZero"/>
        <c:crossBetween val="midCat"/>
      </c:valAx>
      <c:valAx>
        <c:axId val="274343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286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0.45746</cdr:x>
      <cdr:y>0.83844</cdr:y>
    </cdr:from>
    <cdr:to>
      <cdr:x>0.65563</cdr:x>
      <cdr:y>0.93617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7409" y="3235495"/>
          <a:ext cx="1255147" cy="377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4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rPr>
            <a:t>Quantity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8B0B8-74C5-48C5-B06E-30098AD96CD8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03BB6-B793-4BE9-BE47-096F06CF2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1 - Large Pink Rectangle Full Background - Logo in Low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7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4 - Small Rectangle Pink &amp; Black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1" y="171450"/>
            <a:ext cx="10658475" cy="41433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70" y="1143002"/>
            <a:ext cx="11472863" cy="5400675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4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 Slide 5 - Top Quarter Swirl Pink Background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047068" y="194644"/>
            <a:ext cx="5662613" cy="797248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751310"/>
            <a:ext cx="10515600" cy="4792367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25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 Slide 5 - Top Quarter Swirl Black &amp; Pink Background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047068" y="194644"/>
            <a:ext cx="5662613" cy="797248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751310"/>
            <a:ext cx="10515600" cy="4792367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98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&amp; Text Slide 1 - Swirl Pink Top Half Header - Logo Upp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400425"/>
            <a:ext cx="10515600" cy="1162050"/>
          </a:xfrm>
        </p:spPr>
        <p:txBody>
          <a:bodyPr anchor="b"/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954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301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&amp; Text Slide 2 - Swirl Pink &amp; Black Top Half Header - Logo Upp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400425"/>
            <a:ext cx="10515600" cy="1162050"/>
          </a:xfrm>
        </p:spPr>
        <p:txBody>
          <a:bodyPr anchor="b"/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954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049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1 - Master Title Below Header - Small Pink Rectangle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5827"/>
            <a:ext cx="10515600" cy="804863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0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2 - Master Title Below Header - Small Pink &amp; Black Rectangle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5827"/>
            <a:ext cx="10515600" cy="804863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75200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48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3 - Master Title on Header Image - Small Pink &amp; Black Rectangle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14301"/>
            <a:ext cx="10515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0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4 - Master Title on Header Image - Small Pink Rectangle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14301"/>
            <a:ext cx="105156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1563"/>
            <a:ext cx="5181600" cy="5529262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5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5 - Master Title on Header Image - Small Pink Swirl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301"/>
            <a:ext cx="8042331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7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2 - Large Pink &amp; Black Rectangle Full Background - Logo in Low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61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Side-by-Side Content 6 - Master Title on Header Image - Small Black &amp; Pink Swirl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301"/>
            <a:ext cx="8042331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73817"/>
            <a:ext cx="5181600" cy="4927008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22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1 - Master Title on Header Image - Large Pink Rectangle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4" y="214315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895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 - Master Title on Header Image - Large Pink &amp; Black Rectangle Header - Logo Upp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4" y="214315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06420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3 - Master Title on Header Image - Large Pink Swirl Header - Logo Upp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4" y="214315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22137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4 - Master Title on Header Image - Large Pink &amp; Black Swirl Header - Logo Upp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14" y="214315"/>
            <a:ext cx="6200775" cy="1476375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66394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5 - Master Title on Header Image - Small Pink Swirl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243" y="214315"/>
            <a:ext cx="6200775" cy="917063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3817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6 - Master Title on Header Image - Small Pink &amp; Black Swirl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5243" y="214315"/>
            <a:ext cx="6200775" cy="917063"/>
          </a:xfrm>
        </p:spPr>
        <p:txBody>
          <a:bodyPr>
            <a:normAutofit/>
          </a:bodyPr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3631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1 - Pink Rectangle Full Background - Logo Bottom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461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2 - Pink &amp; Black Rectangle Full Background - Logo Bottom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964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3 - Pink Swirl Full Background - Logo Bottom Lef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65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3 - Large Pink Swirl Full Background - Logo in Lower Lef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82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4 - Pink &amp; Black Swirl Full Background - Logo Bottom Lef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48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5 - Pink Swirl Full Background - Logo Bottom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8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6 - Pink &amp; Black Swirl Full Background - Logo Bottom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79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eft Column Title &amp; Text - Right Column Bulleted List - Pink Rectangle Small Header - Logo Top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00141"/>
            <a:ext cx="3932237" cy="1600200"/>
          </a:xfrm>
        </p:spPr>
        <p:txBody>
          <a:bodyPr anchor="b"/>
          <a:lstStyle>
            <a:lvl1pPr>
              <a:defRPr sz="32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1100142"/>
            <a:ext cx="6172200" cy="5403850"/>
          </a:xfrm>
        </p:spPr>
        <p:txBody>
          <a:bodyPr/>
          <a:lstStyle>
            <a:lvl1pPr>
              <a:defRPr sz="3200">
                <a:latin typeface="Franklin Gothic Heavy" panose="020B0903020102020204" pitchFamily="34" charset="0"/>
              </a:defRPr>
            </a:lvl1pPr>
            <a:lvl2pPr>
              <a:defRPr sz="2800">
                <a:latin typeface="Franklin Gothic Medium" panose="020B06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41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259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eft Column Title &amp; Text - Right Column Bulleted List - Black &amp; Pink Rectangle Small Header - Logo Top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00141"/>
            <a:ext cx="3932237" cy="1600200"/>
          </a:xfrm>
        </p:spPr>
        <p:txBody>
          <a:bodyPr anchor="b"/>
          <a:lstStyle>
            <a:lvl1pPr>
              <a:defRPr sz="32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1100142"/>
            <a:ext cx="6172200" cy="5403850"/>
          </a:xfrm>
        </p:spPr>
        <p:txBody>
          <a:bodyPr/>
          <a:lstStyle>
            <a:lvl1pPr>
              <a:defRPr sz="3200">
                <a:latin typeface="Franklin Gothic Heavy" panose="020B0903020102020204" pitchFamily="34" charset="0"/>
              </a:defRPr>
            </a:lvl1pPr>
            <a:lvl2pPr>
              <a:defRPr sz="2800">
                <a:latin typeface="Franklin Gothic Medium" panose="020B0603020102020204" pitchFamily="34" charset="0"/>
              </a:defRPr>
            </a:lvl2pPr>
            <a:lvl3pPr>
              <a:defRPr sz="2400">
                <a:latin typeface="Franklin Gothic Book" panose="020B0503020102020204" pitchFamily="34" charset="0"/>
              </a:defRPr>
            </a:lvl3pPr>
            <a:lvl4pPr>
              <a:defRPr sz="2000">
                <a:latin typeface="Franklin Gothic Book" panose="020B0503020102020204" pitchFamily="34" charset="0"/>
              </a:defRPr>
            </a:lvl4pPr>
            <a:lvl5pPr>
              <a:defRPr sz="2000"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00341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Franklin Gothic Book" panose="020B05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49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Column Title &amp; Text - Right Column Picture - Pink Rectangle Small Header - Logo Top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30304"/>
            <a:ext cx="3932237" cy="11947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130307"/>
            <a:ext cx="6172200" cy="54419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5050"/>
            <a:ext cx="3932237" cy="424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764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Column Title &amp; Text - Right Column Picture - Pink &amp; Black Rectangle Small Header - Logo Top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30304"/>
            <a:ext cx="3932237" cy="11947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130307"/>
            <a:ext cx="6172200" cy="54419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5050"/>
            <a:ext cx="3932237" cy="424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776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&amp; Vertical Text 1 - Pink Rectangle Small Header - Logo Top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4414"/>
            <a:ext cx="10515600" cy="676275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860925"/>
          </a:xfrm>
        </p:spPr>
        <p:txBody>
          <a:bodyPr vert="eaVert"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86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&amp; Vertical Text 2 - Pink &amp; Black Rectangle Small Header - Logo Top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4414"/>
            <a:ext cx="10515600" cy="676275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860925"/>
          </a:xfrm>
        </p:spPr>
        <p:txBody>
          <a:bodyPr vert="eaVert"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3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4 - Large Pink &amp; Black Swirl Full Background - Logo in Lower Lef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1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5 - Large Pink Swirl Full Background - Logo in Low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 6 - Large Pink &amp; Black Swirl Full Background - Logo in Low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3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1 - Top Half Swirl Pink Background Header - Logo Upp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662613" cy="1663700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4625"/>
            <a:ext cx="10515600" cy="3829050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8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2 - Top Half Swirl Pink &amp; Black Background Header - Logo Upper Right Cor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662613" cy="1663700"/>
          </a:xfrm>
        </p:spPr>
        <p:txBody>
          <a:bodyPr>
            <a:normAutofit/>
          </a:bodyPr>
          <a:lstStyle>
            <a:lvl1pPr>
              <a:defRPr sz="6000"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4625"/>
            <a:ext cx="10515600" cy="3829050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Bullets Slide 3 - Small Rectangle Pink Header - Logo Upper Right Corn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1" y="171450"/>
            <a:ext cx="10658475" cy="414338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70" y="1143002"/>
            <a:ext cx="11472863" cy="5400675"/>
          </a:xfrm>
        </p:spPr>
        <p:txBody>
          <a:bodyPr/>
          <a:lstStyle>
            <a:lvl1pPr algn="r">
              <a:defRPr>
                <a:latin typeface="Franklin Gothic Medium" panose="020B0603020102020204" pitchFamily="34" charset="0"/>
              </a:defRPr>
            </a:lvl1pPr>
            <a:lvl2pPr algn="r">
              <a:defRPr>
                <a:latin typeface="Franklin Gothic Medium Cond" panose="020B0606030402020204" pitchFamily="34" charset="0"/>
              </a:defRPr>
            </a:lvl2pPr>
            <a:lvl3pPr algn="r">
              <a:defRPr>
                <a:latin typeface="Franklin Gothic Book" panose="020B0503020102020204" pitchFamily="34" charset="0"/>
              </a:defRPr>
            </a:lvl3pPr>
            <a:lvl4pPr algn="r">
              <a:defRPr>
                <a:latin typeface="Franklin Gothic Book" panose="020B0503020102020204" pitchFamily="34" charset="0"/>
              </a:defRPr>
            </a:lvl4pPr>
            <a:lvl5pPr algn="r"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9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28590"/>
            <a:ext cx="10515600" cy="48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00140"/>
            <a:ext cx="10515600" cy="551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2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Heavy" panose="020B09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dana.collins@dir.texas.gov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4973" y="662609"/>
            <a:ext cx="9144000" cy="38327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6700" dirty="0" smtClean="0">
                <a:solidFill>
                  <a:schemeClr val="accent5">
                    <a:lumMod val="75000"/>
                  </a:schemeClr>
                </a:solidFill>
              </a:rPr>
              <a:t>DIR Connect </a:t>
            </a:r>
            <a:r>
              <a:rPr lang="en-US" sz="6700" dirty="0">
                <a:solidFill>
                  <a:schemeClr val="accent5">
                    <a:lumMod val="75000"/>
                  </a:schemeClr>
                </a:solidFill>
              </a:rPr>
              <a:t>2016</a:t>
            </a:r>
            <a:br>
              <a:rPr lang="en-US" sz="67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6700" dirty="0">
                <a:solidFill>
                  <a:schemeClr val="accent5">
                    <a:lumMod val="75000"/>
                  </a:schemeClr>
                </a:solidFill>
              </a:rPr>
              <a:t>Advanced Purchasing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0504" y="4117217"/>
            <a:ext cx="9144000" cy="15248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Using the Department of Information Resources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to meet your needs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DIR Customized Reports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93" y="903642"/>
            <a:ext cx="11123407" cy="56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07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kern="0" dirty="0">
                <a:solidFill>
                  <a:srgbClr val="5B9BD5">
                    <a:lumMod val="60000"/>
                    <a:lumOff val="40000"/>
                  </a:srgbClr>
                </a:solidFill>
                <a:latin typeface="Arial"/>
              </a:rPr>
              <a:t>DIR Customized Reports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72" y="931433"/>
            <a:ext cx="11037346" cy="58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DIR Customized Reports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323497"/>
              </p:ext>
            </p:extLst>
          </p:nvPr>
        </p:nvGraphicFramePr>
        <p:xfrm>
          <a:off x="360363" y="1143000"/>
          <a:ext cx="11472862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561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Maximizing the Cooperative Contracts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through Negotiation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495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Cooperative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3817"/>
            <a:ext cx="10747786" cy="492700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Negotiating Price</a:t>
            </a: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 Price Negotiations</a:t>
            </a:r>
          </a:p>
          <a:p>
            <a:pPr marL="857250" indent="-3429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 negotiates for a quantity of one</a:t>
            </a:r>
          </a:p>
          <a:p>
            <a:pPr marL="857250" indent="-3429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Vendors are required to post their pricing on their website</a:t>
            </a: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Customer Price Negotiations</a:t>
            </a:r>
          </a:p>
          <a:p>
            <a:pPr marL="857250" indent="-3429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Use Open Data and Reporting</a:t>
            </a:r>
          </a:p>
          <a:p>
            <a:pPr marL="857250" indent="-3429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Maximize competition by submitting additional price quotes above the threshold requirements </a:t>
            </a:r>
          </a:p>
          <a:p>
            <a:pPr marL="857250" indent="-3429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Utilize the DIR Contract Manager </a:t>
            </a:r>
          </a:p>
          <a:p>
            <a:pPr marL="857250" indent="-3429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Ask…</a:t>
            </a:r>
          </a:p>
          <a:p>
            <a:pPr marL="857250" indent="-34290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Always ensure the DIR Contract Number is on the quote</a:t>
            </a:r>
          </a:p>
        </p:txBody>
      </p:sp>
    </p:spTree>
    <p:extLst>
      <p:ext uri="{BB962C8B-B14F-4D97-AF65-F5344CB8AC3E}">
        <p14:creationId xmlns:p14="http://schemas.microsoft.com/office/powerpoint/2010/main" val="1540103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DIR Customized Reports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93" y="903642"/>
            <a:ext cx="11123407" cy="56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07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Cooperative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016" y="2917328"/>
            <a:ext cx="5181600" cy="3332865"/>
          </a:xfrm>
        </p:spPr>
        <p:txBody>
          <a:bodyPr/>
          <a:lstStyle/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Purchase Order Term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Acceptance Criteria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Invoices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Payment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 Contract Number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Audited Financial Statements</a:t>
            </a:r>
          </a:p>
          <a:p>
            <a:pPr marL="0" lv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19" y="2917328"/>
            <a:ext cx="5181600" cy="3274701"/>
          </a:xfrm>
        </p:spPr>
        <p:txBody>
          <a:bodyPr/>
          <a:lstStyle/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Security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Requirements 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Confidentiality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Insurance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CJIS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HIPAA</a:t>
            </a:r>
          </a:p>
          <a:p>
            <a:pPr marL="457200" lvl="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FERPA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74259" y="1839557"/>
            <a:ext cx="819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Customer Specific - Terms and Conditions</a:t>
            </a:r>
          </a:p>
        </p:txBody>
      </p:sp>
    </p:spTree>
    <p:extLst>
      <p:ext uri="{BB962C8B-B14F-4D97-AF65-F5344CB8AC3E}">
        <p14:creationId xmlns:p14="http://schemas.microsoft.com/office/powerpoint/2010/main" val="1552802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38" y="-96820"/>
            <a:ext cx="5662613" cy="7972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Cooperative</a:t>
            </a:r>
            <a:r>
              <a:rPr lang="en-US" sz="2800" dirty="0"/>
              <a:t>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05" y="1118795"/>
            <a:ext cx="10515600" cy="5109883"/>
          </a:xfrm>
        </p:spPr>
        <p:txBody>
          <a:bodyPr/>
          <a:lstStyle/>
          <a:p>
            <a:pPr marL="0" indent="0" algn="ctr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b="1" kern="0" dirty="0">
              <a:solidFill>
                <a:srgbClr val="000000"/>
              </a:solidFill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kern="0" dirty="0">
                <a:solidFill>
                  <a:schemeClr val="accent1">
                    <a:lumMod val="50000"/>
                  </a:schemeClr>
                </a:solidFill>
              </a:rPr>
              <a:t>DIR Terms and Conditions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900" b="1" kern="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algn="l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</a:rPr>
              <a:t>Survival Clause – Life beyond the contract</a:t>
            </a:r>
          </a:p>
          <a:p>
            <a:pPr marL="457200" lvl="0" algn="l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</a:rPr>
              <a:t>Use of Order Fulfillers – Authorized resellers</a:t>
            </a:r>
          </a:p>
          <a:p>
            <a:pPr marL="457200" lvl="0" algn="l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</a:rPr>
              <a:t>Termination Clause – Termination </a:t>
            </a:r>
            <a:r>
              <a:rPr lang="en-US" kern="0">
                <a:solidFill>
                  <a:schemeClr val="accent1">
                    <a:lumMod val="50000"/>
                  </a:schemeClr>
                </a:solidFill>
              </a:rPr>
              <a:t>for Cause</a:t>
            </a:r>
            <a:endParaRPr lang="en-US" kern="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algn="l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</a:rPr>
              <a:t>Performance Meetings – Corrective Action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60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 Shared Services</a:t>
            </a:r>
          </a:p>
        </p:txBody>
      </p:sp>
    </p:spTree>
    <p:extLst>
      <p:ext uri="{BB962C8B-B14F-4D97-AF65-F5344CB8AC3E}">
        <p14:creationId xmlns:p14="http://schemas.microsoft.com/office/powerpoint/2010/main" val="171123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393" y="0"/>
            <a:ext cx="5662613" cy="79724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Shared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393" y="1839557"/>
            <a:ext cx="10515600" cy="4316845"/>
          </a:xfrm>
        </p:spPr>
        <p:txBody>
          <a:bodyPr/>
          <a:lstStyle/>
          <a:p>
            <a:pPr marL="285750" lvl="1" indent="0" algn="l" eaLnBrk="0" fontAlgn="base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SzPct val="110000"/>
              <a:buNone/>
            </a:pPr>
            <a:endParaRPr lang="en-US" sz="2800" kern="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285750" lvl="1" indent="0" algn="l" eaLnBrk="0" fontAlgn="base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SzPct val="110000"/>
              <a:buNone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Foster and promote value by encouraging use of managed technology infrastructure and shared services</a:t>
            </a:r>
          </a:p>
          <a:p>
            <a:pPr marL="285750" lvl="1" indent="0" algn="l" eaLnBrk="0" fontAlgn="base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SzPct val="110000"/>
              <a:buNone/>
            </a:pPr>
            <a:endParaRPr lang="en-US" kern="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804863" lvl="1" algn="l" eaLnBrk="0" fontAlgn="base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SzPct val="110000"/>
              <a:buFontTx/>
              <a:buChar char="•"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Information Security </a:t>
            </a:r>
          </a:p>
          <a:p>
            <a:pPr marL="804863" lvl="1" algn="l" eaLnBrk="0" fontAlgn="base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SzPct val="110000"/>
              <a:buFontTx/>
              <a:buChar char="•"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Texas.gov</a:t>
            </a:r>
          </a:p>
          <a:p>
            <a:pPr marL="804863" lvl="1" algn="l" eaLnBrk="0" fontAlgn="base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SzPct val="110000"/>
              <a:buFontTx/>
              <a:buChar char="•"/>
            </a:pPr>
            <a:r>
              <a:rPr lang="en-US" sz="2800" kern="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Data Center Services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8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"/>
            <a:ext cx="2701066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 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1690" y="1807285"/>
            <a:ext cx="69064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DIR Cooperative Contracts Process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Purchasing Thresholds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Statements of Work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Data and Reports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Negotiating Price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Terms and Conditions</a:t>
            </a:r>
          </a:p>
          <a:p>
            <a:endParaRPr lang="en-US" sz="16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DIR Shared Services</a:t>
            </a:r>
          </a:p>
          <a:p>
            <a:endParaRPr lang="en-US" sz="1400" dirty="0">
              <a:solidFill>
                <a:schemeClr val="accent5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Franklin Gothic Medium" panose="020B0603020102020204" pitchFamily="34" charset="0"/>
              </a:rPr>
              <a:t>Questions and Answers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177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Questions and Answers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900" dirty="0">
                <a:solidFill>
                  <a:schemeClr val="accent1">
                    <a:lumMod val="50000"/>
                  </a:schemeClr>
                </a:solidFill>
              </a:rPr>
              <a:t>Thank you</a:t>
            </a:r>
          </a:p>
          <a:p>
            <a:pPr algn="l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Dana L. Collins, CTPM, CTCM</a:t>
            </a:r>
          </a:p>
          <a:p>
            <a:pPr algn="l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Phone: 512.936.2233</a:t>
            </a:r>
          </a:p>
          <a:p>
            <a:pPr algn="l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dana.collins@dir.texas.gov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 20 Threshold Requirements 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206" y="1886352"/>
            <a:ext cx="10053175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5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4" y="1301003"/>
            <a:ext cx="7250654" cy="414338"/>
          </a:xfrm>
        </p:spPr>
        <p:txBody>
          <a:bodyPr>
            <a:noAutofit/>
          </a:bodyPr>
          <a:lstStyle/>
          <a:p>
            <a:r>
              <a:rPr lang="en-US" sz="3200" spc="-5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Statement of Work Required &gt; $50,000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53" y="2138841"/>
            <a:ext cx="7024744" cy="3164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437" r="27178"/>
          <a:stretch/>
        </p:blipFill>
        <p:spPr>
          <a:xfrm>
            <a:off x="7558567" y="885827"/>
            <a:ext cx="4633433" cy="59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0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pc="-50" dirty="0">
                <a:solidFill>
                  <a:prstClr val="black"/>
                </a:solidFill>
                <a:latin typeface="Calibri Light" panose="020F0302020204030204"/>
              </a:rPr>
              <a:t>Statement of Work Review NOT Required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914837"/>
            <a:ext cx="5571565" cy="3553198"/>
          </a:xfrm>
        </p:spPr>
        <p:txBody>
          <a:bodyPr/>
          <a:lstStyle/>
          <a:p>
            <a:pPr marL="382588" lvl="1" indent="-330200"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IT Staffing Services</a:t>
            </a:r>
          </a:p>
          <a:p>
            <a:pPr marL="382588" lvl="1" indent="-330200"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Support Agreements</a:t>
            </a:r>
          </a:p>
          <a:p>
            <a:pPr marL="382588" lvl="1" indent="-330200"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Maintenance Agreements</a:t>
            </a:r>
          </a:p>
          <a:p>
            <a:pPr marL="382588" lvl="1" indent="-330200"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Hardware or Software Only Contracts </a:t>
            </a:r>
          </a:p>
          <a:p>
            <a:endParaRPr lang="en-US" dirty="0"/>
          </a:p>
        </p:txBody>
      </p:sp>
      <p:sp>
        <p:nvSpPr>
          <p:cNvPr id="5" name="&quot;No&quot; Symbol 4"/>
          <p:cNvSpPr/>
          <p:nvPr/>
        </p:nvSpPr>
        <p:spPr>
          <a:xfrm>
            <a:off x="2291166" y="2593867"/>
            <a:ext cx="2668192" cy="2587339"/>
          </a:xfrm>
          <a:prstGeom prst="noSmoking">
            <a:avLst>
              <a:gd name="adj" fmla="val 7204"/>
            </a:avLst>
          </a:prstGeom>
          <a:solidFill>
            <a:srgbClr val="FF0000"/>
          </a:soli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282" y="2124635"/>
            <a:ext cx="5481918" cy="4476190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None/>
            </a:pPr>
            <a:endParaRPr lang="en-US" sz="6000" cap="all" dirty="0">
              <a:solidFill>
                <a:srgbClr val="344068"/>
              </a:solidFill>
              <a:latin typeface="Calibri" panose="020F0502020204030204"/>
            </a:endParaRPr>
          </a:p>
          <a:p>
            <a:pPr marL="0" lvl="0" indent="0" algn="ctr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None/>
            </a:pPr>
            <a:r>
              <a:rPr lang="en-US" sz="6000" cap="all" dirty="0">
                <a:solidFill>
                  <a:srgbClr val="344068"/>
                </a:solidFill>
                <a:latin typeface="Calibri" panose="020F0502020204030204"/>
              </a:rPr>
              <a:t> Review</a:t>
            </a:r>
          </a:p>
          <a:p>
            <a:pPr marL="0" lvl="0" indent="0" algn="ctr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None/>
            </a:pPr>
            <a:r>
              <a:rPr lang="en-US" sz="6000" cap="all" dirty="0">
                <a:solidFill>
                  <a:srgbClr val="344068"/>
                </a:solidFill>
                <a:latin typeface="Calibri" panose="020F0502020204030204"/>
              </a:rPr>
              <a:t>  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1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Data at your fingertips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Leveraging the State of Texas Open Data Portal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 Custom Reporting</a:t>
            </a:r>
          </a:p>
        </p:txBody>
      </p:sp>
    </p:spTree>
    <p:extLst>
      <p:ext uri="{BB962C8B-B14F-4D97-AF65-F5344CB8AC3E}">
        <p14:creationId xmlns:p14="http://schemas.microsoft.com/office/powerpoint/2010/main" val="176741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State of Texas Open Data Portal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5243" y="2043953"/>
            <a:ext cx="108202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Texas Open Data Portal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1028700" lvl="1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Promote 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government transparency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marL="1028700" lvl="1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Encourage citizen participation</a:t>
            </a:r>
          </a:p>
          <a:p>
            <a:pPr marL="1028700" lvl="1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Enable efficient use of public resources</a:t>
            </a:r>
          </a:p>
          <a:p>
            <a:pPr marL="571500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272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State of Texas Open Data Portal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9425" y="1264024"/>
            <a:ext cx="18230850" cy="65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b="1" kern="0" dirty="0">
                <a:solidFill>
                  <a:srgbClr val="5B9BD5">
                    <a:lumMod val="60000"/>
                    <a:lumOff val="40000"/>
                  </a:srgbClr>
                </a:solidFill>
                <a:latin typeface="Arial"/>
              </a:rPr>
              <a:t>Open Data Portal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597" y="1143000"/>
            <a:ext cx="11376394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6568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Title Slide - Title &amp; Bulleted List - Title on Header - Small Pink Rectangle Header - Logo in Top Right Cor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R_custom_template2 [Read-Only]" id="{DC019276-D440-4287-9167-F16BD8F13B9A}" vid="{2E6D1F71-827E-44EF-ACF8-6912AE0ECD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E061906B8D41B78466604C53C4AE" ma:contentTypeVersion="28" ma:contentTypeDescription="Create a new document." ma:contentTypeScope="" ma:versionID="b1fac3747e4839e2d4ffb6e4054a9b09">
  <xsd:schema xmlns:xsd="http://www.w3.org/2001/XMLSchema" xmlns:xs="http://www.w3.org/2001/XMLSchema" xmlns:p="http://schemas.microsoft.com/office/2006/metadata/properties" xmlns:ns2="1624d5a5-934e-431c-bdeb-2205adc15921" targetNamespace="http://schemas.microsoft.com/office/2006/metadata/properties" ma:root="true" ma:fieldsID="54ec43d53a1f88dddf6650d30005016a" ns2:_="">
    <xsd:import namespace="1624d5a5-934e-431c-bdeb-2205adc15921"/>
    <xsd:element name="properties">
      <xsd:complexType>
        <xsd:sequence>
          <xsd:element name="documentManagement">
            <xsd:complexType>
              <xsd:all>
                <xsd:element ref="ns2:DocumentCategory"/>
                <xsd:element ref="ns2:DocumentSummary"/>
                <xsd:element ref="ns2:DocumentPublishDate"/>
                <xsd:element ref="ns2:DIRDepartment" minOccurs="0"/>
                <xsd:element ref="ns2:RedirectURL" minOccurs="0"/>
                <xsd:element ref="ns2:SearchSummary" minOccurs="0"/>
                <xsd:element ref="ns2:DocumentSize" minOccurs="0"/>
                <xsd:element ref="ns2:DocumentExtension" minOccurs="0"/>
                <xsd:element ref="ns2:SearchKeywords" minOccurs="0"/>
                <xsd:element ref="ns2:TSLACSubject" minOccurs="0"/>
                <xsd:element ref="ns2:TSLACType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24d5a5-934e-431c-bdeb-2205adc15921" elementFormDefault="qualified">
    <xsd:import namespace="http://schemas.microsoft.com/office/2006/documentManagement/types"/>
    <xsd:import namespace="http://schemas.microsoft.com/office/infopath/2007/PartnerControls"/>
    <xsd:element name="DocumentCategory" ma:index="1" ma:displayName="Document Category" ma:format="Dropdown" ma:internalName="DocumentCategory">
      <xsd:simpleType>
        <xsd:restriction base="dms:Choice">
          <xsd:enumeration value="Audit"/>
          <xsd:enumeration value="Board"/>
          <xsd:enumeration value="Event Materials"/>
          <xsd:enumeration value="Forms"/>
          <xsd:enumeration value="Guidelines"/>
          <xsd:enumeration value="Other"/>
          <xsd:enumeration value="Policies"/>
          <xsd:enumeration value="Reports"/>
          <xsd:enumeration value="Templates"/>
        </xsd:restriction>
      </xsd:simpleType>
    </xsd:element>
    <xsd:element name="DocumentSummary" ma:index="2" ma:displayName="Document Summary" ma:internalName="DocumentSummary">
      <xsd:simpleType>
        <xsd:restriction base="dms:Note">
          <xsd:maxLength value="255"/>
        </xsd:restriction>
      </xsd:simpleType>
    </xsd:element>
    <xsd:element name="DocumentPublishDate" ma:index="3" ma:displayName="Document Publish Date" ma:default="[today]" ma:format="DateOnly" ma:internalName="DocumentPublishDate">
      <xsd:simpleType>
        <xsd:restriction base="dms:DateTime"/>
      </xsd:simpleType>
    </xsd:element>
    <xsd:element name="DIRDepartment" ma:index="4" nillable="true" ma:displayName="DIR Department" ma:default="General" ma:format="Dropdown" ma:internalName="DIRDepartment">
      <xsd:simpleType>
        <xsd:restriction base="dms:Choice">
          <xsd:enumeration value="Contracts"/>
          <xsd:enumeration value="Data Center"/>
          <xsd:enumeration value="General"/>
          <xsd:enumeration value="Information Security"/>
          <xsd:enumeration value="Policy &amp; Planning"/>
          <xsd:enumeration value="Telecom"/>
          <xsd:enumeration value="Texas.Gov"/>
        </xsd:restriction>
      </xsd:simpleType>
    </xsd:element>
    <xsd:element name="RedirectURL" ma:index="5" nillable="true" ma:displayName="Redirect URL" ma:hidden="true" ma:internalName="RedirectURL" ma:readOnly="false">
      <xsd:simpleType>
        <xsd:restriction base="dms:Text">
          <xsd:maxLength value="255"/>
        </xsd:restriction>
      </xsd:simpleType>
    </xsd:element>
    <xsd:element name="SearchSummary" ma:index="6" nillable="true" ma:displayName="Search Summary" ma:hidden="true" ma:internalName="SearchSummary" ma:readOnly="false">
      <xsd:simpleType>
        <xsd:restriction base="dms:Note"/>
      </xsd:simpleType>
    </xsd:element>
    <xsd:element name="DocumentSize" ma:index="15" nillable="true" ma:displayName="Document Size" ma:hidden="true" ma:internalName="DocumentSize" ma:readOnly="false">
      <xsd:simpleType>
        <xsd:restriction base="dms:Text">
          <xsd:maxLength value="255"/>
        </xsd:restriction>
      </xsd:simpleType>
    </xsd:element>
    <xsd:element name="DocumentExtension" ma:index="16" nillable="true" ma:displayName="Document Extension" ma:hidden="true" ma:internalName="DocumentExtension" ma:readOnly="false">
      <xsd:simpleType>
        <xsd:restriction base="dms:Text">
          <xsd:maxLength value="255"/>
        </xsd:restriction>
      </xsd:simpleType>
    </xsd:element>
    <xsd:element name="SearchKeywords" ma:index="17" nillable="true" ma:displayName="Search Keywords" ma:internalName="SearchKeywords">
      <xsd:simpleType>
        <xsd:restriction base="dms:Text">
          <xsd:maxLength value="255"/>
        </xsd:restriction>
      </xsd:simpleType>
    </xsd:element>
    <xsd:element name="TSLACSubject" ma:index="18" nillable="true" ma:displayName="TSLAC Subject" ma:internalName="TSLACSubject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diting Budget"/>
                    <xsd:enumeration value="Executive Departments"/>
                    <xsd:enumeration value="Government Information"/>
                    <xsd:enumeration value="Government Purchasing"/>
                    <xsd:enumeration value="State Governments"/>
                  </xsd:restriction>
                </xsd:simpleType>
              </xsd:element>
            </xsd:sequence>
          </xsd:extension>
        </xsd:complexContent>
      </xsd:complexType>
    </xsd:element>
    <xsd:element name="TSLACType" ma:index="19" ma:displayName="TSLAC Type" ma:format="Dropdown" ma:internalName="TSLACType">
      <xsd:simpleType>
        <xsd:restriction base="dms:Choice">
          <xsd:enumeration value="Agency Rules, Policies and Procedures"/>
          <xsd:enumeration value="Agency Search engines"/>
          <xsd:enumeration value="Agency staff contacts"/>
          <xsd:enumeration value="Databases"/>
          <xsd:enumeration value="Employment information"/>
          <xsd:enumeration value="Executive Orders"/>
          <xsd:enumeration value="External Fiscal Reports"/>
          <xsd:enumeration value="Forms and Form instructions"/>
          <xsd:enumeration value="Grants or Funding Opportunities"/>
          <xsd:enumeration value="Homepages"/>
          <xsd:enumeration value="Legal Opinions and Advice"/>
          <xsd:enumeration value="Legislation, Proposed Legislation, and Statutes"/>
          <xsd:enumeration value="Legislative Appropriations Requests"/>
          <xsd:enumeration value="Licenses and Licensing Information"/>
          <xsd:enumeration value="Mail and Telecommunication Listings"/>
          <xsd:enumeration value="Manuals and Instructions"/>
          <xsd:enumeration value="Maps"/>
          <xsd:enumeration value="Meeting Agendas"/>
          <xsd:enumeration value="Meeting Minutes"/>
          <xsd:enumeration value="Miscellaneous reports"/>
          <xsd:enumeration value="News or Press Releases"/>
          <xsd:enumeration value="Non-fiscal reports and studies"/>
          <xsd:enumeration value="Organization Charts"/>
          <xsd:enumeration value="Other publications"/>
          <xsd:enumeration value="Periodicals - Newsletters and Magazines"/>
          <xsd:enumeration value="Personnel Policies and Procedures"/>
          <xsd:enumeration value="Plans and Planning Information"/>
          <xsd:enumeration value="Programs and Services"/>
          <xsd:enumeration value="Reference materials"/>
          <xsd:enumeration value="Reports - Biennial or Annual"/>
          <xsd:enumeration value="Reports - Required Legislative"/>
          <xsd:enumeration value="Reports on Performance Measures"/>
          <xsd:enumeration value="Speeches and Papers"/>
          <xsd:enumeration value="Statistics"/>
          <xsd:enumeration value="Strategic Plans"/>
          <xsd:enumeration value="Training Materials"/>
          <xsd:enumeration value="Web documents - Undefined"/>
        </xsd:restriction>
      </xsd:simpleType>
    </xsd:element>
    <xsd:element name="TaxKeywordTaxHTField" ma:index="22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3" nillable="true" ma:displayName="Taxonomy Catch All Column" ma:hidden="true" ma:list="{17e8d30a-da91-4395-8dbc-c1e53e82d6c7}" ma:internalName="TaxCatchAll" ma:showField="CatchAllData" ma:web="1624d5a5-934e-431c-bdeb-2205adc15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ummary xmlns="1624d5a5-934e-431c-bdeb-2205adc15921">DIRConnect 2016 Advanced Purchasing</DocumentSummary>
    <DocumentPublishDate xmlns="1624d5a5-934e-431c-bdeb-2205adc15921">2016-11-18T06:00:00+00:00</DocumentPublishDate>
    <DIRDepartment xmlns="1624d5a5-934e-431c-bdeb-2205adc15921">General</DIRDepartment>
    <SearchSummary xmlns="1624d5a5-934e-431c-bdeb-2205adc15921">DIRConnect 2016 Advanced Purchasing</SearchSummary>
    <DocumentExtension xmlns="1624d5a5-934e-431c-bdeb-2205adc15921">pptx</DocumentExtension>
    <DocumentCategory xmlns="1624d5a5-934e-431c-bdeb-2205adc15921">Event Materials</DocumentCategory>
    <RedirectURL xmlns="1624d5a5-934e-431c-bdeb-2205adc15921">/portal/internal/resources/DocumentLibrary/DIRConnect 2016 Advanced Purchasing.pptx</RedirectURL>
    <TSLACSubject xmlns="1624d5a5-934e-431c-bdeb-2205adc15921">
      <Value>Executive Departments</Value>
      <Value>Government Information</Value>
      <Value>State Governments</Value>
    </TSLACSubject>
    <DocumentSize xmlns="1624d5a5-934e-431c-bdeb-2205adc15921">11924.712644544</DocumentSize>
    <TSLACType xmlns="1624d5a5-934e-431c-bdeb-2205adc15921">Web documents - Undefined</TSLACType>
    <SearchKeywords xmlns="1624d5a5-934e-431c-bdeb-2205adc15921">DIRConnect; 2016 Advanced Purchasing; purchasing; </SearchKeywords>
    <TaxCatchAll xmlns="1624d5a5-934e-431c-bdeb-2205adc15921"/>
    <TaxKeywordTaxHTField xmlns="1624d5a5-934e-431c-bdeb-2205adc15921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0BE4796D-8305-44B4-A4C9-DF7FA5BF141A}"/>
</file>

<file path=customXml/itemProps2.xml><?xml version="1.0" encoding="utf-8"?>
<ds:datastoreItem xmlns:ds="http://schemas.openxmlformats.org/officeDocument/2006/customXml" ds:itemID="{9A9815EC-5ABA-4CE0-9B0D-8A54E23AE4FB}"/>
</file>

<file path=customXml/itemProps3.xml><?xml version="1.0" encoding="utf-8"?>
<ds:datastoreItem xmlns:ds="http://schemas.openxmlformats.org/officeDocument/2006/customXml" ds:itemID="{EE2C4D64-EEEB-431D-9B0C-B177A4AB5CA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304</Words>
  <Application>Microsoft Office PowerPoint</Application>
  <PresentationFormat>Widescreen</PresentationFormat>
  <Paragraphs>102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Franklin Gothic Book</vt:lpstr>
      <vt:lpstr>Franklin Gothic Heavy</vt:lpstr>
      <vt:lpstr>Franklin Gothic Medium</vt:lpstr>
      <vt:lpstr>Franklin Gothic Medium Cond</vt:lpstr>
      <vt:lpstr>Master Title Slide - Title &amp; Bulleted List - Title on Header - Small Pink Rectangle Header - Logo in Top Right Corner</vt:lpstr>
      <vt:lpstr>   DIR Connect 2016 Advanced Purchasing </vt:lpstr>
      <vt:lpstr>PowerPoint Presentation</vt:lpstr>
      <vt:lpstr>SB 20 Threshold Requirements </vt:lpstr>
      <vt:lpstr>Statement of Work Required &gt; $50,000</vt:lpstr>
      <vt:lpstr>Statement of Work Review NOT Required</vt:lpstr>
      <vt:lpstr>Data at your fingertips </vt:lpstr>
      <vt:lpstr>State of Texas Open Data Portal</vt:lpstr>
      <vt:lpstr>State of Texas Open Data Portal</vt:lpstr>
      <vt:lpstr>Open Data Portal</vt:lpstr>
      <vt:lpstr>DIR Customized Reports</vt:lpstr>
      <vt:lpstr>DIR Customized Reports</vt:lpstr>
      <vt:lpstr>DIR Customized Reports</vt:lpstr>
      <vt:lpstr>Maximizing the Cooperative Contracts Program</vt:lpstr>
      <vt:lpstr>Cooperative Contracts</vt:lpstr>
      <vt:lpstr>DIR Customized Reports</vt:lpstr>
      <vt:lpstr>Cooperative Contracts</vt:lpstr>
      <vt:lpstr>Cooperative Contracts</vt:lpstr>
      <vt:lpstr>DIR Shared Services</vt:lpstr>
      <vt:lpstr>Shared Services</vt:lpstr>
      <vt:lpstr>Questions and Answers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DIRConnect 2016 Advanced Purchasing</dc:title>
  <dc:creator>Collins, Dana</dc:creator>
  <cp:lastModifiedBy>Chandra Thompson</cp:lastModifiedBy>
  <cp:revision>34</cp:revision>
  <dcterms:created xsi:type="dcterms:W3CDTF">2016-02-25T14:21:25Z</dcterms:created>
  <dcterms:modified xsi:type="dcterms:W3CDTF">2016-05-23T19:55:56Z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0x010100BC37E061906B8D41B78466604C53C4AE</vt:lpwstr>
  </property>
  <property fmtid="{D5CDD505-2E9C-101B-9397-08002B2CF9AE}" pid="3" name="WorkflowChangePath">
    <vt:lpwstr>4e7f0d7b-af58-4d14-a711-25a4e8942f2a,4;4e7f0d7b-af58-4d14-a711-25a4e8942f2a,4;4e7f0d7b-af58-4d14-a711-25a4e8942f2a,4;4e7f0d7b-af58-4d14-a711-25a4e8942f2a,4;4e7f0d7b-af58-4d14-a711-25a4e8942f2a,4;4e7f0d7b-af58-4d14-a711-25a4e8942f2a,4;4e7f0d7b-af58-4d14-a711-25a4e8942f2a,4;</vt:lpwstr>
  </property>
</Properties>
</file>