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9" r:id="rId2"/>
    <p:sldId id="263" r:id="rId3"/>
    <p:sldId id="264" r:id="rId4"/>
    <p:sldId id="265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3" r:id="rId15"/>
    <p:sldId id="274" r:id="rId16"/>
    <p:sldId id="276" r:id="rId17"/>
    <p:sldId id="293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661" autoAdjust="0"/>
  </p:normalViewPr>
  <p:slideViewPr>
    <p:cSldViewPr snapToGrid="0">
      <p:cViewPr varScale="1">
        <p:scale>
          <a:sx n="98" d="100"/>
          <a:sy n="98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4D2B0-F9B2-41B0-BE1B-EFEDB61A4DC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8AC7A-D40F-4F6F-BB0B-462B479E1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9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Email/ number?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88CC4-0FA3-4499-A8E3-3BE77D9677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81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Solicitation button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post an award associated with a solicitation.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Post/View/Awards to post an award NOT associated with a solicitation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AC7A-D40F-4F6F-BB0B-462B479E1D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false info is entered,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posting info will be audited and your solicitation will pulled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AC7A-D40F-4F6F-BB0B-462B479E1D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know you need to send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 solicitation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CAT-RAD, you can go directly to the CAT-RAD app.   If you are unsure, you can go through the ESBD application,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here and answer the preliminary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AC7A-D40F-4F6F-BB0B-462B479E1D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63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you get to review all your info that was entered. Click</a:t>
            </a:r>
            <a:r>
              <a:rPr lang="en-US" baseline="0" dirty="0" smtClean="0"/>
              <a:t> Submit. Or click Previous to go back and modify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AC7A-D40F-4F6F-BB0B-462B479E1D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AC7A-D40F-4F6F-BB0B-462B479E1D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8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outreach mailbox? Main line/</a:t>
            </a:r>
            <a:r>
              <a:rPr lang="en-US" baseline="0" dirty="0" err="1" smtClean="0"/>
              <a:t>vpts</a:t>
            </a:r>
            <a:r>
              <a:rPr lang="en-US" baseline="0" dirty="0" smtClean="0"/>
              <a:t> mailbox?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CFB31-1F3B-479E-8939-B9D98A6741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2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6679E-48D8-B64D-9F50-62A1ED029A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D0740-9057-A440-83F0-D81A9D2B18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51C2-7594-4DDA-961E-C1FF9FD06C07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0740-9057-A440-83F0-D81A9D2B1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8480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27805"/>
            <a:ext cx="10972800" cy="379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679E-48D8-B64D-9F50-62A1ED029AD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0740-9057-A440-83F0-D81A9D2B18CA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1"/>
            <a:ext cx="12192000" cy="1158141"/>
            <a:chOff x="0" y="0"/>
            <a:chExt cx="9144000" cy="1158141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2146300" cy="823310"/>
            </a:xfrm>
            <a:prstGeom prst="rect">
              <a:avLst/>
            </a:prstGeom>
            <a:solidFill>
              <a:srgbClr val="104A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146300" y="0"/>
              <a:ext cx="6997700" cy="823310"/>
            </a:xfrm>
            <a:prstGeom prst="rect">
              <a:avLst/>
            </a:prstGeom>
            <a:solidFill>
              <a:srgbClr val="919FA3">
                <a:alpha val="61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22" b="53994"/>
            <a:stretch/>
          </p:blipFill>
          <p:spPr>
            <a:xfrm>
              <a:off x="2252431" y="0"/>
              <a:ext cx="2959299" cy="8345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260603" y="283099"/>
              <a:ext cx="2997197" cy="3774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56445" y="222458"/>
              <a:ext cx="2087919" cy="44078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0" y="823310"/>
              <a:ext cx="9144000" cy="334831"/>
            </a:xfrm>
            <a:prstGeom prst="rect">
              <a:avLst/>
            </a:prstGeom>
            <a:solidFill>
              <a:srgbClr val="CECCA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7944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comptroller.texas.gov/purchasin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ody.Hays@cpa.texas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txsmartbuy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85" y="1296237"/>
            <a:ext cx="10363200" cy="1470025"/>
          </a:xfrm>
        </p:spPr>
        <p:txBody>
          <a:bodyPr/>
          <a:lstStyle/>
          <a:p>
            <a:r>
              <a:rPr lang="en-US" dirty="0" smtClean="0"/>
              <a:t>Electronic State Business Daily (ESBD)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021" y="4447674"/>
            <a:ext cx="51816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Cody Hays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Team Lead, Outreach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736" y="2063930"/>
            <a:ext cx="2838995" cy="26387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t="3306" r="2807" b="6162"/>
          <a:stretch/>
        </p:blipFill>
        <p:spPr>
          <a:xfrm>
            <a:off x="3583577" y="1262742"/>
            <a:ext cx="5024845" cy="5501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583577" y="3048000"/>
            <a:ext cx="1746069" cy="3230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02583" y="6627223"/>
            <a:ext cx="566057" cy="87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19" y="1560144"/>
            <a:ext cx="8849361" cy="4387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629989" y="4014651"/>
            <a:ext cx="1079862" cy="383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267200" y="3805646"/>
            <a:ext cx="539931" cy="209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074331" y="5582194"/>
            <a:ext cx="670560" cy="8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3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06" y="1647788"/>
            <a:ext cx="9757454" cy="3612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3082834" y="4066903"/>
            <a:ext cx="7750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60229" y="4990011"/>
            <a:ext cx="818605" cy="8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0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37" y="1417061"/>
            <a:ext cx="4918936" cy="1561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16" y="3248297"/>
            <a:ext cx="5345378" cy="3461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7384869" y="2778034"/>
            <a:ext cx="592182" cy="8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7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04" y="1378039"/>
            <a:ext cx="8019425" cy="5257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7733211" y="3117669"/>
            <a:ext cx="722812" cy="87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43" y="1369331"/>
            <a:ext cx="8355424" cy="5292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2037806" y="1968137"/>
            <a:ext cx="6531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5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75" y="1548915"/>
            <a:ext cx="9577681" cy="3920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6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Contract Advisory Team-Review and Delegation (CAT-RAD)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2829" r="2971" b="3897"/>
          <a:stretch/>
        </p:blipFill>
        <p:spPr>
          <a:xfrm>
            <a:off x="2471329" y="2857501"/>
            <a:ext cx="7249341" cy="2762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710543" y="4131129"/>
            <a:ext cx="293914" cy="3673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336" y="1950720"/>
            <a:ext cx="4476207" cy="3770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63" y="1332850"/>
            <a:ext cx="8464732" cy="5335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93074" y="6347880"/>
            <a:ext cx="2107474" cy="252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38" y="1471269"/>
            <a:ext cx="5547162" cy="499244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955323" y="5947508"/>
            <a:ext cx="914400" cy="937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9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28502"/>
            <a:ext cx="10972800" cy="699301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 descr="State Purchasing - Internet Explorer provided by Texas Comptroller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17652" r="1599" b="3645"/>
          <a:stretch/>
        </p:blipFill>
        <p:spPr>
          <a:xfrm>
            <a:off x="126696" y="1306723"/>
            <a:ext cx="11938608" cy="5201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53097" y="4789714"/>
            <a:ext cx="731520" cy="2264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48995" y="1859280"/>
            <a:ext cx="979714" cy="283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15" y="1584671"/>
            <a:ext cx="10008561" cy="4581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588000" y="2758831"/>
            <a:ext cx="867508" cy="781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56" y="1184804"/>
            <a:ext cx="5382637" cy="5594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391877" y="2336800"/>
            <a:ext cx="1148861" cy="28916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86400" y="2352431"/>
            <a:ext cx="1469292" cy="2813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91877" y="5947508"/>
            <a:ext cx="1813169" cy="82061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19" y="2019704"/>
            <a:ext cx="7216152" cy="3798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3329354" y="4720492"/>
            <a:ext cx="711200" cy="250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28" y="1397242"/>
            <a:ext cx="7832488" cy="5114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196123" y="3087077"/>
            <a:ext cx="3055815" cy="3829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68" y="1420689"/>
            <a:ext cx="8407856" cy="5085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8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82" y="1250270"/>
            <a:ext cx="5753903" cy="2095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35" y="3605367"/>
            <a:ext cx="8354591" cy="2019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54" y="5809442"/>
            <a:ext cx="2695951" cy="40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7197969" y="2797908"/>
            <a:ext cx="539262" cy="70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424615" y="6111631"/>
            <a:ext cx="390770" cy="1074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2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22" y="1420690"/>
            <a:ext cx="6725707" cy="5067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7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emails after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Solicitation has been received</a:t>
            </a:r>
          </a:p>
          <a:p>
            <a:r>
              <a:rPr lang="en-US" dirty="0" smtClean="0"/>
              <a:t>Solicitation has been assigned</a:t>
            </a:r>
          </a:p>
          <a:p>
            <a:r>
              <a:rPr lang="en-US" dirty="0" smtClean="0"/>
              <a:t>Solicitation has recommendations</a:t>
            </a:r>
          </a:p>
          <a:p>
            <a:r>
              <a:rPr lang="en-US" dirty="0" smtClean="0"/>
              <a:t>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Questions/Comments?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sz="1600" dirty="0">
              <a:hlinkClick r:id="rId3"/>
            </a:endParaRPr>
          </a:p>
          <a:p>
            <a:pPr marL="0" indent="0">
              <a:buNone/>
            </a:pPr>
            <a:endParaRPr lang="en-US" sz="1600" dirty="0">
              <a:hlinkClick r:id="rId3"/>
            </a:endParaRP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Cody.Hays@cpa.texas.gov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512-463-3392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36486" y="2097618"/>
            <a:ext cx="8229600" cy="379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2" descr="5 Questions Project Manager must a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83" y="2590788"/>
            <a:ext cx="2597172" cy="251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166" y="1184804"/>
            <a:ext cx="9065623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184804"/>
            <a:ext cx="10101943" cy="5669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76206" y="3161211"/>
            <a:ext cx="2534194" cy="235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92925" y="3396343"/>
            <a:ext cx="1240971" cy="269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2" y="1946662"/>
            <a:ext cx="10887646" cy="3336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0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84804"/>
            <a:ext cx="10972800" cy="3914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hlinkClick r:id="rId2" action="ppaction://hlinkfile"/>
              </a:rPr>
              <a:t>txsmartbuy.com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8013"/>
          <a:stretch/>
        </p:blipFill>
        <p:spPr>
          <a:xfrm>
            <a:off x="391802" y="1672483"/>
            <a:ext cx="11408395" cy="5003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0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336" y="1950720"/>
            <a:ext cx="4476207" cy="3770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63" y="1332850"/>
            <a:ext cx="8464732" cy="5335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85258" y="6113418"/>
            <a:ext cx="2107474" cy="252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406" y="1184804"/>
            <a:ext cx="7323908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19" y="1245764"/>
            <a:ext cx="9959081" cy="5492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997235" y="4223657"/>
            <a:ext cx="7123611" cy="1227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08023" y="2508069"/>
            <a:ext cx="7663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2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823" y="1994262"/>
            <a:ext cx="6174378" cy="3335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2829" r="2971" b="3897"/>
          <a:stretch/>
        </p:blipFill>
        <p:spPr>
          <a:xfrm>
            <a:off x="1445623" y="1567544"/>
            <a:ext cx="9300754" cy="3544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76549" y="3257006"/>
            <a:ext cx="348342" cy="365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31726" y="4371703"/>
            <a:ext cx="105373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2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434" y="1515290"/>
            <a:ext cx="4171406" cy="81251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r="1690"/>
          <a:stretch/>
        </p:blipFill>
        <p:spPr>
          <a:xfrm>
            <a:off x="2917371" y="1263181"/>
            <a:ext cx="6132161" cy="5459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6148251" y="6261463"/>
            <a:ext cx="931817" cy="87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6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E061906B8D41B78466604C53C4AE" ma:contentTypeVersion="28" ma:contentTypeDescription="Create a new document." ma:contentTypeScope="" ma:versionID="b1fac3747e4839e2d4ffb6e4054a9b09">
  <xsd:schema xmlns:xsd="http://www.w3.org/2001/XMLSchema" xmlns:xs="http://www.w3.org/2001/XMLSchema" xmlns:p="http://schemas.microsoft.com/office/2006/metadata/properties" xmlns:ns2="1624d5a5-934e-431c-bdeb-2205adc15921" targetNamespace="http://schemas.microsoft.com/office/2006/metadata/properties" ma:root="true" ma:fieldsID="54ec43d53a1f88dddf6650d30005016a" ns2:_="">
    <xsd:import namespace="1624d5a5-934e-431c-bdeb-2205adc15921"/>
    <xsd:element name="properties">
      <xsd:complexType>
        <xsd:sequence>
          <xsd:element name="documentManagement">
            <xsd:complexType>
              <xsd:all>
                <xsd:element ref="ns2:DocumentCategory"/>
                <xsd:element ref="ns2:DocumentSummary"/>
                <xsd:element ref="ns2:DocumentPublishDate"/>
                <xsd:element ref="ns2:DIRDepartment" minOccurs="0"/>
                <xsd:element ref="ns2:RedirectURL" minOccurs="0"/>
                <xsd:element ref="ns2:SearchSummary" minOccurs="0"/>
                <xsd:element ref="ns2:DocumentSize" minOccurs="0"/>
                <xsd:element ref="ns2:DocumentExtension" minOccurs="0"/>
                <xsd:element ref="ns2:SearchKeywords" minOccurs="0"/>
                <xsd:element ref="ns2:TSLACSubject" minOccurs="0"/>
                <xsd:element ref="ns2:TSLACType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4d5a5-934e-431c-bdeb-2205adc15921" elementFormDefault="qualified">
    <xsd:import namespace="http://schemas.microsoft.com/office/2006/documentManagement/types"/>
    <xsd:import namespace="http://schemas.microsoft.com/office/infopath/2007/PartnerControls"/>
    <xsd:element name="DocumentCategory" ma:index="1" ma:displayName="Document Category" ma:format="Dropdown" ma:internalName="DocumentCategory">
      <xsd:simpleType>
        <xsd:restriction base="dms:Choice">
          <xsd:enumeration value="Audit"/>
          <xsd:enumeration value="Board"/>
          <xsd:enumeration value="Event Materials"/>
          <xsd:enumeration value="Forms"/>
          <xsd:enumeration value="Guidelines"/>
          <xsd:enumeration value="Other"/>
          <xsd:enumeration value="Policies"/>
          <xsd:enumeration value="Reports"/>
          <xsd:enumeration value="Templates"/>
        </xsd:restriction>
      </xsd:simpleType>
    </xsd:element>
    <xsd:element name="DocumentSummary" ma:index="2" ma:displayName="Document Summary" ma:internalName="DocumentSummary">
      <xsd:simpleType>
        <xsd:restriction base="dms:Note">
          <xsd:maxLength value="255"/>
        </xsd:restriction>
      </xsd:simpleType>
    </xsd:element>
    <xsd:element name="DocumentPublishDate" ma:index="3" ma:displayName="Document Publish Date" ma:default="[today]" ma:format="DateOnly" ma:internalName="DocumentPublishDate">
      <xsd:simpleType>
        <xsd:restriction base="dms:DateTime"/>
      </xsd:simpleType>
    </xsd:element>
    <xsd:element name="DIRDepartment" ma:index="4" nillable="true" ma:displayName="DIR Department" ma:default="General" ma:format="Dropdown" ma:internalName="DIRDepartment">
      <xsd:simpleType>
        <xsd:restriction base="dms:Choice">
          <xsd:enumeration value="Contracts"/>
          <xsd:enumeration value="Data Center"/>
          <xsd:enumeration value="General"/>
          <xsd:enumeration value="Information Security"/>
          <xsd:enumeration value="Policy &amp; Planning"/>
          <xsd:enumeration value="Telecom"/>
          <xsd:enumeration value="Texas.Gov"/>
        </xsd:restriction>
      </xsd:simpleType>
    </xsd:element>
    <xsd:element name="RedirectURL" ma:index="5" nillable="true" ma:displayName="Redirect URL" ma:hidden="true" ma:internalName="RedirectURL" ma:readOnly="false">
      <xsd:simpleType>
        <xsd:restriction base="dms:Text">
          <xsd:maxLength value="255"/>
        </xsd:restriction>
      </xsd:simpleType>
    </xsd:element>
    <xsd:element name="SearchSummary" ma:index="6" nillable="true" ma:displayName="Search Summary" ma:hidden="true" ma:internalName="SearchSummary" ma:readOnly="false">
      <xsd:simpleType>
        <xsd:restriction base="dms:Note"/>
      </xsd:simpleType>
    </xsd:element>
    <xsd:element name="DocumentSize" ma:index="15" nillable="true" ma:displayName="Document Size" ma:hidden="true" ma:internalName="DocumentSize" ma:readOnly="false">
      <xsd:simpleType>
        <xsd:restriction base="dms:Text">
          <xsd:maxLength value="255"/>
        </xsd:restriction>
      </xsd:simpleType>
    </xsd:element>
    <xsd:element name="DocumentExtension" ma:index="16" nillable="true" ma:displayName="Document Extension" ma:hidden="true" ma:internalName="DocumentExtension" ma:readOnly="false">
      <xsd:simpleType>
        <xsd:restriction base="dms:Text">
          <xsd:maxLength value="255"/>
        </xsd:restriction>
      </xsd:simpleType>
    </xsd:element>
    <xsd:element name="SearchKeywords" ma:index="17" nillable="true" ma:displayName="Search Keywords" ma:internalName="SearchKeywords">
      <xsd:simpleType>
        <xsd:restriction base="dms:Text">
          <xsd:maxLength value="255"/>
        </xsd:restriction>
      </xsd:simpleType>
    </xsd:element>
    <xsd:element name="TSLACSubject" ma:index="18" nillable="true" ma:displayName="TSLAC Subject" ma:internalName="TSLACSubjec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ting Budget"/>
                    <xsd:enumeration value="Executive Departments"/>
                    <xsd:enumeration value="Government Information"/>
                    <xsd:enumeration value="Government Purchasing"/>
                    <xsd:enumeration value="State Governments"/>
                  </xsd:restriction>
                </xsd:simpleType>
              </xsd:element>
            </xsd:sequence>
          </xsd:extension>
        </xsd:complexContent>
      </xsd:complexType>
    </xsd:element>
    <xsd:element name="TSLACType" ma:index="19" ma:displayName="TSLAC Type" ma:format="Dropdown" ma:internalName="TSLACType">
      <xsd:simpleType>
        <xsd:restriction base="dms:Choice">
          <xsd:enumeration value="Agency Rules, Policies and Procedures"/>
          <xsd:enumeration value="Agency Search engines"/>
          <xsd:enumeration value="Agency staff contacts"/>
          <xsd:enumeration value="Databases"/>
          <xsd:enumeration value="Employment information"/>
          <xsd:enumeration value="Executive Orders"/>
          <xsd:enumeration value="External Fiscal Reports"/>
          <xsd:enumeration value="Forms and Form instructions"/>
          <xsd:enumeration value="Grants or Funding Opportunities"/>
          <xsd:enumeration value="Homepages"/>
          <xsd:enumeration value="Legal Opinions and Advice"/>
          <xsd:enumeration value="Legislation, Proposed Legislation, and Statutes"/>
          <xsd:enumeration value="Legislative Appropriations Requests"/>
          <xsd:enumeration value="Licenses and Licensing Information"/>
          <xsd:enumeration value="Mail and Telecommunication Listings"/>
          <xsd:enumeration value="Manuals and Instructions"/>
          <xsd:enumeration value="Maps"/>
          <xsd:enumeration value="Meeting Agendas"/>
          <xsd:enumeration value="Meeting Minutes"/>
          <xsd:enumeration value="Miscellaneous reports"/>
          <xsd:enumeration value="News or Press Releases"/>
          <xsd:enumeration value="Non-fiscal reports and studies"/>
          <xsd:enumeration value="Organization Charts"/>
          <xsd:enumeration value="Other publications"/>
          <xsd:enumeration value="Periodicals - Newsletters and Magazines"/>
          <xsd:enumeration value="Personnel Policies and Procedures"/>
          <xsd:enumeration value="Plans and Planning Information"/>
          <xsd:enumeration value="Programs and Services"/>
          <xsd:enumeration value="Reference materials"/>
          <xsd:enumeration value="Reports - Biennial or Annual"/>
          <xsd:enumeration value="Reports - Required Legislative"/>
          <xsd:enumeration value="Reports on Performance Measures"/>
          <xsd:enumeration value="Speeches and Papers"/>
          <xsd:enumeration value="Statistics"/>
          <xsd:enumeration value="Strategic Plans"/>
          <xsd:enumeration value="Training Materials"/>
          <xsd:enumeration value="Web documents - Undefined"/>
        </xsd:restriction>
      </xsd:simple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17e8d30a-da91-4395-8dbc-c1e53e82d6c7}" ma:internalName="TaxCatchAll" ma:showField="CatchAllData" ma:web="1624d5a5-934e-431c-bdeb-2205adc15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ummary xmlns="1624d5a5-934e-431c-bdeb-2205adc15921">Electronic State Business Daily (ESBD) - Cody Hays</DocumentSummary>
    <TaxCatchAll xmlns="1624d5a5-934e-431c-bdeb-2205adc15921">
      <Value>210</Value>
    </TaxCatchAll>
    <DocumentPublishDate xmlns="1624d5a5-934e-431c-bdeb-2205adc15921">2018-05-09T05:00:00+00:00</DocumentPublishDate>
    <DIRDepartment xmlns="1624d5a5-934e-431c-bdeb-2205adc15921">General</DIRDepartment>
    <SearchSummary xmlns="1624d5a5-934e-431c-bdeb-2205adc15921">Electronic State Business Daily (ESBD) - Cody Hays</SearchSummary>
    <DocumentExtension xmlns="1624d5a5-934e-431c-bdeb-2205adc15921">pptx</DocumentExtension>
    <DocumentCategory xmlns="1624d5a5-934e-431c-bdeb-2205adc15921">Event Materials</DocumentCategory>
    <RedirectURL xmlns="1624d5a5-934e-431c-bdeb-2205adc15921">/portal/internal/resources/DocumentLibrary/Electronic State Business Daily (ESBD).pptx</RedirectURL>
    <TSLACSubject xmlns="1624d5a5-934e-431c-bdeb-2205adc15921">
      <Value>Executive Departments</Value>
      <Value>Government Information</Value>
      <Value>State Governments</Value>
    </TSLACSubject>
    <DocumentSize xmlns="1624d5a5-934e-431c-bdeb-2205adc15921">2210.70199312</DocumentSize>
    <TSLACType xmlns="1624d5a5-934e-431c-bdeb-2205adc15921">Web documents - Undefined</TSLACType>
    <SearchKeywords xmlns="1624d5a5-934e-431c-bdeb-2205adc15921">dir connect, 2018, </SearchKeywords>
    <TaxKeywordTaxHTField xmlns="1624d5a5-934e-431c-bdeb-2205adc159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dir connect</TermName>
          <TermId xmlns="http://schemas.microsoft.com/office/infopath/2007/PartnerControls">2f3467d6-2dbd-4640-9150-9204f7c51540</TermId>
        </TermInfo>
      </Terms>
    </TaxKeywordTaxHTField>
  </documentManagement>
</p:properties>
</file>

<file path=customXml/itemProps1.xml><?xml version="1.0" encoding="utf-8"?>
<ds:datastoreItem xmlns:ds="http://schemas.openxmlformats.org/officeDocument/2006/customXml" ds:itemID="{AB631739-30A8-445D-974D-EE580054EFE4}"/>
</file>

<file path=customXml/itemProps2.xml><?xml version="1.0" encoding="utf-8"?>
<ds:datastoreItem xmlns:ds="http://schemas.openxmlformats.org/officeDocument/2006/customXml" ds:itemID="{203E1CBE-9E4C-4055-9CCC-781D37CEEA26}"/>
</file>

<file path=customXml/itemProps3.xml><?xml version="1.0" encoding="utf-8"?>
<ds:datastoreItem xmlns:ds="http://schemas.openxmlformats.org/officeDocument/2006/customXml" ds:itemID="{B3E6B716-5DFB-4198-B1EE-8FAAEE66E269}"/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148</Words>
  <Application>Microsoft Office PowerPoint</Application>
  <PresentationFormat>Widescreen</PresentationFormat>
  <Paragraphs>34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1_Office Theme</vt:lpstr>
      <vt:lpstr>Electronic State Business Daily (ESBD)</vt:lpstr>
      <vt:lpstr>PowerPoint Presentation</vt:lpstr>
      <vt:lpstr>PowerPoint Presentation</vt:lpstr>
      <vt:lpstr>PowerPoint Presentation</vt:lpstr>
      <vt:lpstr>txsmartbuy.com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Contract Advisory Team-Review and Delegation (CAT-RAD)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Automated emails after submission</vt:lpstr>
      <vt:lpstr>Questions/Comments?</vt:lpstr>
    </vt:vector>
  </TitlesOfParts>
  <Company>Texas Comptroller of Public Accounts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State Business Daily (ESBD)</dc:title>
  <dc:creator>Tosca Mccormick</dc:creator>
  <cp:keywords>dir connect</cp:keywords>
  <cp:lastModifiedBy>Cody L. Hays</cp:lastModifiedBy>
  <cp:revision>35</cp:revision>
  <dcterms:created xsi:type="dcterms:W3CDTF">2017-12-15T14:54:47Z</dcterms:created>
  <dcterms:modified xsi:type="dcterms:W3CDTF">2018-03-28T20:06:48Z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0x010100BC37E061906B8D41B78466604C53C4AE</vt:lpwstr>
  </property>
  <property fmtid="{D5CDD505-2E9C-101B-9397-08002B2CF9AE}" pid="3" name="TaxKeyword">
    <vt:lpwstr>210;#dir connect|2f3467d6-2dbd-4640-9150-9204f7c51540</vt:lpwstr>
  </property>
  <property fmtid="{D5CDD505-2E9C-101B-9397-08002B2CF9AE}" pid="4" name="WorkflowChangePath">
    <vt:lpwstr>4e7f0d7b-af58-4d14-a711-25a4e8942f2a,4;4e7f0d7b-af58-4d14-a711-25a4e8942f2a,4;4e7f0d7b-af58-4d14-a711-25a4e8942f2a,4;4e7f0d7b-af58-4d14-a711-25a4e8942f2a,4;4e7f0d7b-af58-4d14-a711-25a4e8942f2a,4;4e7f0d7b-af58-4d14-a711-25a4e8942f2a,4;4e7f0d7b-af58-4d14-a711-25a4e8942f2a,4;</vt:lpwstr>
  </property>
</Properties>
</file>