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docx" ContentType="application/vnd.openxmlformats-officedocument.wordprocessingml.document"/>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diagrams/data1.xml" ContentType="application/vnd.openxmlformats-officedocument.drawingml.diagramData+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2"/>
  </p:sldMasterIdLst>
  <p:notesMasterIdLst>
    <p:notesMasterId r:id="rId33"/>
  </p:notesMasterIdLst>
  <p:sldIdLst>
    <p:sldId id="422" r:id="rId3"/>
    <p:sldId id="379" r:id="rId4"/>
    <p:sldId id="519" r:id="rId5"/>
    <p:sldId id="381" r:id="rId6"/>
    <p:sldId id="451" r:id="rId7"/>
    <p:sldId id="452" r:id="rId8"/>
    <p:sldId id="506" r:id="rId9"/>
    <p:sldId id="513" r:id="rId10"/>
    <p:sldId id="507" r:id="rId11"/>
    <p:sldId id="491" r:id="rId12"/>
    <p:sldId id="508" r:id="rId13"/>
    <p:sldId id="509" r:id="rId14"/>
    <p:sldId id="510" r:id="rId15"/>
    <p:sldId id="494" r:id="rId16"/>
    <p:sldId id="497" r:id="rId17"/>
    <p:sldId id="512" r:id="rId18"/>
    <p:sldId id="498" r:id="rId19"/>
    <p:sldId id="485" r:id="rId20"/>
    <p:sldId id="518" r:id="rId21"/>
    <p:sldId id="514" r:id="rId22"/>
    <p:sldId id="499" r:id="rId23"/>
    <p:sldId id="453" r:id="rId24"/>
    <p:sldId id="455" r:id="rId25"/>
    <p:sldId id="511" r:id="rId26"/>
    <p:sldId id="458" r:id="rId27"/>
    <p:sldId id="460" r:id="rId28"/>
    <p:sldId id="462" r:id="rId29"/>
    <p:sldId id="346" r:id="rId30"/>
    <p:sldId id="520" r:id="rId31"/>
    <p:sldId id="440" r:id="rId3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44">
          <p15:clr>
            <a:srgbClr val="A4A3A4"/>
          </p15:clr>
        </p15:guide>
        <p15:guide id="4" pos="56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8" autoAdjust="0"/>
    <p:restoredTop sz="94282" autoAdjust="0"/>
  </p:normalViewPr>
  <p:slideViewPr>
    <p:cSldViewPr showGuides="1">
      <p:cViewPr varScale="1">
        <p:scale>
          <a:sx n="107" d="100"/>
          <a:sy n="107" d="100"/>
        </p:scale>
        <p:origin x="1338" y="114"/>
      </p:cViewPr>
      <p:guideLst>
        <p:guide orient="horz" pos="2160"/>
        <p:guide pos="2880"/>
        <p:guide pos="144"/>
        <p:guide pos="5616"/>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89" d="100"/>
        <a:sy n="8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3.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customXml" Target="../customXml/item2.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7AF07B-0251-401A-B8D3-7C9D9DB33C06}" type="doc">
      <dgm:prSet loTypeId="urn:microsoft.com/office/officeart/2005/8/layout/pyramid3" loCatId="pyramid" qsTypeId="urn:microsoft.com/office/officeart/2005/8/quickstyle/simple1" qsCatId="simple" csTypeId="urn:microsoft.com/office/officeart/2005/8/colors/accent1_2" csCatId="accent1" phldr="1"/>
      <dgm:spPr/>
    </dgm:pt>
    <dgm:pt modelId="{EC8F7A48-D718-4732-B990-1A79951A71CD}">
      <dgm:prSet phldrT="[Text]" custT="1"/>
      <dgm:spPr>
        <a:solidFill>
          <a:srgbClr val="5E3FD1"/>
        </a:solidFill>
        <a:scene3d>
          <a:camera prst="orthographicFront"/>
          <a:lightRig rig="threePt" dir="t"/>
        </a:scene3d>
        <a:sp3d>
          <a:bevelT/>
        </a:sp3d>
      </dgm:spPr>
      <dgm:t>
        <a:bodyPr anchor="ct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a:solidFill>
                <a:schemeClr val="bg1"/>
              </a:solidFill>
            </a:rPr>
            <a:t>Mission critical, high number of users, </a:t>
          </a:r>
          <a:r>
            <a:rPr lang="en-US" sz="1400" u="sng" dirty="0">
              <a:solidFill>
                <a:schemeClr val="bg1"/>
              </a:solidFill>
            </a:rPr>
            <a:t>high revenue</a:t>
          </a:r>
          <a:endParaRPr lang="en-US" sz="1200" u="sng" dirty="0">
            <a:solidFill>
              <a:schemeClr val="bg1"/>
            </a:solidFill>
          </a:endParaRPr>
        </a:p>
      </dgm:t>
    </dgm:pt>
    <dgm:pt modelId="{DB7446FB-36E2-420C-8F91-E760D24AE942}" type="parTrans" cxnId="{89DDFE0D-5AD6-4D7C-9A80-9E311CF1BAC1}">
      <dgm:prSet/>
      <dgm:spPr/>
      <dgm:t>
        <a:bodyPr/>
        <a:lstStyle/>
        <a:p>
          <a:endParaRPr lang="en-US" sz="1200">
            <a:solidFill>
              <a:schemeClr val="bg1"/>
            </a:solidFill>
          </a:endParaRPr>
        </a:p>
      </dgm:t>
    </dgm:pt>
    <dgm:pt modelId="{E8CFC1BE-5328-4702-8417-EB2E5D94FD03}" type="sibTrans" cxnId="{89DDFE0D-5AD6-4D7C-9A80-9E311CF1BAC1}">
      <dgm:prSet/>
      <dgm:spPr/>
      <dgm:t>
        <a:bodyPr/>
        <a:lstStyle/>
        <a:p>
          <a:endParaRPr lang="en-US" sz="1200">
            <a:solidFill>
              <a:schemeClr val="bg1"/>
            </a:solidFill>
          </a:endParaRPr>
        </a:p>
      </dgm:t>
    </dgm:pt>
    <dgm:pt modelId="{79A71A64-82DA-4A55-BD19-D7A6EE031817}">
      <dgm:prSet custT="1"/>
      <dgm:spPr>
        <a:solidFill>
          <a:srgbClr val="5E3FD1"/>
        </a:solidFill>
        <a:scene3d>
          <a:camera prst="orthographicFront"/>
          <a:lightRig rig="threePt" dir="t"/>
        </a:scene3d>
        <a:sp3d>
          <a:bevelT/>
        </a:sp3d>
      </dgm:spPr>
      <dgm:t>
        <a:bodyPr/>
        <a:lstStyle/>
        <a:p>
          <a:r>
            <a:rPr lang="en-US" sz="1400" dirty="0">
              <a:solidFill>
                <a:schemeClr val="bg1"/>
              </a:solidFill>
            </a:rPr>
            <a:t>Non-mission critical, high number of  users, </a:t>
          </a:r>
          <a:r>
            <a:rPr lang="en-US" sz="1400" u="sng" dirty="0">
              <a:solidFill>
                <a:schemeClr val="bg1"/>
              </a:solidFill>
            </a:rPr>
            <a:t>high revenue </a:t>
          </a:r>
        </a:p>
      </dgm:t>
    </dgm:pt>
    <dgm:pt modelId="{7E131FF5-357B-499C-BB9C-625F6B31B545}" type="parTrans" cxnId="{011E11EF-DB0D-4F75-B5D3-67C8E6C17EEC}">
      <dgm:prSet/>
      <dgm:spPr/>
      <dgm:t>
        <a:bodyPr/>
        <a:lstStyle/>
        <a:p>
          <a:endParaRPr lang="en-US" sz="1200">
            <a:solidFill>
              <a:schemeClr val="bg1"/>
            </a:solidFill>
          </a:endParaRPr>
        </a:p>
      </dgm:t>
    </dgm:pt>
    <dgm:pt modelId="{CB8B26D6-9986-4F9E-9758-4F690135C50D}" type="sibTrans" cxnId="{011E11EF-DB0D-4F75-B5D3-67C8E6C17EEC}">
      <dgm:prSet/>
      <dgm:spPr/>
      <dgm:t>
        <a:bodyPr/>
        <a:lstStyle/>
        <a:p>
          <a:endParaRPr lang="en-US" sz="1200">
            <a:solidFill>
              <a:schemeClr val="bg1"/>
            </a:solidFill>
          </a:endParaRPr>
        </a:p>
      </dgm:t>
    </dgm:pt>
    <dgm:pt modelId="{22F3AC25-8403-4B40-BC2F-97EFB05958BA}">
      <dgm:prSet custT="1"/>
      <dgm:spPr>
        <a:solidFill>
          <a:srgbClr val="5E3FD1"/>
        </a:solidFill>
        <a:scene3d>
          <a:camera prst="orthographicFront"/>
          <a:lightRig rig="threePt" dir="t"/>
        </a:scene3d>
        <a:sp3d>
          <a:bevelT/>
        </a:sp3d>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p>
          <a:r>
            <a:rPr lang="en-US" sz="1400" dirty="0">
              <a:solidFill>
                <a:schemeClr val="bg1"/>
              </a:solidFill>
            </a:rPr>
            <a:t>Mission critical, low number of l users, </a:t>
          </a:r>
          <a:r>
            <a:rPr lang="en-US" sz="1400" u="sng" dirty="0">
              <a:solidFill>
                <a:schemeClr val="bg1"/>
              </a:solidFill>
            </a:rPr>
            <a:t>low revenue</a:t>
          </a:r>
        </a:p>
        <a:p>
          <a:pPr defTabSz="622300">
            <a:lnSpc>
              <a:spcPct val="90000"/>
            </a:lnSpc>
            <a:spcBef>
              <a:spcPct val="0"/>
            </a:spcBef>
            <a:spcAft>
              <a:spcPct val="35000"/>
            </a:spcAft>
          </a:pPr>
          <a:endParaRPr lang="en-US" sz="1400" dirty="0">
            <a:solidFill>
              <a:schemeClr val="bg1"/>
            </a:solidFill>
          </a:endParaRPr>
        </a:p>
      </dgm:t>
    </dgm:pt>
    <dgm:pt modelId="{E3665C08-4D36-44AB-843D-00FDFC4A41E9}" type="parTrans" cxnId="{77DEDE7C-EF82-4DB1-AE2F-CAA27FC8EB48}">
      <dgm:prSet/>
      <dgm:spPr/>
      <dgm:t>
        <a:bodyPr/>
        <a:lstStyle/>
        <a:p>
          <a:endParaRPr lang="en-US" sz="1200">
            <a:solidFill>
              <a:schemeClr val="bg1"/>
            </a:solidFill>
          </a:endParaRPr>
        </a:p>
      </dgm:t>
    </dgm:pt>
    <dgm:pt modelId="{A585EF3B-87B1-43D0-A949-CDA59ACF25E8}" type="sibTrans" cxnId="{77DEDE7C-EF82-4DB1-AE2F-CAA27FC8EB48}">
      <dgm:prSet/>
      <dgm:spPr/>
      <dgm:t>
        <a:bodyPr/>
        <a:lstStyle/>
        <a:p>
          <a:endParaRPr lang="en-US" sz="1200">
            <a:solidFill>
              <a:schemeClr val="bg1"/>
            </a:solidFill>
          </a:endParaRPr>
        </a:p>
      </dgm:t>
    </dgm:pt>
    <dgm:pt modelId="{05537C5A-5BA3-494D-B496-3F01E7CF5FFA}">
      <dgm:prSet custT="1"/>
      <dgm:spPr>
        <a:solidFill>
          <a:srgbClr val="5E3FD1"/>
        </a:solidFill>
        <a:scene3d>
          <a:camera prst="orthographicFront"/>
          <a:lightRig rig="threePt" dir="t"/>
        </a:scene3d>
        <a:sp3d>
          <a:bevelT/>
        </a:sp3d>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p>
          <a:r>
            <a:rPr lang="en-US" sz="1400" dirty="0">
              <a:solidFill>
                <a:schemeClr val="bg1"/>
              </a:solidFill>
            </a:rPr>
            <a:t>Non-mission critical, low number of  users, </a:t>
          </a:r>
          <a:r>
            <a:rPr lang="en-US" sz="1400" u="sng" dirty="0">
              <a:solidFill>
                <a:schemeClr val="bg1"/>
              </a:solidFill>
            </a:rPr>
            <a:t>low revenue </a:t>
          </a:r>
        </a:p>
        <a:p>
          <a:pPr defTabSz="622300">
            <a:lnSpc>
              <a:spcPct val="90000"/>
            </a:lnSpc>
            <a:spcBef>
              <a:spcPct val="0"/>
            </a:spcBef>
            <a:spcAft>
              <a:spcPct val="35000"/>
            </a:spcAft>
          </a:pPr>
          <a:endParaRPr lang="en-US" sz="2000" dirty="0">
            <a:solidFill>
              <a:schemeClr val="bg1"/>
            </a:solidFill>
          </a:endParaRPr>
        </a:p>
      </dgm:t>
    </dgm:pt>
    <dgm:pt modelId="{0A74EF80-22CB-4B49-A8E6-4F9F38CC342F}" type="parTrans" cxnId="{5EC82D76-38ED-492B-98C6-DBCD66380DFF}">
      <dgm:prSet/>
      <dgm:spPr/>
      <dgm:t>
        <a:bodyPr/>
        <a:lstStyle/>
        <a:p>
          <a:endParaRPr lang="en-US" sz="1200">
            <a:solidFill>
              <a:schemeClr val="bg1"/>
            </a:solidFill>
          </a:endParaRPr>
        </a:p>
      </dgm:t>
    </dgm:pt>
    <dgm:pt modelId="{CDCAAB19-57CE-4322-BE97-624C9AEDC787}" type="sibTrans" cxnId="{5EC82D76-38ED-492B-98C6-DBCD66380DFF}">
      <dgm:prSet/>
      <dgm:spPr/>
      <dgm:t>
        <a:bodyPr/>
        <a:lstStyle/>
        <a:p>
          <a:endParaRPr lang="en-US" sz="1200">
            <a:solidFill>
              <a:schemeClr val="bg1"/>
            </a:solidFill>
          </a:endParaRPr>
        </a:p>
      </dgm:t>
    </dgm:pt>
    <dgm:pt modelId="{20BB1224-E686-4178-BCB2-F624A4C95AF0}">
      <dgm:prSet custT="1"/>
      <dgm:spPr>
        <a:solidFill>
          <a:srgbClr val="2A3270"/>
        </a:solidFill>
        <a:scene3d>
          <a:camera prst="orthographicFront"/>
          <a:lightRig rig="threePt" dir="t"/>
        </a:scene3d>
        <a:sp3d>
          <a:bevelT/>
        </a:sp3d>
      </dgm:spPr>
      <dgm:t>
        <a:bodyPr/>
        <a:lstStyle/>
        <a:p>
          <a:r>
            <a:rPr lang="en-US" sz="1400" dirty="0">
              <a:solidFill>
                <a:schemeClr val="bg1"/>
              </a:solidFill>
            </a:rPr>
            <a:t>Mission critical, high number of users</a:t>
          </a:r>
        </a:p>
      </dgm:t>
    </dgm:pt>
    <dgm:pt modelId="{B7D0C2E7-44F9-4493-9FD6-AFF43F0AAAEC}" type="parTrans" cxnId="{EA14FF0C-0AA9-44E9-BA40-DD71D6E1520A}">
      <dgm:prSet/>
      <dgm:spPr/>
      <dgm:t>
        <a:bodyPr/>
        <a:lstStyle/>
        <a:p>
          <a:endParaRPr lang="en-US" sz="1200">
            <a:solidFill>
              <a:schemeClr val="bg1"/>
            </a:solidFill>
          </a:endParaRPr>
        </a:p>
      </dgm:t>
    </dgm:pt>
    <dgm:pt modelId="{C760863F-A5AD-4562-8F14-44A1081A3314}" type="sibTrans" cxnId="{EA14FF0C-0AA9-44E9-BA40-DD71D6E1520A}">
      <dgm:prSet/>
      <dgm:spPr/>
      <dgm:t>
        <a:bodyPr/>
        <a:lstStyle/>
        <a:p>
          <a:endParaRPr lang="en-US" sz="1200">
            <a:solidFill>
              <a:schemeClr val="bg1"/>
            </a:solidFill>
          </a:endParaRPr>
        </a:p>
      </dgm:t>
    </dgm:pt>
    <dgm:pt modelId="{392F4C12-F1AA-4A4E-BCD3-28889C18AFC9}">
      <dgm:prSet custT="1"/>
      <dgm:spPr>
        <a:solidFill>
          <a:srgbClr val="2A3270"/>
        </a:solidFill>
        <a:scene3d>
          <a:camera prst="orthographicFront"/>
          <a:lightRig rig="threePt" dir="t"/>
        </a:scene3d>
        <a:sp3d>
          <a:bevelT/>
        </a:sp3d>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p>
          <a:pPr marL="0" marR="0" indent="0" defTabSz="914400" eaLnBrk="1" fontAlgn="auto" latinLnBrk="0" hangingPunct="1">
            <a:lnSpc>
              <a:spcPct val="100000"/>
            </a:lnSpc>
            <a:spcBef>
              <a:spcPts val="0"/>
            </a:spcBef>
            <a:spcAft>
              <a:spcPts val="0"/>
            </a:spcAft>
            <a:buClrTx/>
            <a:buSzTx/>
            <a:buFontTx/>
            <a:buNone/>
            <a:tabLst/>
            <a:defRPr/>
          </a:pPr>
          <a:r>
            <a:rPr lang="en-US" sz="1400" dirty="0">
              <a:solidFill>
                <a:schemeClr val="bg1"/>
              </a:solidFill>
            </a:rPr>
            <a:t>Non-mission critical, high number of users</a:t>
          </a:r>
        </a:p>
        <a:p>
          <a:pPr defTabSz="622300">
            <a:lnSpc>
              <a:spcPct val="90000"/>
            </a:lnSpc>
            <a:spcBef>
              <a:spcPct val="0"/>
            </a:spcBef>
            <a:spcAft>
              <a:spcPct val="35000"/>
            </a:spcAft>
          </a:pPr>
          <a:endParaRPr lang="en-US" sz="2400" dirty="0">
            <a:solidFill>
              <a:schemeClr val="bg1"/>
            </a:solidFill>
          </a:endParaRPr>
        </a:p>
      </dgm:t>
    </dgm:pt>
    <dgm:pt modelId="{BB51C816-1C91-4639-8396-61544D13BA50}" type="parTrans" cxnId="{8EA9451B-CD76-438E-B8E0-A6EE12DEA842}">
      <dgm:prSet/>
      <dgm:spPr/>
      <dgm:t>
        <a:bodyPr/>
        <a:lstStyle/>
        <a:p>
          <a:endParaRPr lang="en-US" sz="1200">
            <a:solidFill>
              <a:schemeClr val="bg1"/>
            </a:solidFill>
          </a:endParaRPr>
        </a:p>
      </dgm:t>
    </dgm:pt>
    <dgm:pt modelId="{94EDDAC1-4BCA-4ECC-8162-FA13B32BE84A}" type="sibTrans" cxnId="{8EA9451B-CD76-438E-B8E0-A6EE12DEA842}">
      <dgm:prSet/>
      <dgm:spPr/>
      <dgm:t>
        <a:bodyPr/>
        <a:lstStyle/>
        <a:p>
          <a:endParaRPr lang="en-US" sz="1200">
            <a:solidFill>
              <a:schemeClr val="bg1"/>
            </a:solidFill>
          </a:endParaRPr>
        </a:p>
      </dgm:t>
    </dgm:pt>
    <dgm:pt modelId="{E156A917-D2F2-44A3-B3AC-7DDE66801FC4}">
      <dgm:prSet custT="1"/>
      <dgm:spPr>
        <a:solidFill>
          <a:srgbClr val="2A3270"/>
        </a:solidFill>
        <a:scene3d>
          <a:camera prst="orthographicFront"/>
          <a:lightRig rig="threePt" dir="t"/>
        </a:scene3d>
        <a:sp3d>
          <a:bevelT/>
        </a:sp3d>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100" dirty="0">
            <a:solidFill>
              <a:schemeClr val="bg1"/>
            </a:solidFill>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a:solidFill>
                <a:schemeClr val="bg1"/>
              </a:solidFill>
            </a:rPr>
            <a:t>Mission critical, low number of users</a:t>
          </a:r>
        </a:p>
        <a:p>
          <a:pPr defTabSz="622300">
            <a:lnSpc>
              <a:spcPct val="90000"/>
            </a:lnSpc>
            <a:spcBef>
              <a:spcPct val="0"/>
            </a:spcBef>
            <a:spcAft>
              <a:spcPct val="35000"/>
            </a:spcAft>
          </a:pPr>
          <a:endParaRPr lang="en-US" sz="1100" dirty="0">
            <a:solidFill>
              <a:schemeClr val="bg1"/>
            </a:solidFill>
          </a:endParaRPr>
        </a:p>
      </dgm:t>
    </dgm:pt>
    <dgm:pt modelId="{DE73808A-CBD4-42B5-B798-46504F364DA0}" type="parTrans" cxnId="{08B3596B-2B3D-4BA1-AB23-2ABCBFDF4C58}">
      <dgm:prSet/>
      <dgm:spPr/>
      <dgm:t>
        <a:bodyPr/>
        <a:lstStyle/>
        <a:p>
          <a:endParaRPr lang="en-US" sz="1200">
            <a:solidFill>
              <a:schemeClr val="bg1"/>
            </a:solidFill>
          </a:endParaRPr>
        </a:p>
      </dgm:t>
    </dgm:pt>
    <dgm:pt modelId="{66DACCAD-9AE4-431C-A6F5-0346881FA1F5}" type="sibTrans" cxnId="{08B3596B-2B3D-4BA1-AB23-2ABCBFDF4C58}">
      <dgm:prSet/>
      <dgm:spPr/>
      <dgm:t>
        <a:bodyPr/>
        <a:lstStyle/>
        <a:p>
          <a:endParaRPr lang="en-US" sz="1200">
            <a:solidFill>
              <a:schemeClr val="bg1"/>
            </a:solidFill>
          </a:endParaRPr>
        </a:p>
      </dgm:t>
    </dgm:pt>
    <dgm:pt modelId="{266FBA04-D098-4481-96F9-D7ABF84CF84B}">
      <dgm:prSet custT="1"/>
      <dgm:spPr>
        <a:solidFill>
          <a:srgbClr val="2A3270"/>
        </a:solidFill>
        <a:scene3d>
          <a:camera prst="orthographicFront"/>
          <a:lightRig rig="threePt" dir="t"/>
        </a:scene3d>
        <a:sp3d>
          <a:bevelT/>
        </a:sp3d>
      </dgm:spPr>
      <dgm:t>
        <a:bodyPr anchor="t"/>
        <a:lstStyle/>
        <a:p>
          <a:r>
            <a:rPr lang="en-US" sz="700" dirty="0">
              <a:solidFill>
                <a:schemeClr val="bg1"/>
              </a:solidFill>
            </a:rPr>
            <a:t>Non-mission critical</a:t>
          </a:r>
        </a:p>
        <a:p>
          <a:r>
            <a:rPr lang="en-US" sz="700" dirty="0">
              <a:solidFill>
                <a:schemeClr val="bg1"/>
              </a:solidFill>
            </a:rPr>
            <a:t>low number</a:t>
          </a:r>
        </a:p>
        <a:p>
          <a:r>
            <a:rPr lang="en-US" sz="700" dirty="0">
              <a:solidFill>
                <a:schemeClr val="bg1"/>
              </a:solidFill>
            </a:rPr>
            <a:t> of users</a:t>
          </a:r>
        </a:p>
      </dgm:t>
    </dgm:pt>
    <dgm:pt modelId="{D626DBCE-A222-4EB7-AAFF-E81A297F8D3E}" type="parTrans" cxnId="{06AC410E-1AF4-4EA0-8969-F56D85888837}">
      <dgm:prSet/>
      <dgm:spPr/>
      <dgm:t>
        <a:bodyPr/>
        <a:lstStyle/>
        <a:p>
          <a:endParaRPr lang="en-US" sz="1200">
            <a:solidFill>
              <a:schemeClr val="bg1"/>
            </a:solidFill>
          </a:endParaRPr>
        </a:p>
      </dgm:t>
    </dgm:pt>
    <dgm:pt modelId="{A0F3A4C1-5DD6-41D9-9D66-8D104C09CBE1}" type="sibTrans" cxnId="{06AC410E-1AF4-4EA0-8969-F56D85888837}">
      <dgm:prSet/>
      <dgm:spPr/>
      <dgm:t>
        <a:bodyPr/>
        <a:lstStyle/>
        <a:p>
          <a:endParaRPr lang="en-US" sz="1200">
            <a:solidFill>
              <a:schemeClr val="bg1"/>
            </a:solidFill>
          </a:endParaRPr>
        </a:p>
      </dgm:t>
    </dgm:pt>
    <dgm:pt modelId="{0DE3B0DE-7A9C-4729-9EBA-D41B850CBA89}" type="pres">
      <dgm:prSet presAssocID="{297AF07B-0251-401A-B8D3-7C9D9DB33C06}" presName="Name0" presStyleCnt="0">
        <dgm:presLayoutVars>
          <dgm:dir/>
          <dgm:animLvl val="lvl"/>
          <dgm:resizeHandles val="exact"/>
        </dgm:presLayoutVars>
      </dgm:prSet>
      <dgm:spPr/>
    </dgm:pt>
    <dgm:pt modelId="{723A50A0-1408-4DE3-9A26-E8AA3FA0FDB6}" type="pres">
      <dgm:prSet presAssocID="{EC8F7A48-D718-4732-B990-1A79951A71CD}" presName="Name8" presStyleCnt="0"/>
      <dgm:spPr>
        <a:scene3d>
          <a:camera prst="orthographicFront"/>
          <a:lightRig rig="threePt" dir="t"/>
        </a:scene3d>
        <a:sp3d>
          <a:bevelT w="6350"/>
          <a:bevelB h="6350"/>
        </a:sp3d>
      </dgm:spPr>
    </dgm:pt>
    <dgm:pt modelId="{0F86BF67-319A-472A-86D3-CCCC8D63845E}" type="pres">
      <dgm:prSet presAssocID="{EC8F7A48-D718-4732-B990-1A79951A71CD}" presName="level" presStyleLbl="node1" presStyleIdx="0" presStyleCnt="8" custScaleY="82836">
        <dgm:presLayoutVars>
          <dgm:chMax val="1"/>
          <dgm:bulletEnabled val="1"/>
        </dgm:presLayoutVars>
      </dgm:prSet>
      <dgm:spPr/>
    </dgm:pt>
    <dgm:pt modelId="{3D688FC7-DA78-4F63-A952-0FF56C2A3C88}" type="pres">
      <dgm:prSet presAssocID="{EC8F7A48-D718-4732-B990-1A79951A71CD}" presName="levelTx" presStyleLbl="revTx" presStyleIdx="0" presStyleCnt="0">
        <dgm:presLayoutVars>
          <dgm:chMax val="1"/>
          <dgm:bulletEnabled val="1"/>
        </dgm:presLayoutVars>
      </dgm:prSet>
      <dgm:spPr/>
    </dgm:pt>
    <dgm:pt modelId="{0A1C0395-9F27-444B-8E47-B394B33E5274}" type="pres">
      <dgm:prSet presAssocID="{79A71A64-82DA-4A55-BD19-D7A6EE031817}" presName="Name8" presStyleCnt="0"/>
      <dgm:spPr>
        <a:scene3d>
          <a:camera prst="orthographicFront"/>
          <a:lightRig rig="threePt" dir="t"/>
        </a:scene3d>
        <a:sp3d>
          <a:bevelT w="6350"/>
          <a:bevelB h="6350"/>
        </a:sp3d>
      </dgm:spPr>
    </dgm:pt>
    <dgm:pt modelId="{5D10399D-676B-4252-BF93-3905B628BBEC}" type="pres">
      <dgm:prSet presAssocID="{79A71A64-82DA-4A55-BD19-D7A6EE031817}" presName="level" presStyleLbl="node1" presStyleIdx="1" presStyleCnt="8" custLinFactNeighborX="-254">
        <dgm:presLayoutVars>
          <dgm:chMax val="1"/>
          <dgm:bulletEnabled val="1"/>
        </dgm:presLayoutVars>
      </dgm:prSet>
      <dgm:spPr/>
    </dgm:pt>
    <dgm:pt modelId="{AF0FF49C-2964-488C-B1B9-3E731083094B}" type="pres">
      <dgm:prSet presAssocID="{79A71A64-82DA-4A55-BD19-D7A6EE031817}" presName="levelTx" presStyleLbl="revTx" presStyleIdx="0" presStyleCnt="0">
        <dgm:presLayoutVars>
          <dgm:chMax val="1"/>
          <dgm:bulletEnabled val="1"/>
        </dgm:presLayoutVars>
      </dgm:prSet>
      <dgm:spPr/>
    </dgm:pt>
    <dgm:pt modelId="{5C68ABEB-5259-4A82-BF3D-F3DC111A5148}" type="pres">
      <dgm:prSet presAssocID="{22F3AC25-8403-4B40-BC2F-97EFB05958BA}" presName="Name8" presStyleCnt="0"/>
      <dgm:spPr>
        <a:scene3d>
          <a:camera prst="orthographicFront"/>
          <a:lightRig rig="threePt" dir="t"/>
        </a:scene3d>
        <a:sp3d>
          <a:bevelT w="6350"/>
          <a:bevelB h="6350"/>
        </a:sp3d>
      </dgm:spPr>
    </dgm:pt>
    <dgm:pt modelId="{2AF344C5-617F-441F-B45A-AC3C472ACFFA}" type="pres">
      <dgm:prSet presAssocID="{22F3AC25-8403-4B40-BC2F-97EFB05958BA}" presName="level" presStyleLbl="node1" presStyleIdx="2" presStyleCnt="8">
        <dgm:presLayoutVars>
          <dgm:chMax val="1"/>
          <dgm:bulletEnabled val="1"/>
        </dgm:presLayoutVars>
      </dgm:prSet>
      <dgm:spPr/>
    </dgm:pt>
    <dgm:pt modelId="{4447EA79-2542-429F-8F27-773261459B4F}" type="pres">
      <dgm:prSet presAssocID="{22F3AC25-8403-4B40-BC2F-97EFB05958BA}" presName="levelTx" presStyleLbl="revTx" presStyleIdx="0" presStyleCnt="0">
        <dgm:presLayoutVars>
          <dgm:chMax val="1"/>
          <dgm:bulletEnabled val="1"/>
        </dgm:presLayoutVars>
      </dgm:prSet>
      <dgm:spPr/>
    </dgm:pt>
    <dgm:pt modelId="{78FD1BB8-1D2F-4419-969C-AF0A8203490A}" type="pres">
      <dgm:prSet presAssocID="{05537C5A-5BA3-494D-B496-3F01E7CF5FFA}" presName="Name8" presStyleCnt="0"/>
      <dgm:spPr>
        <a:scene3d>
          <a:camera prst="orthographicFront"/>
          <a:lightRig rig="threePt" dir="t"/>
        </a:scene3d>
        <a:sp3d>
          <a:bevelT w="6350"/>
          <a:bevelB h="6350"/>
        </a:sp3d>
      </dgm:spPr>
    </dgm:pt>
    <dgm:pt modelId="{1D601D7F-FF6B-488C-9851-352CFF999237}" type="pres">
      <dgm:prSet presAssocID="{05537C5A-5BA3-494D-B496-3F01E7CF5FFA}" presName="level" presStyleLbl="node1" presStyleIdx="3" presStyleCnt="8">
        <dgm:presLayoutVars>
          <dgm:chMax val="1"/>
          <dgm:bulletEnabled val="1"/>
        </dgm:presLayoutVars>
      </dgm:prSet>
      <dgm:spPr/>
    </dgm:pt>
    <dgm:pt modelId="{52904CEA-5871-407F-B6DA-F5BBAD43DF74}" type="pres">
      <dgm:prSet presAssocID="{05537C5A-5BA3-494D-B496-3F01E7CF5FFA}" presName="levelTx" presStyleLbl="revTx" presStyleIdx="0" presStyleCnt="0">
        <dgm:presLayoutVars>
          <dgm:chMax val="1"/>
          <dgm:bulletEnabled val="1"/>
        </dgm:presLayoutVars>
      </dgm:prSet>
      <dgm:spPr/>
    </dgm:pt>
    <dgm:pt modelId="{C365B839-8824-468C-BCC6-E357F8C06817}" type="pres">
      <dgm:prSet presAssocID="{20BB1224-E686-4178-BCB2-F624A4C95AF0}" presName="Name8" presStyleCnt="0"/>
      <dgm:spPr>
        <a:scene3d>
          <a:camera prst="orthographicFront"/>
          <a:lightRig rig="threePt" dir="t"/>
        </a:scene3d>
        <a:sp3d>
          <a:bevelT w="6350"/>
          <a:bevelB h="6350"/>
        </a:sp3d>
      </dgm:spPr>
    </dgm:pt>
    <dgm:pt modelId="{28F2CEF7-0C10-46E3-B104-025FF00FC83D}" type="pres">
      <dgm:prSet presAssocID="{20BB1224-E686-4178-BCB2-F624A4C95AF0}" presName="level" presStyleLbl="node1" presStyleIdx="4" presStyleCnt="8">
        <dgm:presLayoutVars>
          <dgm:chMax val="1"/>
          <dgm:bulletEnabled val="1"/>
        </dgm:presLayoutVars>
      </dgm:prSet>
      <dgm:spPr/>
    </dgm:pt>
    <dgm:pt modelId="{3D9AF57B-E463-44CE-AC69-C0012BA4D7B9}" type="pres">
      <dgm:prSet presAssocID="{20BB1224-E686-4178-BCB2-F624A4C95AF0}" presName="levelTx" presStyleLbl="revTx" presStyleIdx="0" presStyleCnt="0">
        <dgm:presLayoutVars>
          <dgm:chMax val="1"/>
          <dgm:bulletEnabled val="1"/>
        </dgm:presLayoutVars>
      </dgm:prSet>
      <dgm:spPr/>
    </dgm:pt>
    <dgm:pt modelId="{C4A422D3-FA59-4B7D-B9CB-A4E74024F7D3}" type="pres">
      <dgm:prSet presAssocID="{392F4C12-F1AA-4A4E-BCD3-28889C18AFC9}" presName="Name8" presStyleCnt="0"/>
      <dgm:spPr>
        <a:scene3d>
          <a:camera prst="orthographicFront"/>
          <a:lightRig rig="threePt" dir="t"/>
        </a:scene3d>
        <a:sp3d>
          <a:bevelT w="6350"/>
          <a:bevelB h="6350"/>
        </a:sp3d>
      </dgm:spPr>
    </dgm:pt>
    <dgm:pt modelId="{2594A1D8-69C2-44A0-AA37-366644584A23}" type="pres">
      <dgm:prSet presAssocID="{392F4C12-F1AA-4A4E-BCD3-28889C18AFC9}" presName="level" presStyleLbl="node1" presStyleIdx="5" presStyleCnt="8">
        <dgm:presLayoutVars>
          <dgm:chMax val="1"/>
          <dgm:bulletEnabled val="1"/>
        </dgm:presLayoutVars>
      </dgm:prSet>
      <dgm:spPr/>
    </dgm:pt>
    <dgm:pt modelId="{B9AD4A2F-40EF-4DB5-BAD3-12E975F8B9F0}" type="pres">
      <dgm:prSet presAssocID="{392F4C12-F1AA-4A4E-BCD3-28889C18AFC9}" presName="levelTx" presStyleLbl="revTx" presStyleIdx="0" presStyleCnt="0">
        <dgm:presLayoutVars>
          <dgm:chMax val="1"/>
          <dgm:bulletEnabled val="1"/>
        </dgm:presLayoutVars>
      </dgm:prSet>
      <dgm:spPr/>
    </dgm:pt>
    <dgm:pt modelId="{9407CE9A-DF76-4A93-9C5B-92DF4B9A3417}" type="pres">
      <dgm:prSet presAssocID="{E156A917-D2F2-44A3-B3AC-7DDE66801FC4}" presName="Name8" presStyleCnt="0"/>
      <dgm:spPr>
        <a:scene3d>
          <a:camera prst="orthographicFront"/>
          <a:lightRig rig="threePt" dir="t"/>
        </a:scene3d>
        <a:sp3d>
          <a:bevelT w="6350"/>
          <a:bevelB h="6350"/>
        </a:sp3d>
      </dgm:spPr>
    </dgm:pt>
    <dgm:pt modelId="{94238C82-C841-4B66-B2C1-85E2E12D97EB}" type="pres">
      <dgm:prSet presAssocID="{E156A917-D2F2-44A3-B3AC-7DDE66801FC4}" presName="level" presStyleLbl="node1" presStyleIdx="6" presStyleCnt="8">
        <dgm:presLayoutVars>
          <dgm:chMax val="1"/>
          <dgm:bulletEnabled val="1"/>
        </dgm:presLayoutVars>
      </dgm:prSet>
      <dgm:spPr/>
    </dgm:pt>
    <dgm:pt modelId="{13B83CBA-E0C2-40E4-9F4A-D23A64197FD4}" type="pres">
      <dgm:prSet presAssocID="{E156A917-D2F2-44A3-B3AC-7DDE66801FC4}" presName="levelTx" presStyleLbl="revTx" presStyleIdx="0" presStyleCnt="0">
        <dgm:presLayoutVars>
          <dgm:chMax val="1"/>
          <dgm:bulletEnabled val="1"/>
        </dgm:presLayoutVars>
      </dgm:prSet>
      <dgm:spPr/>
    </dgm:pt>
    <dgm:pt modelId="{8EF539EE-4B12-48A3-A1EA-99A1C14238DA}" type="pres">
      <dgm:prSet presAssocID="{266FBA04-D098-4481-96F9-D7ABF84CF84B}" presName="Name8" presStyleCnt="0"/>
      <dgm:spPr>
        <a:scene3d>
          <a:camera prst="orthographicFront"/>
          <a:lightRig rig="threePt" dir="t"/>
        </a:scene3d>
        <a:sp3d>
          <a:bevelT w="6350"/>
          <a:bevelB h="6350"/>
        </a:sp3d>
      </dgm:spPr>
    </dgm:pt>
    <dgm:pt modelId="{AA6BD373-741C-44FF-B04D-E455D55B3250}" type="pres">
      <dgm:prSet presAssocID="{266FBA04-D098-4481-96F9-D7ABF84CF84B}" presName="level" presStyleLbl="node1" presStyleIdx="7" presStyleCnt="8">
        <dgm:presLayoutVars>
          <dgm:chMax val="1"/>
          <dgm:bulletEnabled val="1"/>
        </dgm:presLayoutVars>
      </dgm:prSet>
      <dgm:spPr/>
    </dgm:pt>
    <dgm:pt modelId="{132AB71B-8515-4543-AC25-C7F98091D821}" type="pres">
      <dgm:prSet presAssocID="{266FBA04-D098-4481-96F9-D7ABF84CF84B}" presName="levelTx" presStyleLbl="revTx" presStyleIdx="0" presStyleCnt="0">
        <dgm:presLayoutVars>
          <dgm:chMax val="1"/>
          <dgm:bulletEnabled val="1"/>
        </dgm:presLayoutVars>
      </dgm:prSet>
      <dgm:spPr/>
    </dgm:pt>
  </dgm:ptLst>
  <dgm:cxnLst>
    <dgm:cxn modelId="{9EBB1603-7631-4BA0-98B0-CBCF0B58B4C1}" type="presOf" srcId="{E156A917-D2F2-44A3-B3AC-7DDE66801FC4}" destId="{13B83CBA-E0C2-40E4-9F4A-D23A64197FD4}" srcOrd="1" destOrd="0" presId="urn:microsoft.com/office/officeart/2005/8/layout/pyramid3"/>
    <dgm:cxn modelId="{7FF14707-8F67-4B08-9EDF-9AD8B7C9C031}" type="presOf" srcId="{266FBA04-D098-4481-96F9-D7ABF84CF84B}" destId="{AA6BD373-741C-44FF-B04D-E455D55B3250}" srcOrd="0" destOrd="0" presId="urn:microsoft.com/office/officeart/2005/8/layout/pyramid3"/>
    <dgm:cxn modelId="{EA14FF0C-0AA9-44E9-BA40-DD71D6E1520A}" srcId="{297AF07B-0251-401A-B8D3-7C9D9DB33C06}" destId="{20BB1224-E686-4178-BCB2-F624A4C95AF0}" srcOrd="4" destOrd="0" parTransId="{B7D0C2E7-44F9-4493-9FD6-AFF43F0AAAEC}" sibTransId="{C760863F-A5AD-4562-8F14-44A1081A3314}"/>
    <dgm:cxn modelId="{89DDFE0D-5AD6-4D7C-9A80-9E311CF1BAC1}" srcId="{297AF07B-0251-401A-B8D3-7C9D9DB33C06}" destId="{EC8F7A48-D718-4732-B990-1A79951A71CD}" srcOrd="0" destOrd="0" parTransId="{DB7446FB-36E2-420C-8F91-E760D24AE942}" sibTransId="{E8CFC1BE-5328-4702-8417-EB2E5D94FD03}"/>
    <dgm:cxn modelId="{06AC410E-1AF4-4EA0-8969-F56D85888837}" srcId="{297AF07B-0251-401A-B8D3-7C9D9DB33C06}" destId="{266FBA04-D098-4481-96F9-D7ABF84CF84B}" srcOrd="7" destOrd="0" parTransId="{D626DBCE-A222-4EB7-AAFF-E81A297F8D3E}" sibTransId="{A0F3A4C1-5DD6-41D9-9D66-8D104C09CBE1}"/>
    <dgm:cxn modelId="{FC0CE81A-D6BA-4A52-AB39-D7574CD0EC43}" type="presOf" srcId="{266FBA04-D098-4481-96F9-D7ABF84CF84B}" destId="{132AB71B-8515-4543-AC25-C7F98091D821}" srcOrd="1" destOrd="0" presId="urn:microsoft.com/office/officeart/2005/8/layout/pyramid3"/>
    <dgm:cxn modelId="{8EA9451B-CD76-438E-B8E0-A6EE12DEA842}" srcId="{297AF07B-0251-401A-B8D3-7C9D9DB33C06}" destId="{392F4C12-F1AA-4A4E-BCD3-28889C18AFC9}" srcOrd="5" destOrd="0" parTransId="{BB51C816-1C91-4639-8396-61544D13BA50}" sibTransId="{94EDDAC1-4BCA-4ECC-8162-FA13B32BE84A}"/>
    <dgm:cxn modelId="{DF1FFD2B-CB20-4350-9337-F237A9ED3815}" type="presOf" srcId="{297AF07B-0251-401A-B8D3-7C9D9DB33C06}" destId="{0DE3B0DE-7A9C-4729-9EBA-D41B850CBA89}" srcOrd="0" destOrd="0" presId="urn:microsoft.com/office/officeart/2005/8/layout/pyramid3"/>
    <dgm:cxn modelId="{249B4043-8CB1-4464-A08F-F18B08D7CF2F}" type="presOf" srcId="{EC8F7A48-D718-4732-B990-1A79951A71CD}" destId="{0F86BF67-319A-472A-86D3-CCCC8D63845E}" srcOrd="0" destOrd="0" presId="urn:microsoft.com/office/officeart/2005/8/layout/pyramid3"/>
    <dgm:cxn modelId="{0203F543-0658-4B70-86B8-F9D9B92D01DA}" type="presOf" srcId="{79A71A64-82DA-4A55-BD19-D7A6EE031817}" destId="{5D10399D-676B-4252-BF93-3905B628BBEC}" srcOrd="0" destOrd="0" presId="urn:microsoft.com/office/officeart/2005/8/layout/pyramid3"/>
    <dgm:cxn modelId="{ADA58C65-A6B8-4C25-BA7C-C0BFA631BD77}" type="presOf" srcId="{E156A917-D2F2-44A3-B3AC-7DDE66801FC4}" destId="{94238C82-C841-4B66-B2C1-85E2E12D97EB}" srcOrd="0" destOrd="0" presId="urn:microsoft.com/office/officeart/2005/8/layout/pyramid3"/>
    <dgm:cxn modelId="{08B3596B-2B3D-4BA1-AB23-2ABCBFDF4C58}" srcId="{297AF07B-0251-401A-B8D3-7C9D9DB33C06}" destId="{E156A917-D2F2-44A3-B3AC-7DDE66801FC4}" srcOrd="6" destOrd="0" parTransId="{DE73808A-CBD4-42B5-B798-46504F364DA0}" sibTransId="{66DACCAD-9AE4-431C-A6F5-0346881FA1F5}"/>
    <dgm:cxn modelId="{5EC82D76-38ED-492B-98C6-DBCD66380DFF}" srcId="{297AF07B-0251-401A-B8D3-7C9D9DB33C06}" destId="{05537C5A-5BA3-494D-B496-3F01E7CF5FFA}" srcOrd="3" destOrd="0" parTransId="{0A74EF80-22CB-4B49-A8E6-4F9F38CC342F}" sibTransId="{CDCAAB19-57CE-4322-BE97-624C9AEDC787}"/>
    <dgm:cxn modelId="{77DEDE7C-EF82-4DB1-AE2F-CAA27FC8EB48}" srcId="{297AF07B-0251-401A-B8D3-7C9D9DB33C06}" destId="{22F3AC25-8403-4B40-BC2F-97EFB05958BA}" srcOrd="2" destOrd="0" parTransId="{E3665C08-4D36-44AB-843D-00FDFC4A41E9}" sibTransId="{A585EF3B-87B1-43D0-A949-CDA59ACF25E8}"/>
    <dgm:cxn modelId="{0F2A1C93-C3F4-4944-8E4B-D5DEB2255E8D}" type="presOf" srcId="{EC8F7A48-D718-4732-B990-1A79951A71CD}" destId="{3D688FC7-DA78-4F63-A952-0FF56C2A3C88}" srcOrd="1" destOrd="0" presId="urn:microsoft.com/office/officeart/2005/8/layout/pyramid3"/>
    <dgm:cxn modelId="{643BA69E-90D6-492D-83E7-A417F26A981D}" type="presOf" srcId="{05537C5A-5BA3-494D-B496-3F01E7CF5FFA}" destId="{1D601D7F-FF6B-488C-9851-352CFF999237}" srcOrd="0" destOrd="0" presId="urn:microsoft.com/office/officeart/2005/8/layout/pyramid3"/>
    <dgm:cxn modelId="{DD2C09A2-6D06-4F99-A8C4-B5404A9C3427}" type="presOf" srcId="{20BB1224-E686-4178-BCB2-F624A4C95AF0}" destId="{28F2CEF7-0C10-46E3-B104-025FF00FC83D}" srcOrd="0" destOrd="0" presId="urn:microsoft.com/office/officeart/2005/8/layout/pyramid3"/>
    <dgm:cxn modelId="{76304EA8-E804-4F55-B596-D5DDB4B8596E}" type="presOf" srcId="{22F3AC25-8403-4B40-BC2F-97EFB05958BA}" destId="{2AF344C5-617F-441F-B45A-AC3C472ACFFA}" srcOrd="0" destOrd="0" presId="urn:microsoft.com/office/officeart/2005/8/layout/pyramid3"/>
    <dgm:cxn modelId="{D8844CD7-71D7-46E8-91D2-AD3457CE0C89}" type="presOf" srcId="{05537C5A-5BA3-494D-B496-3F01E7CF5FFA}" destId="{52904CEA-5871-407F-B6DA-F5BBAD43DF74}" srcOrd="1" destOrd="0" presId="urn:microsoft.com/office/officeart/2005/8/layout/pyramid3"/>
    <dgm:cxn modelId="{CBCD36DA-EF6D-4C74-BD17-55A53DBBCE49}" type="presOf" srcId="{22F3AC25-8403-4B40-BC2F-97EFB05958BA}" destId="{4447EA79-2542-429F-8F27-773261459B4F}" srcOrd="1" destOrd="0" presId="urn:microsoft.com/office/officeart/2005/8/layout/pyramid3"/>
    <dgm:cxn modelId="{011E11EF-DB0D-4F75-B5D3-67C8E6C17EEC}" srcId="{297AF07B-0251-401A-B8D3-7C9D9DB33C06}" destId="{79A71A64-82DA-4A55-BD19-D7A6EE031817}" srcOrd="1" destOrd="0" parTransId="{7E131FF5-357B-499C-BB9C-625F6B31B545}" sibTransId="{CB8B26D6-9986-4F9E-9758-4F690135C50D}"/>
    <dgm:cxn modelId="{825264F9-D9D7-4722-994D-B0009E97E1C7}" type="presOf" srcId="{20BB1224-E686-4178-BCB2-F624A4C95AF0}" destId="{3D9AF57B-E463-44CE-AC69-C0012BA4D7B9}" srcOrd="1" destOrd="0" presId="urn:microsoft.com/office/officeart/2005/8/layout/pyramid3"/>
    <dgm:cxn modelId="{C2BCB7F9-6144-47FE-8376-F74EC0A67D96}" type="presOf" srcId="{392F4C12-F1AA-4A4E-BCD3-28889C18AFC9}" destId="{2594A1D8-69C2-44A0-AA37-366644584A23}" srcOrd="0" destOrd="0" presId="urn:microsoft.com/office/officeart/2005/8/layout/pyramid3"/>
    <dgm:cxn modelId="{956F24FB-84F2-4946-AA5E-F529C15C31C3}" type="presOf" srcId="{79A71A64-82DA-4A55-BD19-D7A6EE031817}" destId="{AF0FF49C-2964-488C-B1B9-3E731083094B}" srcOrd="1" destOrd="0" presId="urn:microsoft.com/office/officeart/2005/8/layout/pyramid3"/>
    <dgm:cxn modelId="{608C41FD-1905-4470-B879-86467A372929}" type="presOf" srcId="{392F4C12-F1AA-4A4E-BCD3-28889C18AFC9}" destId="{B9AD4A2F-40EF-4DB5-BAD3-12E975F8B9F0}" srcOrd="1" destOrd="0" presId="urn:microsoft.com/office/officeart/2005/8/layout/pyramid3"/>
    <dgm:cxn modelId="{781F1916-9E4F-43E7-A8A5-8CE171D2C3FF}" type="presParOf" srcId="{0DE3B0DE-7A9C-4729-9EBA-D41B850CBA89}" destId="{723A50A0-1408-4DE3-9A26-E8AA3FA0FDB6}" srcOrd="0" destOrd="0" presId="urn:microsoft.com/office/officeart/2005/8/layout/pyramid3"/>
    <dgm:cxn modelId="{99893B91-DA23-4BB1-B47E-8B297F20DFE2}" type="presParOf" srcId="{723A50A0-1408-4DE3-9A26-E8AA3FA0FDB6}" destId="{0F86BF67-319A-472A-86D3-CCCC8D63845E}" srcOrd="0" destOrd="0" presId="urn:microsoft.com/office/officeart/2005/8/layout/pyramid3"/>
    <dgm:cxn modelId="{59EC4E52-265C-4ADB-995E-30BB6379B188}" type="presParOf" srcId="{723A50A0-1408-4DE3-9A26-E8AA3FA0FDB6}" destId="{3D688FC7-DA78-4F63-A952-0FF56C2A3C88}" srcOrd="1" destOrd="0" presId="urn:microsoft.com/office/officeart/2005/8/layout/pyramid3"/>
    <dgm:cxn modelId="{89EBD54C-88F6-403E-AD34-FFE15CA2A997}" type="presParOf" srcId="{0DE3B0DE-7A9C-4729-9EBA-D41B850CBA89}" destId="{0A1C0395-9F27-444B-8E47-B394B33E5274}" srcOrd="1" destOrd="0" presId="urn:microsoft.com/office/officeart/2005/8/layout/pyramid3"/>
    <dgm:cxn modelId="{A4064B01-ECF2-4E64-BE07-0F99E2412830}" type="presParOf" srcId="{0A1C0395-9F27-444B-8E47-B394B33E5274}" destId="{5D10399D-676B-4252-BF93-3905B628BBEC}" srcOrd="0" destOrd="0" presId="urn:microsoft.com/office/officeart/2005/8/layout/pyramid3"/>
    <dgm:cxn modelId="{3ABE3A2B-4BB9-48D7-A236-57414E4FEC29}" type="presParOf" srcId="{0A1C0395-9F27-444B-8E47-B394B33E5274}" destId="{AF0FF49C-2964-488C-B1B9-3E731083094B}" srcOrd="1" destOrd="0" presId="urn:microsoft.com/office/officeart/2005/8/layout/pyramid3"/>
    <dgm:cxn modelId="{6BC81342-B02B-488F-AD96-DF4A27A68B21}" type="presParOf" srcId="{0DE3B0DE-7A9C-4729-9EBA-D41B850CBA89}" destId="{5C68ABEB-5259-4A82-BF3D-F3DC111A5148}" srcOrd="2" destOrd="0" presId="urn:microsoft.com/office/officeart/2005/8/layout/pyramid3"/>
    <dgm:cxn modelId="{26D211CA-605C-4788-9C03-751392930ACC}" type="presParOf" srcId="{5C68ABEB-5259-4A82-BF3D-F3DC111A5148}" destId="{2AF344C5-617F-441F-B45A-AC3C472ACFFA}" srcOrd="0" destOrd="0" presId="urn:microsoft.com/office/officeart/2005/8/layout/pyramid3"/>
    <dgm:cxn modelId="{EAC047DD-CE68-46B8-AFCE-12F8874E19F1}" type="presParOf" srcId="{5C68ABEB-5259-4A82-BF3D-F3DC111A5148}" destId="{4447EA79-2542-429F-8F27-773261459B4F}" srcOrd="1" destOrd="0" presId="urn:microsoft.com/office/officeart/2005/8/layout/pyramid3"/>
    <dgm:cxn modelId="{9B5B0869-0DE9-4489-8972-7F432B85799C}" type="presParOf" srcId="{0DE3B0DE-7A9C-4729-9EBA-D41B850CBA89}" destId="{78FD1BB8-1D2F-4419-969C-AF0A8203490A}" srcOrd="3" destOrd="0" presId="urn:microsoft.com/office/officeart/2005/8/layout/pyramid3"/>
    <dgm:cxn modelId="{50D5AE45-5C79-4C27-AB95-1F465C992D0E}" type="presParOf" srcId="{78FD1BB8-1D2F-4419-969C-AF0A8203490A}" destId="{1D601D7F-FF6B-488C-9851-352CFF999237}" srcOrd="0" destOrd="0" presId="urn:microsoft.com/office/officeart/2005/8/layout/pyramid3"/>
    <dgm:cxn modelId="{44A863EC-7B5E-49C2-B25F-C8FCA1FC5FDD}" type="presParOf" srcId="{78FD1BB8-1D2F-4419-969C-AF0A8203490A}" destId="{52904CEA-5871-407F-B6DA-F5BBAD43DF74}" srcOrd="1" destOrd="0" presId="urn:microsoft.com/office/officeart/2005/8/layout/pyramid3"/>
    <dgm:cxn modelId="{D37B11BE-D23C-461E-805B-BAA7CFDC8281}" type="presParOf" srcId="{0DE3B0DE-7A9C-4729-9EBA-D41B850CBA89}" destId="{C365B839-8824-468C-BCC6-E357F8C06817}" srcOrd="4" destOrd="0" presId="urn:microsoft.com/office/officeart/2005/8/layout/pyramid3"/>
    <dgm:cxn modelId="{586ED1F7-9826-45EC-B689-2DDFA91A9381}" type="presParOf" srcId="{C365B839-8824-468C-BCC6-E357F8C06817}" destId="{28F2CEF7-0C10-46E3-B104-025FF00FC83D}" srcOrd="0" destOrd="0" presId="urn:microsoft.com/office/officeart/2005/8/layout/pyramid3"/>
    <dgm:cxn modelId="{5034E630-2084-426A-AB23-DBA400469158}" type="presParOf" srcId="{C365B839-8824-468C-BCC6-E357F8C06817}" destId="{3D9AF57B-E463-44CE-AC69-C0012BA4D7B9}" srcOrd="1" destOrd="0" presId="urn:microsoft.com/office/officeart/2005/8/layout/pyramid3"/>
    <dgm:cxn modelId="{87250789-0327-4173-9826-63808C48950C}" type="presParOf" srcId="{0DE3B0DE-7A9C-4729-9EBA-D41B850CBA89}" destId="{C4A422D3-FA59-4B7D-B9CB-A4E74024F7D3}" srcOrd="5" destOrd="0" presId="urn:microsoft.com/office/officeart/2005/8/layout/pyramid3"/>
    <dgm:cxn modelId="{C43BC7B3-047A-4C1C-B369-65CC241C3269}" type="presParOf" srcId="{C4A422D3-FA59-4B7D-B9CB-A4E74024F7D3}" destId="{2594A1D8-69C2-44A0-AA37-366644584A23}" srcOrd="0" destOrd="0" presId="urn:microsoft.com/office/officeart/2005/8/layout/pyramid3"/>
    <dgm:cxn modelId="{30A2D024-608E-4157-B5D7-5627A2B2A596}" type="presParOf" srcId="{C4A422D3-FA59-4B7D-B9CB-A4E74024F7D3}" destId="{B9AD4A2F-40EF-4DB5-BAD3-12E975F8B9F0}" srcOrd="1" destOrd="0" presId="urn:microsoft.com/office/officeart/2005/8/layout/pyramid3"/>
    <dgm:cxn modelId="{1FF77029-6897-4376-80CD-47B0A69DF47E}" type="presParOf" srcId="{0DE3B0DE-7A9C-4729-9EBA-D41B850CBA89}" destId="{9407CE9A-DF76-4A93-9C5B-92DF4B9A3417}" srcOrd="6" destOrd="0" presId="urn:microsoft.com/office/officeart/2005/8/layout/pyramid3"/>
    <dgm:cxn modelId="{79A8DA84-ABA8-4E6C-9222-F38698C8DCC8}" type="presParOf" srcId="{9407CE9A-DF76-4A93-9C5B-92DF4B9A3417}" destId="{94238C82-C841-4B66-B2C1-85E2E12D97EB}" srcOrd="0" destOrd="0" presId="urn:microsoft.com/office/officeart/2005/8/layout/pyramid3"/>
    <dgm:cxn modelId="{AAF9D3C6-6384-4C8A-A12B-C60A74F67E43}" type="presParOf" srcId="{9407CE9A-DF76-4A93-9C5B-92DF4B9A3417}" destId="{13B83CBA-E0C2-40E4-9F4A-D23A64197FD4}" srcOrd="1" destOrd="0" presId="urn:microsoft.com/office/officeart/2005/8/layout/pyramid3"/>
    <dgm:cxn modelId="{87036D37-3067-4843-A1CF-9680D41C7BDA}" type="presParOf" srcId="{0DE3B0DE-7A9C-4729-9EBA-D41B850CBA89}" destId="{8EF539EE-4B12-48A3-A1EA-99A1C14238DA}" srcOrd="7" destOrd="0" presId="urn:microsoft.com/office/officeart/2005/8/layout/pyramid3"/>
    <dgm:cxn modelId="{B9F36413-E8E5-41CA-ACFE-9FF6C8ED4ADF}" type="presParOf" srcId="{8EF539EE-4B12-48A3-A1EA-99A1C14238DA}" destId="{AA6BD373-741C-44FF-B04D-E455D55B3250}" srcOrd="0" destOrd="0" presId="urn:microsoft.com/office/officeart/2005/8/layout/pyramid3"/>
    <dgm:cxn modelId="{B858BAAA-E393-4743-A6E5-54170D7B6347}" type="presParOf" srcId="{8EF539EE-4B12-48A3-A1EA-99A1C14238DA}" destId="{132AB71B-8515-4543-AC25-C7F98091D821}"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6BF67-319A-472A-86D3-CCCC8D63845E}">
      <dsp:nvSpPr>
        <dsp:cNvPr id="0" name=""/>
        <dsp:cNvSpPr/>
      </dsp:nvSpPr>
      <dsp:spPr>
        <a:xfrm rot="10800000">
          <a:off x="0" y="0"/>
          <a:ext cx="7134478" cy="440427"/>
        </a:xfrm>
        <a:prstGeom prst="trapezoid">
          <a:avLst>
            <a:gd name="adj" fmla="val 85705"/>
          </a:avLst>
        </a:prstGeom>
        <a:solidFill>
          <a:srgbClr val="5E3FD1"/>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solidFill>
                <a:schemeClr val="bg1"/>
              </a:solidFill>
            </a:rPr>
            <a:t>Mission critical, high number of users, </a:t>
          </a:r>
          <a:r>
            <a:rPr lang="en-US" sz="1400" u="sng" kern="1200" dirty="0">
              <a:solidFill>
                <a:schemeClr val="bg1"/>
              </a:solidFill>
            </a:rPr>
            <a:t>high revenue</a:t>
          </a:r>
          <a:endParaRPr lang="en-US" sz="1200" u="sng" kern="1200" dirty="0">
            <a:solidFill>
              <a:schemeClr val="bg1"/>
            </a:solidFill>
          </a:endParaRPr>
        </a:p>
      </dsp:txBody>
      <dsp:txXfrm rot="-10800000">
        <a:off x="1248533" y="0"/>
        <a:ext cx="4637410" cy="440427"/>
      </dsp:txXfrm>
    </dsp:sp>
    <dsp:sp modelId="{5D10399D-676B-4252-BF93-3905B628BBEC}">
      <dsp:nvSpPr>
        <dsp:cNvPr id="0" name=""/>
        <dsp:cNvSpPr/>
      </dsp:nvSpPr>
      <dsp:spPr>
        <a:xfrm rot="10800000">
          <a:off x="361264" y="440427"/>
          <a:ext cx="6379541" cy="531685"/>
        </a:xfrm>
        <a:prstGeom prst="trapezoid">
          <a:avLst>
            <a:gd name="adj" fmla="val 85705"/>
          </a:avLst>
        </a:prstGeom>
        <a:solidFill>
          <a:srgbClr val="5E3FD1"/>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Non-mission critical, high number of  users, </a:t>
          </a:r>
          <a:r>
            <a:rPr lang="en-US" sz="1400" u="sng" kern="1200" dirty="0">
              <a:solidFill>
                <a:schemeClr val="bg1"/>
              </a:solidFill>
            </a:rPr>
            <a:t>high revenue </a:t>
          </a:r>
        </a:p>
      </dsp:txBody>
      <dsp:txXfrm rot="-10800000">
        <a:off x="1477684" y="440427"/>
        <a:ext cx="4146701" cy="531685"/>
      </dsp:txXfrm>
    </dsp:sp>
    <dsp:sp modelId="{2AF344C5-617F-441F-B45A-AC3C472ACFFA}">
      <dsp:nvSpPr>
        <dsp:cNvPr id="0" name=""/>
        <dsp:cNvSpPr/>
      </dsp:nvSpPr>
      <dsp:spPr>
        <a:xfrm rot="10800000">
          <a:off x="833149" y="972113"/>
          <a:ext cx="5468178" cy="531685"/>
        </a:xfrm>
        <a:prstGeom prst="trapezoid">
          <a:avLst>
            <a:gd name="adj" fmla="val 85705"/>
          </a:avLst>
        </a:prstGeom>
        <a:solidFill>
          <a:srgbClr val="5E3FD1"/>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400" kern="1200" dirty="0">
            <a:solidFill>
              <a:schemeClr val="bg1"/>
            </a:solidFill>
          </a:endParaRPr>
        </a:p>
        <a:p>
          <a:pPr lvl="0" algn="ctr">
            <a:spcBef>
              <a:spcPct val="0"/>
            </a:spcBef>
            <a:buNone/>
          </a:pPr>
          <a:r>
            <a:rPr lang="en-US" sz="1400" kern="1200" dirty="0">
              <a:solidFill>
                <a:schemeClr val="bg1"/>
              </a:solidFill>
            </a:rPr>
            <a:t>Mission critical, low number of l users, </a:t>
          </a:r>
          <a:r>
            <a:rPr lang="en-US" sz="1400" u="sng" kern="1200" dirty="0">
              <a:solidFill>
                <a:schemeClr val="bg1"/>
              </a:solidFill>
            </a:rPr>
            <a:t>low revenue</a:t>
          </a:r>
        </a:p>
        <a:p>
          <a:pPr lvl="0" algn="ctr" defTabSz="622300">
            <a:lnSpc>
              <a:spcPct val="90000"/>
            </a:lnSpc>
            <a:spcBef>
              <a:spcPct val="0"/>
            </a:spcBef>
            <a:spcAft>
              <a:spcPct val="35000"/>
            </a:spcAft>
            <a:buNone/>
          </a:pPr>
          <a:endParaRPr lang="en-US" sz="1400" kern="1200" dirty="0">
            <a:solidFill>
              <a:schemeClr val="bg1"/>
            </a:solidFill>
          </a:endParaRPr>
        </a:p>
      </dsp:txBody>
      <dsp:txXfrm rot="-10800000">
        <a:off x="1790081" y="972113"/>
        <a:ext cx="3554315" cy="531685"/>
      </dsp:txXfrm>
    </dsp:sp>
    <dsp:sp modelId="{1D601D7F-FF6B-488C-9851-352CFF999237}">
      <dsp:nvSpPr>
        <dsp:cNvPr id="0" name=""/>
        <dsp:cNvSpPr/>
      </dsp:nvSpPr>
      <dsp:spPr>
        <a:xfrm rot="10800000">
          <a:off x="1288831" y="1503798"/>
          <a:ext cx="4556815" cy="531685"/>
        </a:xfrm>
        <a:prstGeom prst="trapezoid">
          <a:avLst>
            <a:gd name="adj" fmla="val 85705"/>
          </a:avLst>
        </a:prstGeom>
        <a:solidFill>
          <a:srgbClr val="5E3FD1"/>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400" kern="1200" dirty="0">
            <a:solidFill>
              <a:schemeClr val="bg1"/>
            </a:solidFill>
          </a:endParaRPr>
        </a:p>
        <a:p>
          <a:pPr lvl="0" algn="ctr">
            <a:spcBef>
              <a:spcPct val="0"/>
            </a:spcBef>
            <a:buNone/>
          </a:pPr>
          <a:r>
            <a:rPr lang="en-US" sz="1400" kern="1200" dirty="0">
              <a:solidFill>
                <a:schemeClr val="bg1"/>
              </a:solidFill>
            </a:rPr>
            <a:t>Non-mission critical, low number of  users, </a:t>
          </a:r>
          <a:r>
            <a:rPr lang="en-US" sz="1400" u="sng" kern="1200" dirty="0">
              <a:solidFill>
                <a:schemeClr val="bg1"/>
              </a:solidFill>
            </a:rPr>
            <a:t>low revenue </a:t>
          </a:r>
        </a:p>
        <a:p>
          <a:pPr lvl="0" algn="ctr" defTabSz="622300">
            <a:lnSpc>
              <a:spcPct val="90000"/>
            </a:lnSpc>
            <a:spcBef>
              <a:spcPct val="0"/>
            </a:spcBef>
            <a:spcAft>
              <a:spcPct val="35000"/>
            </a:spcAft>
            <a:buNone/>
          </a:pPr>
          <a:endParaRPr lang="en-US" sz="2000" kern="1200" dirty="0">
            <a:solidFill>
              <a:schemeClr val="bg1"/>
            </a:solidFill>
          </a:endParaRPr>
        </a:p>
      </dsp:txBody>
      <dsp:txXfrm rot="-10800000">
        <a:off x="2086274" y="1503798"/>
        <a:ext cx="2961929" cy="531685"/>
      </dsp:txXfrm>
    </dsp:sp>
    <dsp:sp modelId="{28F2CEF7-0C10-46E3-B104-025FF00FC83D}">
      <dsp:nvSpPr>
        <dsp:cNvPr id="0" name=""/>
        <dsp:cNvSpPr/>
      </dsp:nvSpPr>
      <dsp:spPr>
        <a:xfrm rot="10800000">
          <a:off x="1744512" y="2035484"/>
          <a:ext cx="3645452" cy="531685"/>
        </a:xfrm>
        <a:prstGeom prst="trapezoid">
          <a:avLst>
            <a:gd name="adj" fmla="val 85705"/>
          </a:avLst>
        </a:prstGeom>
        <a:solidFill>
          <a:srgbClr val="2A327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Mission critical, high number of users</a:t>
          </a:r>
        </a:p>
      </dsp:txBody>
      <dsp:txXfrm rot="-10800000">
        <a:off x="2382467" y="2035484"/>
        <a:ext cx="2369543" cy="531685"/>
      </dsp:txXfrm>
    </dsp:sp>
    <dsp:sp modelId="{2594A1D8-69C2-44A0-AA37-366644584A23}">
      <dsp:nvSpPr>
        <dsp:cNvPr id="0" name=""/>
        <dsp:cNvSpPr/>
      </dsp:nvSpPr>
      <dsp:spPr>
        <a:xfrm rot="10800000">
          <a:off x="2200194" y="2567170"/>
          <a:ext cx="2734089" cy="531685"/>
        </a:xfrm>
        <a:prstGeom prst="trapezoid">
          <a:avLst>
            <a:gd name="adj" fmla="val 85705"/>
          </a:avLst>
        </a:prstGeom>
        <a:solidFill>
          <a:srgbClr val="2A327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400" kern="1200" dirty="0">
            <a:solidFill>
              <a:schemeClr val="bg1"/>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solidFill>
                <a:schemeClr val="bg1"/>
              </a:solidFill>
            </a:rPr>
            <a:t>Non-mission critical, high number of users</a:t>
          </a:r>
        </a:p>
        <a:p>
          <a:pPr lvl="0" algn="ctr" defTabSz="622300">
            <a:lnSpc>
              <a:spcPct val="90000"/>
            </a:lnSpc>
            <a:spcBef>
              <a:spcPct val="0"/>
            </a:spcBef>
            <a:spcAft>
              <a:spcPct val="35000"/>
            </a:spcAft>
            <a:buNone/>
          </a:pPr>
          <a:endParaRPr lang="en-US" sz="2400" kern="1200" dirty="0">
            <a:solidFill>
              <a:schemeClr val="bg1"/>
            </a:solidFill>
          </a:endParaRPr>
        </a:p>
      </dsp:txBody>
      <dsp:txXfrm rot="-10800000">
        <a:off x="2678660" y="2567170"/>
        <a:ext cx="1777157" cy="531685"/>
      </dsp:txXfrm>
    </dsp:sp>
    <dsp:sp modelId="{94238C82-C841-4B66-B2C1-85E2E12D97EB}">
      <dsp:nvSpPr>
        <dsp:cNvPr id="0" name=""/>
        <dsp:cNvSpPr/>
      </dsp:nvSpPr>
      <dsp:spPr>
        <a:xfrm rot="10800000">
          <a:off x="2655875" y="3098856"/>
          <a:ext cx="1822726" cy="531685"/>
        </a:xfrm>
        <a:prstGeom prst="trapezoid">
          <a:avLst>
            <a:gd name="adj" fmla="val 85705"/>
          </a:avLst>
        </a:prstGeom>
        <a:solidFill>
          <a:srgbClr val="2A327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100" kern="1200" dirty="0">
            <a:solidFill>
              <a:schemeClr val="bg1"/>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1100" kern="1200" dirty="0">
              <a:solidFill>
                <a:schemeClr val="bg1"/>
              </a:solidFill>
            </a:rPr>
            <a:t>Mission critical, low number of users</a:t>
          </a:r>
        </a:p>
        <a:p>
          <a:pPr lvl="0" algn="ctr" defTabSz="622300">
            <a:lnSpc>
              <a:spcPct val="90000"/>
            </a:lnSpc>
            <a:spcBef>
              <a:spcPct val="0"/>
            </a:spcBef>
            <a:spcAft>
              <a:spcPct val="35000"/>
            </a:spcAft>
            <a:buNone/>
          </a:pPr>
          <a:endParaRPr lang="en-US" sz="1100" kern="1200" dirty="0">
            <a:solidFill>
              <a:schemeClr val="bg1"/>
            </a:solidFill>
          </a:endParaRPr>
        </a:p>
      </dsp:txBody>
      <dsp:txXfrm rot="-10800000">
        <a:off x="2974853" y="3098856"/>
        <a:ext cx="1184771" cy="531685"/>
      </dsp:txXfrm>
    </dsp:sp>
    <dsp:sp modelId="{AA6BD373-741C-44FF-B04D-E455D55B3250}">
      <dsp:nvSpPr>
        <dsp:cNvPr id="0" name=""/>
        <dsp:cNvSpPr/>
      </dsp:nvSpPr>
      <dsp:spPr>
        <a:xfrm rot="10800000">
          <a:off x="3111557" y="3630542"/>
          <a:ext cx="911363" cy="531685"/>
        </a:xfrm>
        <a:prstGeom prst="trapezoid">
          <a:avLst>
            <a:gd name="adj" fmla="val 85705"/>
          </a:avLst>
        </a:prstGeom>
        <a:solidFill>
          <a:srgbClr val="2A327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t" anchorCtr="0">
          <a:noAutofit/>
        </a:bodyPr>
        <a:lstStyle/>
        <a:p>
          <a:pPr marL="0" lvl="0" indent="0" algn="ctr" defTabSz="311150">
            <a:lnSpc>
              <a:spcPct val="90000"/>
            </a:lnSpc>
            <a:spcBef>
              <a:spcPct val="0"/>
            </a:spcBef>
            <a:spcAft>
              <a:spcPct val="35000"/>
            </a:spcAft>
            <a:buNone/>
          </a:pPr>
          <a:r>
            <a:rPr lang="en-US" sz="700" kern="1200" dirty="0">
              <a:solidFill>
                <a:schemeClr val="bg1"/>
              </a:solidFill>
            </a:rPr>
            <a:t>Non-mission critical</a:t>
          </a:r>
        </a:p>
        <a:p>
          <a:pPr marL="0" lvl="0" indent="0" algn="ctr" defTabSz="311150">
            <a:lnSpc>
              <a:spcPct val="90000"/>
            </a:lnSpc>
            <a:spcBef>
              <a:spcPct val="0"/>
            </a:spcBef>
            <a:spcAft>
              <a:spcPct val="35000"/>
            </a:spcAft>
            <a:buNone/>
          </a:pPr>
          <a:r>
            <a:rPr lang="en-US" sz="700" kern="1200" dirty="0">
              <a:solidFill>
                <a:schemeClr val="bg1"/>
              </a:solidFill>
            </a:rPr>
            <a:t>low number</a:t>
          </a:r>
        </a:p>
        <a:p>
          <a:pPr marL="0" lvl="0" indent="0" algn="ctr" defTabSz="311150">
            <a:lnSpc>
              <a:spcPct val="90000"/>
            </a:lnSpc>
            <a:spcBef>
              <a:spcPct val="0"/>
            </a:spcBef>
            <a:spcAft>
              <a:spcPct val="35000"/>
            </a:spcAft>
            <a:buNone/>
          </a:pPr>
          <a:r>
            <a:rPr lang="en-US" sz="700" kern="1200" dirty="0">
              <a:solidFill>
                <a:schemeClr val="bg1"/>
              </a:solidFill>
            </a:rPr>
            <a:t> of users</a:t>
          </a:r>
        </a:p>
      </dsp:txBody>
      <dsp:txXfrm rot="-10800000">
        <a:off x="3111557" y="3630542"/>
        <a:ext cx="911363" cy="531685"/>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3F3BD5D9-C1C1-4E8E-95C7-E82735A06DFF}" type="datetimeFigureOut">
              <a:rPr lang="en-US" smtClean="0"/>
              <a:t>10/18/2019</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27ADBFD-1070-49F4-A3B9-9DEF555ACC24}" type="slidenum">
              <a:rPr lang="en-US" smtClean="0"/>
              <a:t>‹#›</a:t>
            </a:fld>
            <a:endParaRPr lang="en-US" dirty="0"/>
          </a:p>
        </p:txBody>
      </p:sp>
    </p:spTree>
    <p:extLst>
      <p:ext uri="{BB962C8B-B14F-4D97-AF65-F5344CB8AC3E}">
        <p14:creationId xmlns:p14="http://schemas.microsoft.com/office/powerpoint/2010/main" val="4027358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4294967295"/>
          </p:nvPr>
        </p:nvSpPr>
        <p:spPr bwMode="auto">
          <a:xfrm>
            <a:off x="3884414" y="8830659"/>
            <a:ext cx="2972098" cy="4642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33" tIns="45216" rIns="90433" bIns="45216"/>
          <a:lstStyle>
            <a:lvl1pPr algn="ctr" eaLnBrk="0" hangingPunct="0">
              <a:lnSpc>
                <a:spcPct val="80000"/>
              </a:lnSpc>
              <a:buClr>
                <a:schemeClr val="bg1"/>
              </a:buClr>
              <a:defRPr sz="900">
                <a:solidFill>
                  <a:schemeClr val="tx1"/>
                </a:solidFill>
                <a:latin typeface="Arial" charset="0"/>
              </a:defRPr>
            </a:lvl1pPr>
            <a:lvl2pPr marL="709443" indent="-272863" algn="ctr" eaLnBrk="0" hangingPunct="0">
              <a:lnSpc>
                <a:spcPct val="80000"/>
              </a:lnSpc>
              <a:buClr>
                <a:schemeClr val="bg1"/>
              </a:buClr>
              <a:defRPr sz="900">
                <a:solidFill>
                  <a:schemeClr val="tx1"/>
                </a:solidFill>
                <a:latin typeface="Arial" charset="0"/>
              </a:defRPr>
            </a:lvl2pPr>
            <a:lvl3pPr marL="1091451" indent="-218290" algn="ctr" eaLnBrk="0" hangingPunct="0">
              <a:lnSpc>
                <a:spcPct val="80000"/>
              </a:lnSpc>
              <a:buClr>
                <a:schemeClr val="bg1"/>
              </a:buClr>
              <a:defRPr sz="900">
                <a:solidFill>
                  <a:schemeClr val="tx1"/>
                </a:solidFill>
                <a:latin typeface="Arial" charset="0"/>
              </a:defRPr>
            </a:lvl3pPr>
            <a:lvl4pPr marL="1528031" indent="-218290" algn="ctr" eaLnBrk="0" hangingPunct="0">
              <a:lnSpc>
                <a:spcPct val="80000"/>
              </a:lnSpc>
              <a:buClr>
                <a:schemeClr val="bg1"/>
              </a:buClr>
              <a:defRPr sz="900">
                <a:solidFill>
                  <a:schemeClr val="tx1"/>
                </a:solidFill>
                <a:latin typeface="Arial" charset="0"/>
              </a:defRPr>
            </a:lvl4pPr>
            <a:lvl5pPr marL="1964611" indent="-218290" algn="ctr" eaLnBrk="0" hangingPunct="0">
              <a:lnSpc>
                <a:spcPct val="80000"/>
              </a:lnSpc>
              <a:buClr>
                <a:schemeClr val="bg1"/>
              </a:buClr>
              <a:defRPr sz="900">
                <a:solidFill>
                  <a:schemeClr val="tx1"/>
                </a:solidFill>
                <a:latin typeface="Arial" charset="0"/>
              </a:defRPr>
            </a:lvl5pPr>
            <a:lvl6pPr marL="2401192" indent="-218290" algn="ctr" eaLnBrk="0" fontAlgn="base" hangingPunct="0">
              <a:lnSpc>
                <a:spcPct val="80000"/>
              </a:lnSpc>
              <a:spcBef>
                <a:spcPct val="0"/>
              </a:spcBef>
              <a:spcAft>
                <a:spcPct val="0"/>
              </a:spcAft>
              <a:buClr>
                <a:schemeClr val="bg1"/>
              </a:buClr>
              <a:defRPr sz="900">
                <a:solidFill>
                  <a:schemeClr val="tx1"/>
                </a:solidFill>
                <a:latin typeface="Arial" charset="0"/>
              </a:defRPr>
            </a:lvl6pPr>
            <a:lvl7pPr marL="2837772" indent="-218290" algn="ctr" eaLnBrk="0" fontAlgn="base" hangingPunct="0">
              <a:lnSpc>
                <a:spcPct val="80000"/>
              </a:lnSpc>
              <a:spcBef>
                <a:spcPct val="0"/>
              </a:spcBef>
              <a:spcAft>
                <a:spcPct val="0"/>
              </a:spcAft>
              <a:buClr>
                <a:schemeClr val="bg1"/>
              </a:buClr>
              <a:defRPr sz="900">
                <a:solidFill>
                  <a:schemeClr val="tx1"/>
                </a:solidFill>
                <a:latin typeface="Arial" charset="0"/>
              </a:defRPr>
            </a:lvl7pPr>
            <a:lvl8pPr marL="3274352" indent="-218290" algn="ctr" eaLnBrk="0" fontAlgn="base" hangingPunct="0">
              <a:lnSpc>
                <a:spcPct val="80000"/>
              </a:lnSpc>
              <a:spcBef>
                <a:spcPct val="0"/>
              </a:spcBef>
              <a:spcAft>
                <a:spcPct val="0"/>
              </a:spcAft>
              <a:buClr>
                <a:schemeClr val="bg1"/>
              </a:buClr>
              <a:defRPr sz="900">
                <a:solidFill>
                  <a:schemeClr val="tx1"/>
                </a:solidFill>
                <a:latin typeface="Arial" charset="0"/>
              </a:defRPr>
            </a:lvl8pPr>
            <a:lvl9pPr marL="3710932" indent="-218290" algn="ctr" eaLnBrk="0" fontAlgn="base" hangingPunct="0">
              <a:lnSpc>
                <a:spcPct val="80000"/>
              </a:lnSpc>
              <a:spcBef>
                <a:spcPct val="0"/>
              </a:spcBef>
              <a:spcAft>
                <a:spcPct val="0"/>
              </a:spcAft>
              <a:buClr>
                <a:schemeClr val="bg1"/>
              </a:buClr>
              <a:defRPr sz="900">
                <a:solidFill>
                  <a:schemeClr val="tx1"/>
                </a:solidFill>
                <a:latin typeface="Arial" charset="0"/>
              </a:defRPr>
            </a:lvl9pPr>
          </a:lstStyle>
          <a:p>
            <a:fld id="{2762CABB-0401-4B87-A28A-41314E0A4825}" type="slidenum">
              <a:rPr lang="en-US"/>
              <a:pPr/>
              <a:t>1</a:t>
            </a:fld>
            <a:endParaRPr lang="en-US" dirty="0"/>
          </a:p>
        </p:txBody>
      </p:sp>
      <p:sp>
        <p:nvSpPr>
          <p:cNvPr id="19459" name="Rectangle 2"/>
          <p:cNvSpPr>
            <a:spLocks noGrp="1" noRot="1" noChangeAspect="1" noChangeArrowheads="1" noTextEdit="1"/>
          </p:cNvSpPr>
          <p:nvPr>
            <p:ph type="sldImg"/>
          </p:nvPr>
        </p:nvSpPr>
        <p:spPr>
          <a:xfrm>
            <a:off x="1109663" y="698500"/>
            <a:ext cx="4648200" cy="3487738"/>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477026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2" tIns="48326" rIns="96652" bIns="48326" anchor="b"/>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fld id="{11B4D6A3-379A-46B9-B589-620E50CEE3FF}" type="slidenum">
              <a:rPr lang="en-US" sz="1300"/>
              <a:pPr algn="r"/>
              <a:t>13</a:t>
            </a:fld>
            <a:endParaRPr lang="en-US" sz="13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824304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2" tIns="48326" rIns="96652" bIns="48326" anchor="b"/>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fld id="{2EFD471A-F26B-48BE-AE6D-EEE4FBCD5002}" type="slidenum">
              <a:rPr lang="en-US" sz="1300"/>
              <a:pPr algn="r"/>
              <a:t>14</a:t>
            </a:fld>
            <a:endParaRPr lang="en-US" sz="130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292053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737" y="9119830"/>
            <a:ext cx="3169810" cy="479733"/>
          </a:xfrm>
          <a:prstGeom prst="rect">
            <a:avLst/>
          </a:prstGeom>
          <a:ln/>
        </p:spPr>
        <p:txBody>
          <a:bodyPr lIns="94704" tIns="47352" rIns="94704" bIns="47352"/>
          <a:lstStyle/>
          <a:p>
            <a:fld id="{ACB947D4-6A9A-43A3-8C45-E252FAF117A8}" type="slidenum">
              <a:rPr lang="en-US"/>
              <a:pPr/>
              <a:t>16</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pPr marL="0" indent="0">
              <a:buNone/>
            </a:pPr>
            <a:r>
              <a:rPr lang="en-US" b="1" dirty="0"/>
              <a:t>Priority classification hierarchy* example</a:t>
            </a:r>
          </a:p>
          <a:p>
            <a:pPr marL="739775" lvl="1" indent="-342900">
              <a:buFont typeface="+mj-lt"/>
              <a:buAutoNum type="arabicPeriod"/>
            </a:pPr>
            <a:r>
              <a:rPr lang="en-US" dirty="0"/>
              <a:t>Externally facing, mission critical, high number of external users </a:t>
            </a:r>
          </a:p>
          <a:p>
            <a:pPr marL="739775" lvl="1" indent="-342900">
              <a:buFont typeface="+mj-lt"/>
              <a:buAutoNum type="arabicPeriod"/>
            </a:pPr>
            <a:r>
              <a:rPr lang="en-US" dirty="0"/>
              <a:t>Externally facing, non-mission critical, high number of external users</a:t>
            </a:r>
          </a:p>
          <a:p>
            <a:pPr marL="739775" lvl="1" indent="-342900">
              <a:buFont typeface="+mj-lt"/>
              <a:buAutoNum type="arabicPeriod"/>
            </a:pPr>
            <a:r>
              <a:rPr lang="en-US" dirty="0"/>
              <a:t>Externally facing, mission critical, low number of external users</a:t>
            </a:r>
          </a:p>
          <a:p>
            <a:pPr marL="739775" lvl="1" indent="-342900">
              <a:buFont typeface="+mj-lt"/>
              <a:buAutoNum type="arabicPeriod"/>
            </a:pPr>
            <a:r>
              <a:rPr lang="en-US" dirty="0"/>
              <a:t>Externally facing, non-mission critical, low number of external users</a:t>
            </a:r>
          </a:p>
          <a:p>
            <a:pPr marL="739775" lvl="1" indent="-342900">
              <a:buFont typeface="+mj-lt"/>
              <a:buAutoNum type="arabicPeriod"/>
            </a:pPr>
            <a:r>
              <a:rPr lang="en-US" dirty="0"/>
              <a:t>Internal use, mission critical, high number of users</a:t>
            </a:r>
          </a:p>
          <a:p>
            <a:pPr marL="739775" lvl="1" indent="-342900">
              <a:buFont typeface="+mj-lt"/>
              <a:buAutoNum type="arabicPeriod"/>
            </a:pPr>
            <a:r>
              <a:rPr lang="en-US" dirty="0"/>
              <a:t>Internal use, non-mission critical, high number of users</a:t>
            </a:r>
          </a:p>
          <a:p>
            <a:pPr marL="739775" lvl="1" indent="-342900">
              <a:buFont typeface="+mj-lt"/>
              <a:buAutoNum type="arabicPeriod"/>
            </a:pPr>
            <a:r>
              <a:rPr lang="en-US" dirty="0"/>
              <a:t>Internal use, mission critical, low number of users</a:t>
            </a:r>
          </a:p>
          <a:p>
            <a:pPr marL="739775" lvl="1" indent="-342900">
              <a:buFont typeface="+mj-lt"/>
              <a:buAutoNum type="arabicPeriod"/>
            </a:pPr>
            <a:r>
              <a:rPr lang="en-US" dirty="0"/>
              <a:t>Internal use, non-mission critical, low number of users</a:t>
            </a:r>
          </a:p>
          <a:p>
            <a:endParaRPr lang="en-US" dirty="0"/>
          </a:p>
        </p:txBody>
      </p:sp>
    </p:spTree>
    <p:extLst>
      <p:ext uri="{BB962C8B-B14F-4D97-AF65-F5344CB8AC3E}">
        <p14:creationId xmlns:p14="http://schemas.microsoft.com/office/powerpoint/2010/main" val="650164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737" y="9119830"/>
            <a:ext cx="3169810" cy="479733"/>
          </a:xfrm>
          <a:prstGeom prst="rect">
            <a:avLst/>
          </a:prstGeom>
          <a:ln/>
        </p:spPr>
        <p:txBody>
          <a:bodyPr lIns="94704" tIns="47352" rIns="94704" bIns="47352"/>
          <a:lstStyle/>
          <a:p>
            <a:fld id="{3D84CE41-C900-4E87-8651-8C9CB3F97C2E}" type="slidenum">
              <a:rPr lang="en-US"/>
              <a:pPr/>
              <a:t>22</a:t>
            </a:fld>
            <a:endParaRPr lang="en-US" dirty="0"/>
          </a:p>
        </p:txBody>
      </p:sp>
      <p:sp>
        <p:nvSpPr>
          <p:cNvPr id="137218" name="Rectangle 2"/>
          <p:cNvSpPr>
            <a:spLocks noGrp="1" noRot="1" noChangeAspect="1" noChangeArrowheads="1" noTextEdit="1"/>
          </p:cNvSpPr>
          <p:nvPr>
            <p:ph type="sldImg"/>
          </p:nvPr>
        </p:nvSpPr>
        <p:spPr>
          <a:xfrm>
            <a:off x="1262063" y="720725"/>
            <a:ext cx="4802187" cy="3602038"/>
          </a:xfrm>
          <a:ln/>
        </p:spPr>
      </p:sp>
      <p:sp>
        <p:nvSpPr>
          <p:cNvPr id="137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60063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23</a:t>
            </a:fld>
            <a:endParaRPr lang="en-US" dirty="0"/>
          </a:p>
        </p:txBody>
      </p:sp>
    </p:spTree>
    <p:extLst>
      <p:ext uri="{BB962C8B-B14F-4D97-AF65-F5344CB8AC3E}">
        <p14:creationId xmlns:p14="http://schemas.microsoft.com/office/powerpoint/2010/main" val="3111835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24</a:t>
            </a:fld>
            <a:endParaRPr lang="en-US" dirty="0"/>
          </a:p>
        </p:txBody>
      </p:sp>
    </p:spTree>
    <p:extLst>
      <p:ext uri="{BB962C8B-B14F-4D97-AF65-F5344CB8AC3E}">
        <p14:creationId xmlns:p14="http://schemas.microsoft.com/office/powerpoint/2010/main" val="3622406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25</a:t>
            </a:fld>
            <a:endParaRPr lang="en-US" dirty="0"/>
          </a:p>
        </p:txBody>
      </p:sp>
    </p:spTree>
    <p:extLst>
      <p:ext uri="{BB962C8B-B14F-4D97-AF65-F5344CB8AC3E}">
        <p14:creationId xmlns:p14="http://schemas.microsoft.com/office/powerpoint/2010/main" val="3293768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26</a:t>
            </a:fld>
            <a:endParaRPr lang="en-US" dirty="0"/>
          </a:p>
        </p:txBody>
      </p:sp>
    </p:spTree>
    <p:extLst>
      <p:ext uri="{BB962C8B-B14F-4D97-AF65-F5344CB8AC3E}">
        <p14:creationId xmlns:p14="http://schemas.microsoft.com/office/powerpoint/2010/main" val="1954835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27</a:t>
            </a:fld>
            <a:endParaRPr lang="en-US" dirty="0"/>
          </a:p>
        </p:txBody>
      </p:sp>
    </p:spTree>
    <p:extLst>
      <p:ext uri="{BB962C8B-B14F-4D97-AF65-F5344CB8AC3E}">
        <p14:creationId xmlns:p14="http://schemas.microsoft.com/office/powerpoint/2010/main" val="2339354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F630F1-5F15-6F4E-8F0F-05F0970BF710}" type="slidenum">
              <a:rPr lang="en-US" altLang="en-US" smtClean="0"/>
              <a:pPr/>
              <a:t>28</a:t>
            </a:fld>
            <a:endParaRPr lang="en-US" altLang="en-US"/>
          </a:p>
        </p:txBody>
      </p:sp>
    </p:spTree>
    <p:extLst>
      <p:ext uri="{BB962C8B-B14F-4D97-AF65-F5344CB8AC3E}">
        <p14:creationId xmlns:p14="http://schemas.microsoft.com/office/powerpoint/2010/main" val="2162328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737" y="9119830"/>
            <a:ext cx="3169810" cy="479733"/>
          </a:xfrm>
          <a:prstGeom prst="rect">
            <a:avLst/>
          </a:prstGeom>
          <a:ln/>
        </p:spPr>
        <p:txBody>
          <a:bodyPr lIns="94704" tIns="47352" rIns="94704" bIns="47352"/>
          <a:lstStyle/>
          <a:p>
            <a:fld id="{3D84CE41-C900-4E87-8651-8C9CB3F97C2E}" type="slidenum">
              <a:rPr lang="en-US"/>
              <a:pPr/>
              <a:t>2</a:t>
            </a:fld>
            <a:endParaRPr lang="en-US"/>
          </a:p>
        </p:txBody>
      </p:sp>
      <p:sp>
        <p:nvSpPr>
          <p:cNvPr id="137218" name="Rectangle 2"/>
          <p:cNvSpPr>
            <a:spLocks noGrp="1" noRot="1" noChangeAspect="1" noChangeArrowheads="1" noTextEdit="1"/>
          </p:cNvSpPr>
          <p:nvPr>
            <p:ph type="sldImg"/>
          </p:nvPr>
        </p:nvSpPr>
        <p:spPr>
          <a:xfrm>
            <a:off x="1104900" y="696913"/>
            <a:ext cx="4648200" cy="3486150"/>
          </a:xfrm>
          <a:ln/>
        </p:spPr>
      </p:sp>
      <p:sp>
        <p:nvSpPr>
          <p:cNvPr id="137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4683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29</a:t>
            </a:fld>
            <a:endParaRPr lang="en-US" dirty="0"/>
          </a:p>
        </p:txBody>
      </p:sp>
    </p:spTree>
    <p:extLst>
      <p:ext uri="{BB962C8B-B14F-4D97-AF65-F5344CB8AC3E}">
        <p14:creationId xmlns:p14="http://schemas.microsoft.com/office/powerpoint/2010/main" val="37489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30</a:t>
            </a:fld>
            <a:endParaRPr lang="en-US" dirty="0"/>
          </a:p>
        </p:txBody>
      </p:sp>
    </p:spTree>
    <p:extLst>
      <p:ext uri="{BB962C8B-B14F-4D97-AF65-F5344CB8AC3E}">
        <p14:creationId xmlns:p14="http://schemas.microsoft.com/office/powerpoint/2010/main" val="965398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737" y="9119830"/>
            <a:ext cx="3169810" cy="479733"/>
          </a:xfrm>
          <a:prstGeom prst="rect">
            <a:avLst/>
          </a:prstGeom>
          <a:ln/>
        </p:spPr>
        <p:txBody>
          <a:bodyPr lIns="94704" tIns="47352" rIns="94704" bIns="47352"/>
          <a:lstStyle/>
          <a:p>
            <a:fld id="{3D84CE41-C900-4E87-8651-8C9CB3F97C2E}" type="slidenum">
              <a:rPr lang="en-US"/>
              <a:pPr/>
              <a:t>3</a:t>
            </a:fld>
            <a:endParaRPr lang="en-US"/>
          </a:p>
        </p:txBody>
      </p:sp>
      <p:sp>
        <p:nvSpPr>
          <p:cNvPr id="137218" name="Rectangle 2"/>
          <p:cNvSpPr>
            <a:spLocks noGrp="1" noRot="1" noChangeAspect="1" noChangeArrowheads="1" noTextEdit="1"/>
          </p:cNvSpPr>
          <p:nvPr>
            <p:ph type="sldImg"/>
          </p:nvPr>
        </p:nvSpPr>
        <p:spPr>
          <a:xfrm>
            <a:off x="1104900" y="696913"/>
            <a:ext cx="4648200" cy="3486150"/>
          </a:xfrm>
          <a:ln/>
        </p:spPr>
      </p:sp>
      <p:sp>
        <p:nvSpPr>
          <p:cNvPr id="137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25362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737" y="9119830"/>
            <a:ext cx="3169810" cy="479733"/>
          </a:xfrm>
          <a:prstGeom prst="rect">
            <a:avLst/>
          </a:prstGeom>
          <a:ln/>
        </p:spPr>
        <p:txBody>
          <a:bodyPr lIns="94704" tIns="47352" rIns="94704" bIns="47352"/>
          <a:lstStyle/>
          <a:p>
            <a:fld id="{3D84CE41-C900-4E87-8651-8C9CB3F97C2E}" type="slidenum">
              <a:rPr lang="en-US"/>
              <a:pPr/>
              <a:t>4</a:t>
            </a:fld>
            <a:endParaRPr lang="en-US"/>
          </a:p>
        </p:txBody>
      </p:sp>
      <p:sp>
        <p:nvSpPr>
          <p:cNvPr id="137218" name="Rectangle 2"/>
          <p:cNvSpPr>
            <a:spLocks noGrp="1" noRot="1" noChangeAspect="1" noChangeArrowheads="1" noTextEdit="1"/>
          </p:cNvSpPr>
          <p:nvPr>
            <p:ph type="sldImg"/>
          </p:nvPr>
        </p:nvSpPr>
        <p:spPr>
          <a:xfrm>
            <a:off x="1104900" y="696913"/>
            <a:ext cx="4648200" cy="3486150"/>
          </a:xfrm>
          <a:ln/>
        </p:spPr>
      </p:sp>
      <p:sp>
        <p:nvSpPr>
          <p:cNvPr id="137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5749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753" y="8830313"/>
            <a:ext cx="2971697" cy="464503"/>
          </a:xfrm>
          <a:prstGeom prst="rect">
            <a:avLst/>
          </a:prstGeom>
          <a:ln/>
        </p:spPr>
        <p:txBody>
          <a:bodyPr lIns="90421" tIns="45211" rIns="90421" bIns="45211"/>
          <a:lstStyle/>
          <a:p>
            <a:fld id="{3D84CE41-C900-4E87-8651-8C9CB3F97C2E}" type="slidenum">
              <a:rPr lang="en-US"/>
              <a:pPr/>
              <a:t>5</a:t>
            </a:fld>
            <a:endParaRPr lang="en-US" dirty="0"/>
          </a:p>
        </p:txBody>
      </p:sp>
      <p:sp>
        <p:nvSpPr>
          <p:cNvPr id="137218" name="Rectangle 2"/>
          <p:cNvSpPr>
            <a:spLocks noGrp="1" noRot="1" noChangeAspect="1" noChangeArrowheads="1" noTextEdit="1"/>
          </p:cNvSpPr>
          <p:nvPr>
            <p:ph type="sldImg"/>
          </p:nvPr>
        </p:nvSpPr>
        <p:spPr>
          <a:xfrm>
            <a:off x="1109663" y="698500"/>
            <a:ext cx="4648200" cy="3487738"/>
          </a:xfrm>
          <a:ln/>
        </p:spPr>
      </p:sp>
      <p:sp>
        <p:nvSpPr>
          <p:cNvPr id="137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89186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6</a:t>
            </a:fld>
            <a:endParaRPr lang="en-US" dirty="0"/>
          </a:p>
        </p:txBody>
      </p:sp>
    </p:spTree>
    <p:extLst>
      <p:ext uri="{BB962C8B-B14F-4D97-AF65-F5344CB8AC3E}">
        <p14:creationId xmlns:p14="http://schemas.microsoft.com/office/powerpoint/2010/main" val="4029666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7</a:t>
            </a:fld>
            <a:endParaRPr lang="en-US" dirty="0"/>
          </a:p>
        </p:txBody>
      </p:sp>
    </p:spTree>
    <p:extLst>
      <p:ext uri="{BB962C8B-B14F-4D97-AF65-F5344CB8AC3E}">
        <p14:creationId xmlns:p14="http://schemas.microsoft.com/office/powerpoint/2010/main" val="3668155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9</a:t>
            </a:fld>
            <a:endParaRPr lang="en-US" dirty="0"/>
          </a:p>
        </p:txBody>
      </p:sp>
    </p:spTree>
    <p:extLst>
      <p:ext uri="{BB962C8B-B14F-4D97-AF65-F5344CB8AC3E}">
        <p14:creationId xmlns:p14="http://schemas.microsoft.com/office/powerpoint/2010/main" val="825483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2" tIns="48326" rIns="96652" bIns="48326" anchor="b"/>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fld id="{11B4D6A3-379A-46B9-B589-620E50CEE3FF}" type="slidenum">
              <a:rPr lang="en-US" sz="1300"/>
              <a:pPr algn="r"/>
              <a:t>12</a:t>
            </a:fld>
            <a:endParaRPr lang="en-US" sz="13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631932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2325" y="762000"/>
            <a:ext cx="5111675" cy="2667000"/>
          </a:xfrm>
        </p:spPr>
        <p:txBody>
          <a:bodyPr>
            <a:normAutofit/>
          </a:bodyPr>
          <a:lstStyle>
            <a:lvl1pPr>
              <a:defRPr sz="4000">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228600" y="3810000"/>
            <a:ext cx="5105400" cy="2133600"/>
          </a:xfrm>
        </p:spPr>
        <p:txBody>
          <a:bodyPr/>
          <a:lstStyle>
            <a:lvl1pPr marL="0" indent="0" algn="l">
              <a:buNone/>
              <a:defRPr b="1">
                <a:solidFill>
                  <a:schemeClr val="tx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0D67CB0-3494-4DE1-8559-FF20895F1EEE}" type="datetime1">
              <a:rPr lang="en-US" smtClean="0"/>
              <a:t>10/18/2019</a:t>
            </a:fld>
            <a:endParaRPr lang="en-US" dirty="0"/>
          </a:p>
        </p:txBody>
      </p:sp>
      <p:sp>
        <p:nvSpPr>
          <p:cNvPr id="5" name="Footer Placeholder 4"/>
          <p:cNvSpPr>
            <a:spLocks noGrp="1"/>
          </p:cNvSpPr>
          <p:nvPr>
            <p:ph type="ftr" sz="quarter" idx="11"/>
          </p:nvPr>
        </p:nvSpPr>
        <p:spPr/>
        <p:txBody>
          <a:bodyPr/>
          <a:lstStyle/>
          <a:p>
            <a:r>
              <a:rPr lang="en-US" dirty="0"/>
              <a:t>DIR</a:t>
            </a:r>
          </a:p>
        </p:txBody>
      </p:sp>
      <p:sp>
        <p:nvSpPr>
          <p:cNvPr id="6" name="Slide Number Placeholder 5"/>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1828476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28600" y="1403874"/>
            <a:ext cx="72390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5567BE-9E18-41A8-A8A0-79C05242776C}" type="datetime1">
              <a:rPr lang="en-US" smtClean="0"/>
              <a:t>10/18/2019</a:t>
            </a:fld>
            <a:endParaRPr lang="en-US" dirty="0"/>
          </a:p>
        </p:txBody>
      </p:sp>
      <p:sp>
        <p:nvSpPr>
          <p:cNvPr id="5" name="Footer Placeholder 4"/>
          <p:cNvSpPr>
            <a:spLocks noGrp="1"/>
          </p:cNvSpPr>
          <p:nvPr>
            <p:ph type="ftr" sz="quarter" idx="11"/>
          </p:nvPr>
        </p:nvSpPr>
        <p:spPr/>
        <p:txBody>
          <a:bodyPr/>
          <a:lstStyle/>
          <a:p>
            <a:r>
              <a:rPr lang="en-US" dirty="0"/>
              <a:t>DIR</a:t>
            </a:r>
          </a:p>
        </p:txBody>
      </p:sp>
      <p:sp>
        <p:nvSpPr>
          <p:cNvPr id="6" name="Slide Number Placeholder 5"/>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2731329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1371600"/>
            <a:ext cx="1828800" cy="4953000"/>
          </a:xfrm>
        </p:spPr>
        <p:txBody>
          <a:bodyPr vert="eaVert"/>
          <a:lstStyle>
            <a:lvl1pPr>
              <a:defRPr>
                <a:solidFill>
                  <a:schemeClr val="tx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28600" y="1371600"/>
            <a:ext cx="57912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7A7D38-6107-4241-9890-A9CF0CDB7162}" type="datetime1">
              <a:rPr lang="en-US" smtClean="0"/>
              <a:t>10/18/2019</a:t>
            </a:fld>
            <a:endParaRPr lang="en-US" dirty="0"/>
          </a:p>
        </p:txBody>
      </p:sp>
      <p:sp>
        <p:nvSpPr>
          <p:cNvPr id="5" name="Footer Placeholder 4"/>
          <p:cNvSpPr>
            <a:spLocks noGrp="1"/>
          </p:cNvSpPr>
          <p:nvPr>
            <p:ph type="ftr" sz="quarter" idx="11"/>
          </p:nvPr>
        </p:nvSpPr>
        <p:spPr/>
        <p:txBody>
          <a:bodyPr/>
          <a:lstStyle/>
          <a:p>
            <a:r>
              <a:rPr lang="en-US" dirty="0"/>
              <a:t>DIR</a:t>
            </a:r>
          </a:p>
        </p:txBody>
      </p:sp>
      <p:sp>
        <p:nvSpPr>
          <p:cNvPr id="6" name="Slide Number Placeholder 5"/>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2100973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no picture">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8528050" y="92075"/>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MS PGothic" charset="-128"/>
              </a:defRPr>
            </a:lvl1pPr>
            <a:lvl2pPr marL="742950" indent="-285750">
              <a:defRPr>
                <a:solidFill>
                  <a:schemeClr val="tx1"/>
                </a:solidFill>
                <a:latin typeface="Rockwell" charset="0"/>
                <a:ea typeface="MS PGothic" charset="-128"/>
              </a:defRPr>
            </a:lvl2pPr>
            <a:lvl3pPr marL="1143000" indent="-228600">
              <a:defRPr>
                <a:solidFill>
                  <a:schemeClr val="tx1"/>
                </a:solidFill>
                <a:latin typeface="Rockwell" charset="0"/>
                <a:ea typeface="MS PGothic" charset="-128"/>
              </a:defRPr>
            </a:lvl3pPr>
            <a:lvl4pPr marL="1600200" indent="-228600">
              <a:defRPr>
                <a:solidFill>
                  <a:schemeClr val="tx1"/>
                </a:solidFill>
                <a:latin typeface="Rockwell" charset="0"/>
                <a:ea typeface="MS PGothic" charset="-128"/>
              </a:defRPr>
            </a:lvl4pPr>
            <a:lvl5pPr marL="2057400" indent="-228600">
              <a:defRPr>
                <a:solidFill>
                  <a:schemeClr val="tx1"/>
                </a:solidFill>
                <a:latin typeface="Rockwell" charset="0"/>
                <a:ea typeface="MS PGothic" charset="-128"/>
              </a:defRPr>
            </a:lvl5pPr>
            <a:lvl6pPr marL="2514600" indent="-228600" eaLnBrk="0" fontAlgn="base" hangingPunct="0">
              <a:spcBef>
                <a:spcPct val="0"/>
              </a:spcBef>
              <a:spcAft>
                <a:spcPct val="0"/>
              </a:spcAft>
              <a:defRPr>
                <a:solidFill>
                  <a:schemeClr val="tx1"/>
                </a:solidFill>
                <a:latin typeface="Rockwell" charset="0"/>
                <a:ea typeface="MS PGothic" charset="-128"/>
              </a:defRPr>
            </a:lvl6pPr>
            <a:lvl7pPr marL="2971800" indent="-228600" eaLnBrk="0" fontAlgn="base" hangingPunct="0">
              <a:spcBef>
                <a:spcPct val="0"/>
              </a:spcBef>
              <a:spcAft>
                <a:spcPct val="0"/>
              </a:spcAft>
              <a:defRPr>
                <a:solidFill>
                  <a:schemeClr val="tx1"/>
                </a:solidFill>
                <a:latin typeface="Rockwell" charset="0"/>
                <a:ea typeface="MS PGothic" charset="-128"/>
              </a:defRPr>
            </a:lvl7pPr>
            <a:lvl8pPr marL="3429000" indent="-228600" eaLnBrk="0" fontAlgn="base" hangingPunct="0">
              <a:spcBef>
                <a:spcPct val="0"/>
              </a:spcBef>
              <a:spcAft>
                <a:spcPct val="0"/>
              </a:spcAft>
              <a:defRPr>
                <a:solidFill>
                  <a:schemeClr val="tx1"/>
                </a:solidFill>
                <a:latin typeface="Rockwell" charset="0"/>
                <a:ea typeface="MS PGothic" charset="-128"/>
              </a:defRPr>
            </a:lvl8pPr>
            <a:lvl9pPr marL="3886200" indent="-228600" eaLnBrk="0" fontAlgn="base" hangingPunct="0">
              <a:spcBef>
                <a:spcPct val="0"/>
              </a:spcBef>
              <a:spcAft>
                <a:spcPct val="0"/>
              </a:spcAft>
              <a:defRPr>
                <a:solidFill>
                  <a:schemeClr val="tx1"/>
                </a:solidFill>
                <a:latin typeface="Rockwell" charset="0"/>
                <a:ea typeface="MS PGothic" charset="-128"/>
              </a:defRPr>
            </a:lvl9pPr>
          </a:lstStyle>
          <a:p>
            <a:pPr eaLnBrk="1" hangingPunct="1"/>
            <a:fld id="{ACA95424-049F-D644-8A48-6AD488FC7877}" type="slidenum">
              <a:rPr lang="en-US" altLang="en-US">
                <a:solidFill>
                  <a:srgbClr val="FFFFFF"/>
                </a:solidFill>
                <a:latin typeface="Calibri" charset="0"/>
              </a:rPr>
              <a:pPr eaLnBrk="1" hangingPunct="1"/>
              <a:t>‹#›</a:t>
            </a:fld>
            <a:endParaRPr lang="en-US" altLang="en-US">
              <a:solidFill>
                <a:srgbClr val="FFFFFF"/>
              </a:solidFill>
              <a:latin typeface="Calibri" charset="0"/>
            </a:endParaRPr>
          </a:p>
        </p:txBody>
      </p:sp>
      <p:sp>
        <p:nvSpPr>
          <p:cNvPr id="2" name="Title 1"/>
          <p:cNvSpPr>
            <a:spLocks noGrp="1"/>
          </p:cNvSpPr>
          <p:nvPr>
            <p:ph type="ctrTitle"/>
          </p:nvPr>
        </p:nvSpPr>
        <p:spPr>
          <a:xfrm>
            <a:off x="282576" y="4624668"/>
            <a:ext cx="8778642" cy="933450"/>
          </a:xfrm>
        </p:spPr>
        <p:txBody>
          <a:bodyPr>
            <a:normAutofit/>
          </a:bodyPr>
          <a:lstStyle>
            <a:lvl1pPr>
              <a:defRPr sz="2800" b="0" i="0">
                <a:solidFill>
                  <a:srgbClr val="1D4F91"/>
                </a:solidFill>
                <a:latin typeface="Optima LT Std Medium"/>
                <a:cs typeface="Optima LT Std Medium"/>
              </a:defRPr>
            </a:lvl1pPr>
          </a:lstStyle>
          <a:p>
            <a:r>
              <a:rPr lang="en-US"/>
              <a:t>Click to edit Master title style</a:t>
            </a:r>
            <a:endParaRPr dirty="0"/>
          </a:p>
        </p:txBody>
      </p:sp>
      <p:sp>
        <p:nvSpPr>
          <p:cNvPr id="3" name="Subtitle 2"/>
          <p:cNvSpPr>
            <a:spLocks noGrp="1"/>
          </p:cNvSpPr>
          <p:nvPr>
            <p:ph type="subTitle" idx="1"/>
          </p:nvPr>
        </p:nvSpPr>
        <p:spPr>
          <a:xfrm>
            <a:off x="282576" y="5562599"/>
            <a:ext cx="8778642" cy="748553"/>
          </a:xfrm>
        </p:spPr>
        <p:txBody>
          <a:bodyPr>
            <a:normAutofit/>
          </a:bodyPr>
          <a:lstStyle>
            <a:lvl1pPr marL="0" indent="0" algn="l">
              <a:spcBef>
                <a:spcPts val="300"/>
              </a:spcBef>
              <a:buNone/>
              <a:defRPr sz="1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7" name="Picture Placeholder 12"/>
          <p:cNvSpPr>
            <a:spLocks noGrp="1"/>
          </p:cNvSpPr>
          <p:nvPr>
            <p:ph type="pic" sz="quarter" idx="13"/>
          </p:nvPr>
        </p:nvSpPr>
        <p:spPr>
          <a:xfrm>
            <a:off x="80291" y="91402"/>
            <a:ext cx="8980927" cy="4477557"/>
          </a:xfrm>
        </p:spPr>
        <p:txBody>
          <a:bodyPr rtlCol="0">
            <a:normAutofit/>
          </a:bodyPr>
          <a:lstStyle>
            <a:lvl1pPr>
              <a:buNone/>
              <a:defRPr/>
            </a:lvl1pPr>
          </a:lstStyle>
          <a:p>
            <a:pPr lvl="0"/>
            <a:r>
              <a:rPr lang="en-US" noProof="0"/>
              <a:t>Drag picture to placeholder or click icon to add</a:t>
            </a:r>
            <a:endParaRPr noProof="0" dirty="0"/>
          </a:p>
        </p:txBody>
      </p:sp>
    </p:spTree>
    <p:extLst>
      <p:ext uri="{BB962C8B-B14F-4D97-AF65-F5344CB8AC3E}">
        <p14:creationId xmlns:p14="http://schemas.microsoft.com/office/powerpoint/2010/main" val="1381975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C50644A7-5F24-4DF6-BA8B-BC500625C59F}" type="datetime1">
              <a:rPr lang="en-US" smtClean="0"/>
              <a:t>10/18/2019</a:t>
            </a:fld>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r>
              <a:rPr lang="en-US"/>
              <a:t>| Edit Footer (View &gt; Header and Footer). Displays on all slides.</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2AD1A3A-000C-4AB6-85B3-AD81939BDAFC}" type="slidenum">
              <a:rPr lang="en-US"/>
              <a:pPr/>
              <a:t>‹#›</a:t>
            </a:fld>
            <a:endParaRPr lang="en-US"/>
          </a:p>
        </p:txBody>
      </p:sp>
    </p:spTree>
    <p:extLst>
      <p:ext uri="{BB962C8B-B14F-4D97-AF65-F5344CB8AC3E}">
        <p14:creationId xmlns:p14="http://schemas.microsoft.com/office/powerpoint/2010/main" val="107807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FE31201-5AD6-4DF7-9F90-FBCE061F7B01}" type="datetime1">
              <a:rPr lang="en-US" smtClean="0"/>
              <a:t>10/18/2019</a:t>
            </a:fld>
            <a:endParaRPr lang="en-US" dirty="0"/>
          </a:p>
        </p:txBody>
      </p:sp>
      <p:sp>
        <p:nvSpPr>
          <p:cNvPr id="5" name="Footer Placeholder 4"/>
          <p:cNvSpPr>
            <a:spLocks noGrp="1"/>
          </p:cNvSpPr>
          <p:nvPr>
            <p:ph type="ftr" sz="quarter" idx="11"/>
          </p:nvPr>
        </p:nvSpPr>
        <p:spPr/>
        <p:txBody>
          <a:bodyPr/>
          <a:lstStyle/>
          <a:p>
            <a:r>
              <a:rPr lang="en-US" dirty="0"/>
              <a:t>DIR</a:t>
            </a:r>
          </a:p>
        </p:txBody>
      </p:sp>
      <p:sp>
        <p:nvSpPr>
          <p:cNvPr id="6" name="Slide Number Placeholder 5"/>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238141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929187"/>
            <a:ext cx="5105400" cy="1362075"/>
          </a:xfrm>
        </p:spPr>
        <p:txBody>
          <a:bodyPr anchor="t">
            <a:normAutofit/>
          </a:bodyPr>
          <a:lstStyle>
            <a:lvl1pPr algn="l">
              <a:defRPr sz="3200" b="1" cap="all">
                <a:solidFill>
                  <a:schemeClr val="tx1"/>
                </a:solidFill>
                <a:effectLst>
                  <a:outerShdw blurRad="38100" dist="38100" dir="2700000" algn="tl">
                    <a:srgbClr val="000000">
                      <a:alpha val="43137"/>
                    </a:srgbClr>
                  </a:outerShdw>
                </a:effectLst>
              </a:defRPr>
            </a:lvl1pPr>
          </a:lstStyle>
          <a:p>
            <a:r>
              <a:rPr lang="en-US" dirty="0"/>
              <a:t>Click to edit Master title style</a:t>
            </a:r>
          </a:p>
        </p:txBody>
      </p:sp>
      <p:sp>
        <p:nvSpPr>
          <p:cNvPr id="3" name="Text Placeholder 2"/>
          <p:cNvSpPr>
            <a:spLocks noGrp="1"/>
          </p:cNvSpPr>
          <p:nvPr>
            <p:ph type="body" idx="1"/>
          </p:nvPr>
        </p:nvSpPr>
        <p:spPr>
          <a:xfrm>
            <a:off x="228600" y="3733800"/>
            <a:ext cx="5105400" cy="11953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62914C-E834-41E5-A1FF-6ED1BDE2E1C8}" type="datetime1">
              <a:rPr lang="en-US" smtClean="0"/>
              <a:t>10/18/2019</a:t>
            </a:fld>
            <a:endParaRPr lang="en-US" dirty="0"/>
          </a:p>
        </p:txBody>
      </p:sp>
      <p:sp>
        <p:nvSpPr>
          <p:cNvPr id="5" name="Footer Placeholder 4"/>
          <p:cNvSpPr>
            <a:spLocks noGrp="1"/>
          </p:cNvSpPr>
          <p:nvPr>
            <p:ph type="ftr" sz="quarter" idx="11"/>
          </p:nvPr>
        </p:nvSpPr>
        <p:spPr/>
        <p:txBody>
          <a:bodyPr/>
          <a:lstStyle/>
          <a:p>
            <a:r>
              <a:rPr lang="en-US" dirty="0"/>
              <a:t>DIR</a:t>
            </a:r>
          </a:p>
        </p:txBody>
      </p:sp>
      <p:sp>
        <p:nvSpPr>
          <p:cNvPr id="6" name="Slide Number Placeholder 5"/>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280310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sz="half" idx="1"/>
          </p:nvPr>
        </p:nvSpPr>
        <p:spPr>
          <a:xfrm>
            <a:off x="228600" y="1798637"/>
            <a:ext cx="42672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98637"/>
            <a:ext cx="42672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6DD2718-5568-4592-BB71-C1174F4B10DD}" type="datetime1">
              <a:rPr lang="en-US" smtClean="0"/>
              <a:t>10/18/2019</a:t>
            </a:fld>
            <a:endParaRPr lang="en-US" dirty="0"/>
          </a:p>
        </p:txBody>
      </p:sp>
      <p:sp>
        <p:nvSpPr>
          <p:cNvPr id="6" name="Footer Placeholder 5"/>
          <p:cNvSpPr>
            <a:spLocks noGrp="1"/>
          </p:cNvSpPr>
          <p:nvPr>
            <p:ph type="ftr" sz="quarter" idx="11"/>
          </p:nvPr>
        </p:nvSpPr>
        <p:spPr/>
        <p:txBody>
          <a:bodyPr/>
          <a:lstStyle/>
          <a:p>
            <a:r>
              <a:rPr lang="en-US" dirty="0"/>
              <a:t>DIR</a:t>
            </a:r>
          </a:p>
        </p:txBody>
      </p:sp>
      <p:sp>
        <p:nvSpPr>
          <p:cNvPr id="7" name="Slide Number Placeholder 6"/>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1897333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228600" y="173355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0" y="2373312"/>
            <a:ext cx="4268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73355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73312"/>
            <a:ext cx="4270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4E2A195-D75B-4376-9178-1EE36A462914}" type="datetime1">
              <a:rPr lang="en-US" smtClean="0"/>
              <a:t>10/18/2019</a:t>
            </a:fld>
            <a:endParaRPr lang="en-US" dirty="0"/>
          </a:p>
        </p:txBody>
      </p:sp>
      <p:sp>
        <p:nvSpPr>
          <p:cNvPr id="8" name="Footer Placeholder 7"/>
          <p:cNvSpPr>
            <a:spLocks noGrp="1"/>
          </p:cNvSpPr>
          <p:nvPr>
            <p:ph type="ftr" sz="quarter" idx="11"/>
          </p:nvPr>
        </p:nvSpPr>
        <p:spPr/>
        <p:txBody>
          <a:bodyPr/>
          <a:lstStyle/>
          <a:p>
            <a:r>
              <a:rPr lang="en-US" dirty="0"/>
              <a:t>DIR</a:t>
            </a:r>
          </a:p>
        </p:txBody>
      </p:sp>
      <p:sp>
        <p:nvSpPr>
          <p:cNvPr id="9" name="Slide Number Placeholder 8"/>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2067092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17B4F4-1B66-4535-938B-52E5557B17AC}" type="datetime1">
              <a:rPr lang="en-US" smtClean="0"/>
              <a:t>10/18/2019</a:t>
            </a:fld>
            <a:endParaRPr lang="en-US" dirty="0"/>
          </a:p>
        </p:txBody>
      </p:sp>
      <p:sp>
        <p:nvSpPr>
          <p:cNvPr id="4" name="Footer Placeholder 3"/>
          <p:cNvSpPr>
            <a:spLocks noGrp="1"/>
          </p:cNvSpPr>
          <p:nvPr>
            <p:ph type="ftr" sz="quarter" idx="11"/>
          </p:nvPr>
        </p:nvSpPr>
        <p:spPr/>
        <p:txBody>
          <a:bodyPr/>
          <a:lstStyle/>
          <a:p>
            <a:r>
              <a:rPr lang="en-US" dirty="0"/>
              <a:t>DIR</a:t>
            </a:r>
          </a:p>
        </p:txBody>
      </p:sp>
      <p:sp>
        <p:nvSpPr>
          <p:cNvPr id="5" name="Slide Number Placeholder 4"/>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826795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99475-9FC7-43BD-8CC9-E9A14AF9F0C1}" type="datetime1">
              <a:rPr lang="en-US" smtClean="0"/>
              <a:t>10/18/2019</a:t>
            </a:fld>
            <a:endParaRPr lang="en-US" dirty="0"/>
          </a:p>
        </p:txBody>
      </p:sp>
      <p:sp>
        <p:nvSpPr>
          <p:cNvPr id="3" name="Footer Placeholder 2"/>
          <p:cNvSpPr>
            <a:spLocks noGrp="1"/>
          </p:cNvSpPr>
          <p:nvPr>
            <p:ph type="ftr" sz="quarter" idx="11"/>
          </p:nvPr>
        </p:nvSpPr>
        <p:spPr/>
        <p:txBody>
          <a:bodyPr/>
          <a:lstStyle/>
          <a:p>
            <a:r>
              <a:rPr lang="en-US" dirty="0"/>
              <a:t>DIR</a:t>
            </a:r>
          </a:p>
        </p:txBody>
      </p:sp>
      <p:sp>
        <p:nvSpPr>
          <p:cNvPr id="4" name="Slide Number Placeholder 3"/>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386101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86958"/>
            <a:ext cx="32369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371600"/>
            <a:ext cx="3968750" cy="4909074"/>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28600" y="1371600"/>
            <a:ext cx="3236913" cy="49136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85E39BB-A8B7-4BF1-8244-658BCDB96002}" type="datetime1">
              <a:rPr lang="en-US" smtClean="0"/>
              <a:t>10/18/2019</a:t>
            </a:fld>
            <a:endParaRPr lang="en-US" dirty="0"/>
          </a:p>
        </p:txBody>
      </p:sp>
      <p:sp>
        <p:nvSpPr>
          <p:cNvPr id="6" name="Footer Placeholder 5"/>
          <p:cNvSpPr>
            <a:spLocks noGrp="1"/>
          </p:cNvSpPr>
          <p:nvPr>
            <p:ph type="ftr" sz="quarter" idx="11"/>
          </p:nvPr>
        </p:nvSpPr>
        <p:spPr/>
        <p:txBody>
          <a:bodyPr/>
          <a:lstStyle/>
          <a:p>
            <a:r>
              <a:rPr lang="en-US" dirty="0"/>
              <a:t>DIR</a:t>
            </a:r>
          </a:p>
        </p:txBody>
      </p:sp>
      <p:sp>
        <p:nvSpPr>
          <p:cNvPr id="7" name="Slide Number Placeholder 6"/>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254905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4800600"/>
            <a:ext cx="54864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hasCustomPrompt="1"/>
          </p:nvPr>
        </p:nvSpPr>
        <p:spPr>
          <a:xfrm>
            <a:off x="11430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pEIRure</a:t>
            </a:r>
          </a:p>
        </p:txBody>
      </p:sp>
      <p:sp>
        <p:nvSpPr>
          <p:cNvPr id="4" name="Text Placeholder 3"/>
          <p:cNvSpPr>
            <a:spLocks noGrp="1"/>
          </p:cNvSpPr>
          <p:nvPr>
            <p:ph type="body" sz="half" idx="2"/>
          </p:nvPr>
        </p:nvSpPr>
        <p:spPr>
          <a:xfrm>
            <a:off x="1143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1E942A-A931-4E35-A91A-410CE3B67F10}" type="datetime1">
              <a:rPr lang="en-US" smtClean="0"/>
              <a:t>10/18/2019</a:t>
            </a:fld>
            <a:endParaRPr lang="en-US" dirty="0"/>
          </a:p>
        </p:txBody>
      </p:sp>
      <p:sp>
        <p:nvSpPr>
          <p:cNvPr id="6" name="Footer Placeholder 5"/>
          <p:cNvSpPr>
            <a:spLocks noGrp="1"/>
          </p:cNvSpPr>
          <p:nvPr>
            <p:ph type="ftr" sz="quarter" idx="11"/>
          </p:nvPr>
        </p:nvSpPr>
        <p:spPr/>
        <p:txBody>
          <a:bodyPr/>
          <a:lstStyle/>
          <a:p>
            <a:r>
              <a:rPr lang="en-US" dirty="0"/>
              <a:t>DIR</a:t>
            </a:r>
          </a:p>
        </p:txBody>
      </p:sp>
      <p:sp>
        <p:nvSpPr>
          <p:cNvPr id="7" name="Slide Number Placeholder 6"/>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1889138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76200"/>
            <a:ext cx="7239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1403874"/>
            <a:ext cx="8686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14256"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A9C09-0DC5-48E7-A513-223A8BBF078A}" type="datetime1">
              <a:rPr lang="en-US" smtClean="0"/>
              <a:t>10/18/2019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DIR</a:t>
            </a:r>
          </a:p>
        </p:txBody>
      </p:sp>
      <p:sp>
        <p:nvSpPr>
          <p:cNvPr id="6" name="Slide Number Placeholder 5"/>
          <p:cNvSpPr>
            <a:spLocks noGrp="1"/>
          </p:cNvSpPr>
          <p:nvPr>
            <p:ph type="sldNum" sz="quarter" idx="4"/>
          </p:nvPr>
        </p:nvSpPr>
        <p:spPr>
          <a:xfrm>
            <a:off x="6773732"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8AA99-7238-42D3-B68A-A4E1B56FEE73}" type="slidenum">
              <a:rPr lang="en-US" smtClean="0"/>
              <a:t>‹#›</a:t>
            </a:fld>
            <a:endParaRPr lang="en-US" dirty="0"/>
          </a:p>
        </p:txBody>
      </p:sp>
    </p:spTree>
    <p:extLst>
      <p:ext uri="{BB962C8B-B14F-4D97-AF65-F5344CB8AC3E}">
        <p14:creationId xmlns:p14="http://schemas.microsoft.com/office/powerpoint/2010/main" val="4116082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eff.kline@dir.texas.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mn.gov/mnit/images/PolicyDrivenAdoptionAssessment.xls"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lukenixblog.blogspot.com/2014/08/is-your-view-falsifiable.html" TargetMode="External"/><Relationship Id="rId5" Type="http://schemas.openxmlformats.org/officeDocument/2006/relationships/image" Target="../media/image9.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texreg.sos.state.tx.us/public/readtac$ext.ViewTAC?tac_view=5&amp;ti=1&amp;pt=10&amp;ch=213&amp;sch=B&amp;rl=Y" TargetMode="External"/><Relationship Id="rId2" Type="http://schemas.openxmlformats.org/officeDocument/2006/relationships/hyperlink" Target="http://texreg.sos.state.tx.us/public/readtac$ext.ViewTAC?tac_view=5&amp;ti=1&amp;pt=10&amp;ch=206&amp;sch=B&amp;rl=Y" TargetMode="External"/><Relationship Id="rId1" Type="http://schemas.openxmlformats.org/officeDocument/2006/relationships/slideLayout" Target="../slideLayouts/slideLayout7.xml"/><Relationship Id="rId6" Type="http://schemas.openxmlformats.org/officeDocument/2006/relationships/hyperlink" Target="file:///C:/Users/jkline/Documents/Voluntary%20Product%20Assessment%20Templates" TargetMode="External"/><Relationship Id="rId5" Type="http://schemas.openxmlformats.org/officeDocument/2006/relationships/hyperlink" Target="http://www.w3.org/TR/WCAG20/" TargetMode="External"/><Relationship Id="rId4" Type="http://schemas.openxmlformats.org/officeDocument/2006/relationships/hyperlink" Target="https://www.w3.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p:cNvSpPr>
          <p:nvPr/>
        </p:nvSpPr>
        <p:spPr>
          <a:xfrm>
            <a:off x="8524336" y="6340475"/>
            <a:ext cx="4572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nchor="b"/>
          <a:lstStyle>
            <a:defPPr>
              <a:defRPr lang="en-US"/>
            </a:defPPr>
            <a:lvl1pPr algn="l" rtl="0" eaLnBrk="1" fontAlgn="base" latinLnBrk="0" hangingPunct="1">
              <a:lnSpc>
                <a:spcPct val="80000"/>
              </a:lnSpc>
              <a:spcBef>
                <a:spcPct val="0"/>
              </a:spcBef>
              <a:spcAft>
                <a:spcPct val="0"/>
              </a:spcAft>
              <a:buClr>
                <a:schemeClr val="bg1"/>
              </a:buClr>
              <a:defRPr kumimoji="0" sz="1200" kern="1200">
                <a:solidFill>
                  <a:schemeClr val="tx2"/>
                </a:solidFill>
                <a:latin typeface="Arial" charset="0"/>
                <a:ea typeface="+mn-ea"/>
                <a:cs typeface="+mn-cs"/>
              </a:defRPr>
            </a:lvl1pPr>
            <a:lvl2pPr marL="4572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2pPr>
            <a:lvl3pPr marL="9144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3pPr>
            <a:lvl4pPr marL="13716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4pPr>
            <a:lvl5pPr marL="18288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algn="r">
              <a:lnSpc>
                <a:spcPct val="100000"/>
              </a:lnSpc>
              <a:buClrTx/>
            </a:pPr>
            <a:fld id="{F17F8950-3217-4FD8-88C2-7DEA50260A5F}" type="slidenum">
              <a:rPr lang="en-US" sz="1300" smtClean="0">
                <a:solidFill>
                  <a:schemeClr val="tx1"/>
                </a:solidFill>
              </a:rPr>
              <a:pPr algn="r">
                <a:lnSpc>
                  <a:spcPct val="100000"/>
                </a:lnSpc>
                <a:buClrTx/>
              </a:pPr>
              <a:t>1</a:t>
            </a:fld>
            <a:endParaRPr lang="en-US" sz="1300" dirty="0">
              <a:solidFill>
                <a:schemeClr val="tx1"/>
              </a:solidFill>
            </a:endParaRPr>
          </a:p>
        </p:txBody>
      </p:sp>
      <p:sp>
        <p:nvSpPr>
          <p:cNvPr id="10243" name="Rectangle 4"/>
          <p:cNvSpPr>
            <a:spLocks noGrp="1" noChangeArrowheads="1"/>
          </p:cNvSpPr>
          <p:nvPr>
            <p:ph type="ctrTitle"/>
          </p:nvPr>
        </p:nvSpPr>
        <p:spPr>
          <a:xfrm>
            <a:off x="76200" y="1676400"/>
            <a:ext cx="8905336" cy="1066800"/>
          </a:xfrm>
        </p:spPr>
        <p:txBody>
          <a:bodyPr>
            <a:noAutofit/>
          </a:bodyPr>
          <a:lstStyle/>
          <a:p>
            <a:pPr algn="r"/>
            <a:r>
              <a:rPr lang="en-US" sz="3600" dirty="0">
                <a:effectLst/>
              </a:rPr>
              <a:t>Integrating Accessibility into </a:t>
            </a:r>
            <a:br>
              <a:rPr lang="en-US" sz="3600" dirty="0">
                <a:effectLst/>
              </a:rPr>
            </a:br>
            <a:r>
              <a:rPr lang="en-US" sz="3600" dirty="0">
                <a:effectLst/>
              </a:rPr>
              <a:t>IT Procurement</a:t>
            </a:r>
          </a:p>
        </p:txBody>
      </p:sp>
      <p:sp>
        <p:nvSpPr>
          <p:cNvPr id="10244" name="Rectangle 5"/>
          <p:cNvSpPr>
            <a:spLocks noGrp="1" noChangeArrowheads="1"/>
          </p:cNvSpPr>
          <p:nvPr>
            <p:ph type="subTitle" idx="1"/>
          </p:nvPr>
        </p:nvSpPr>
        <p:spPr>
          <a:xfrm>
            <a:off x="965158" y="3962399"/>
            <a:ext cx="7680903" cy="2378075"/>
          </a:xfrm>
        </p:spPr>
        <p:txBody>
          <a:bodyPr>
            <a:noAutofit/>
          </a:bodyPr>
          <a:lstStyle/>
          <a:p>
            <a:pPr lvl="0" algn="r"/>
            <a:r>
              <a:rPr lang="en-US" sz="1400" u="sng" dirty="0">
                <a:latin typeface="Arial" panose="020B0604020202020204" pitchFamily="34" charset="0"/>
                <a:cs typeface="Arial" panose="020B0604020202020204" pitchFamily="34" charset="0"/>
                <a:hlinkClick r:id="rId3"/>
              </a:rPr>
              <a:t>Jeff Kline</a:t>
            </a:r>
            <a:endParaRPr lang="en-US" sz="1400" u="sng" dirty="0">
              <a:latin typeface="Arial" panose="020B0604020202020204" pitchFamily="34" charset="0"/>
              <a:cs typeface="Arial" panose="020B0604020202020204" pitchFamily="34" charset="0"/>
            </a:endParaRPr>
          </a:p>
          <a:p>
            <a:pPr lvl="0" algn="r"/>
            <a:r>
              <a:rPr lang="en-US" sz="1400" b="0" dirty="0">
                <a:latin typeface="Arial" panose="020B0604020202020204" pitchFamily="34" charset="0"/>
                <a:cs typeface="Arial" panose="020B0604020202020204" pitchFamily="34" charset="0"/>
              </a:rPr>
              <a:t>Program Director</a:t>
            </a:r>
          </a:p>
          <a:p>
            <a:pPr lvl="0" algn="r"/>
            <a:r>
              <a:rPr lang="en-US" sz="1400" b="0" dirty="0">
                <a:latin typeface="Arial" panose="020B0604020202020204" pitchFamily="34" charset="0"/>
                <a:cs typeface="Arial" panose="020B0604020202020204" pitchFamily="34" charset="0"/>
              </a:rPr>
              <a:t>Statewide IT Accessibility</a:t>
            </a:r>
          </a:p>
          <a:p>
            <a:pPr lvl="0" algn="r"/>
            <a:r>
              <a:rPr lang="en-US" sz="1400" b="0" dirty="0">
                <a:latin typeface="Arial" panose="020B0604020202020204" pitchFamily="34" charset="0"/>
                <a:cs typeface="Arial" panose="020B0604020202020204" pitchFamily="34" charset="0"/>
              </a:rPr>
              <a:t> Texas Department of Information Resources</a:t>
            </a:r>
          </a:p>
          <a:p>
            <a:pPr lvl="0" algn="r"/>
            <a:r>
              <a:rPr lang="en-US" sz="1400" b="0" dirty="0">
                <a:latin typeface="Arial" panose="020B0604020202020204" pitchFamily="34" charset="0"/>
                <a:cs typeface="Arial" panose="020B0604020202020204" pitchFamily="34" charset="0"/>
              </a:rPr>
              <a:t>Jeff.kline@dir.texas.gov</a:t>
            </a:r>
          </a:p>
        </p:txBody>
      </p:sp>
    </p:spTree>
    <p:extLst>
      <p:ext uri="{BB962C8B-B14F-4D97-AF65-F5344CB8AC3E}">
        <p14:creationId xmlns:p14="http://schemas.microsoft.com/office/powerpoint/2010/main" val="2168893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09675E-D54D-4AD6-B48F-0F7D84E58D2A}"/>
              </a:ext>
            </a:extLst>
          </p:cNvPr>
          <p:cNvSpPr>
            <a:spLocks noGrp="1"/>
          </p:cNvSpPr>
          <p:nvPr>
            <p:ph type="sldNum" sz="quarter" idx="12"/>
          </p:nvPr>
        </p:nvSpPr>
        <p:spPr/>
        <p:txBody>
          <a:bodyPr/>
          <a:lstStyle/>
          <a:p>
            <a:fld id="{EDC8AA99-7238-42D3-B68A-A4E1B56FEE73}" type="slidenum">
              <a:rPr lang="en-US" smtClean="0"/>
              <a:pPr/>
              <a:t>10</a:t>
            </a:fld>
            <a:endParaRPr lang="en-US" dirty="0"/>
          </a:p>
        </p:txBody>
      </p:sp>
      <p:sp>
        <p:nvSpPr>
          <p:cNvPr id="15" name="Title 14">
            <a:extLst>
              <a:ext uri="{FF2B5EF4-FFF2-40B4-BE49-F238E27FC236}">
                <a16:creationId xmlns:a16="http://schemas.microsoft.com/office/drawing/2014/main" id="{D1D3314E-5EA4-41DD-B967-BAF62012AB18}"/>
              </a:ext>
            </a:extLst>
          </p:cNvPr>
          <p:cNvSpPr>
            <a:spLocks noGrp="1"/>
          </p:cNvSpPr>
          <p:nvPr>
            <p:ph type="title"/>
          </p:nvPr>
        </p:nvSpPr>
        <p:spPr>
          <a:xfrm>
            <a:off x="2057400" y="533400"/>
            <a:ext cx="7239000" cy="1143000"/>
          </a:xfrm>
        </p:spPr>
        <p:txBody>
          <a:bodyPr>
            <a:normAutofit fontScale="90000"/>
          </a:bodyPr>
          <a:lstStyle/>
          <a:p>
            <a:r>
              <a:rPr lang="en-US" sz="2700" dirty="0">
                <a:effectLst/>
                <a:latin typeface="Arial" panose="020B0604020202020204" pitchFamily="34" charset="0"/>
                <a:cs typeface="Arial" panose="020B0604020202020204" pitchFamily="34" charset="0"/>
              </a:rPr>
              <a:t>Validating</a:t>
            </a:r>
            <a:r>
              <a:rPr lang="en-US" sz="2800" dirty="0">
                <a:effectLst/>
                <a:latin typeface="Arial" panose="020B0604020202020204" pitchFamily="34" charset="0"/>
                <a:cs typeface="Arial" panose="020B0604020202020204" pitchFamily="34" charset="0"/>
              </a:rPr>
              <a:t> Accessibility of Vendor Offerings</a:t>
            </a:r>
            <a:br>
              <a:rPr lang="en-US" sz="2800" dirty="0">
                <a:effectLst/>
                <a:latin typeface="Arial" panose="020B0604020202020204" pitchFamily="34" charset="0"/>
                <a:cs typeface="Arial" panose="020B0604020202020204" pitchFamily="34" charset="0"/>
              </a:rPr>
            </a:br>
            <a:endParaRPr lang="en-US" sz="2800" dirty="0"/>
          </a:p>
        </p:txBody>
      </p:sp>
      <p:sp>
        <p:nvSpPr>
          <p:cNvPr id="16" name="Content Placeholder 15">
            <a:extLst>
              <a:ext uri="{FF2B5EF4-FFF2-40B4-BE49-F238E27FC236}">
                <a16:creationId xmlns:a16="http://schemas.microsoft.com/office/drawing/2014/main" id="{D8BAA4B2-89FD-48B6-B0E4-EEDBF7A127BB}"/>
              </a:ext>
            </a:extLst>
          </p:cNvPr>
          <p:cNvSpPr>
            <a:spLocks noGrp="1"/>
          </p:cNvSpPr>
          <p:nvPr>
            <p:ph idx="1"/>
          </p:nvPr>
        </p:nvSpPr>
        <p:spPr>
          <a:xfrm>
            <a:off x="457200" y="1479550"/>
            <a:ext cx="8686800" cy="4876800"/>
          </a:xfrm>
        </p:spPr>
        <p:txBody>
          <a:bodyPr/>
          <a:lstStyle/>
          <a:p>
            <a:pPr marL="0" indent="0">
              <a:buNone/>
            </a:pPr>
            <a:r>
              <a:rPr lang="en-US" b="1" dirty="0">
                <a:latin typeface="Arial" panose="020B0604020202020204" pitchFamily="34" charset="0"/>
                <a:cs typeface="Arial" panose="020B0604020202020204" pitchFamily="34" charset="0"/>
              </a:rPr>
              <a:t>“Show me” </a:t>
            </a:r>
          </a:p>
          <a:p>
            <a:r>
              <a:rPr lang="en-US" dirty="0">
                <a:latin typeface="Arial" panose="020B0604020202020204" pitchFamily="34" charset="0"/>
                <a:cs typeface="Arial" panose="020B0604020202020204" pitchFamily="34" charset="0"/>
              </a:rPr>
              <a:t>Burden of proof belongs to the vendor not the customer.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Credible evidence</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Contractual language</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Lifecycle integration</a:t>
            </a:r>
          </a:p>
          <a:p>
            <a:pPr lvl="1">
              <a:buFont typeface="Arial" panose="020B0604020202020204" pitchFamily="34" charset="0"/>
              <a:buChar char="•"/>
            </a:pPr>
            <a:r>
              <a:rPr lang="en-US" u="sng" dirty="0">
                <a:latin typeface="Arial" panose="020B0604020202020204" pitchFamily="34" charset="0"/>
                <a:cs typeface="Arial" panose="020B0604020202020204" pitchFamily="34" charset="0"/>
              </a:rPr>
              <a:t>Vendor validation</a:t>
            </a:r>
          </a:p>
          <a:p>
            <a:r>
              <a:rPr lang="en-US" dirty="0">
                <a:latin typeface="Arial" panose="020B0604020202020204" pitchFamily="34" charset="0"/>
                <a:cs typeface="Arial" panose="020B0604020202020204" pitchFamily="34" charset="0"/>
              </a:rPr>
              <a:t>Engage accessibility professionals to assess vendor documentation</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5AC79202-D8DE-4A50-962E-C7858E8664FB}"/>
              </a:ext>
            </a:extLst>
          </p:cNvPr>
          <p:cNvSpPr txBox="1">
            <a:spLocks/>
          </p:cNvSpPr>
          <p:nvPr/>
        </p:nvSpPr>
        <p:spPr>
          <a:xfrm>
            <a:off x="533400" y="5588357"/>
            <a:ext cx="4731026" cy="73025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dirty="0">
                <a:latin typeface="Arial" panose="020B0604020202020204" pitchFamily="34" charset="0"/>
                <a:cs typeface="Arial" panose="020B0604020202020204" pitchFamily="34" charset="0"/>
              </a:rPr>
              <a:t>Would you do this with your new car?</a:t>
            </a:r>
            <a:endParaRPr lang="en-US" dirty="0">
              <a:latin typeface="Arial" panose="020B0604020202020204" pitchFamily="34" charset="0"/>
              <a:cs typeface="Arial" panose="020B0604020202020204" pitchFamily="34" charset="0"/>
            </a:endParaRPr>
          </a:p>
        </p:txBody>
      </p:sp>
      <p:pic>
        <p:nvPicPr>
          <p:cNvPr id="6" name="Picture 5" descr="Turck crash test">
            <a:extLst>
              <a:ext uri="{FF2B5EF4-FFF2-40B4-BE49-F238E27FC236}">
                <a16:creationId xmlns:a16="http://schemas.microsoft.com/office/drawing/2014/main" id="{253DF7E4-68D2-4BE6-97BA-EEFF763A18E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029200" y="4495800"/>
            <a:ext cx="3048000" cy="2129103"/>
          </a:xfrm>
          <a:prstGeom prst="rect">
            <a:avLst/>
          </a:prstGeom>
        </p:spPr>
      </p:pic>
    </p:spTree>
    <p:extLst>
      <p:ext uri="{BB962C8B-B14F-4D97-AF65-F5344CB8AC3E}">
        <p14:creationId xmlns:p14="http://schemas.microsoft.com/office/powerpoint/2010/main" val="274044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2754B9-6FF7-4CF0-9097-BDAB6202FE8D}"/>
              </a:ext>
            </a:extLst>
          </p:cNvPr>
          <p:cNvSpPr>
            <a:spLocks noGrp="1"/>
          </p:cNvSpPr>
          <p:nvPr>
            <p:ph type="sldNum" sz="quarter" idx="12"/>
          </p:nvPr>
        </p:nvSpPr>
        <p:spPr/>
        <p:txBody>
          <a:bodyPr/>
          <a:lstStyle/>
          <a:p>
            <a:fld id="{EDC8AA99-7238-42D3-B68A-A4E1B56FEE73}" type="slidenum">
              <a:rPr lang="en-US" smtClean="0"/>
              <a:t>11</a:t>
            </a:fld>
            <a:endParaRPr lang="en-US" dirty="0"/>
          </a:p>
        </p:txBody>
      </p:sp>
      <p:sp>
        <p:nvSpPr>
          <p:cNvPr id="8" name="Title 7">
            <a:extLst>
              <a:ext uri="{FF2B5EF4-FFF2-40B4-BE49-F238E27FC236}">
                <a16:creationId xmlns:a16="http://schemas.microsoft.com/office/drawing/2014/main" id="{B961580E-61C5-4982-AB70-EDB43F94DA97}"/>
              </a:ext>
            </a:extLst>
          </p:cNvPr>
          <p:cNvSpPr>
            <a:spLocks noGrp="1"/>
          </p:cNvSpPr>
          <p:nvPr>
            <p:ph type="title" idx="4294967295"/>
          </p:nvPr>
        </p:nvSpPr>
        <p:spPr>
          <a:xfrm>
            <a:off x="1668332" y="609600"/>
            <a:ext cx="7239000" cy="1143000"/>
          </a:xfrm>
        </p:spPr>
        <p:txBody>
          <a:bodyPr/>
          <a:lstStyle/>
          <a:p>
            <a:pPr algn="r" rtl="0" eaLnBrk="1" latinLnBrk="0" hangingPunct="1"/>
            <a:r>
              <a:rPr lang="en-US" sz="2400" kern="1200" dirty="0">
                <a:effectLst/>
                <a:latin typeface="Arial" panose="020B0604020202020204" pitchFamily="34" charset="0"/>
                <a:ea typeface="+mn-ea"/>
                <a:cs typeface="Arial" panose="020B0604020202020204" pitchFamily="34" charset="0"/>
              </a:rPr>
              <a:t>Understanding VPATs / ACRs</a:t>
            </a:r>
            <a:endParaRPr lang="en-US" dirty="0">
              <a:effectLst/>
            </a:endParaRPr>
          </a:p>
          <a:p>
            <a:pPr algn="r"/>
            <a:endParaRPr lang="en-US" dirty="0"/>
          </a:p>
        </p:txBody>
      </p:sp>
      <p:sp>
        <p:nvSpPr>
          <p:cNvPr id="5" name="Rectangle 2">
            <a:extLst>
              <a:ext uri="{FF2B5EF4-FFF2-40B4-BE49-F238E27FC236}">
                <a16:creationId xmlns:a16="http://schemas.microsoft.com/office/drawing/2014/main" id="{1A50C01C-560A-4BAD-A2A2-3BADBE537E6F}"/>
              </a:ext>
            </a:extLst>
          </p:cNvPr>
          <p:cNvSpPr>
            <a:spLocks noChangeArrowheads="1"/>
          </p:cNvSpPr>
          <p:nvPr/>
        </p:nvSpPr>
        <p:spPr bwMode="auto">
          <a:xfrm>
            <a:off x="381000" y="1380792"/>
            <a:ext cx="8526332" cy="52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spAutoFit/>
          </a:bodyPr>
          <a:lstStyle>
            <a:lvl1pPr eaLnBrk="0" fontAlgn="base" hangingPunct="0">
              <a:spcBef>
                <a:spcPct val="0"/>
              </a:spcBef>
              <a:spcAft>
                <a:spcPct val="0"/>
              </a:spcAft>
              <a:tabLst>
                <a:tab pos="5937250" algn="r"/>
              </a:tabLst>
              <a:defRPr>
                <a:solidFill>
                  <a:schemeClr val="tx1"/>
                </a:solidFill>
                <a:latin typeface="Arial" panose="020B0604020202020204" pitchFamily="34" charset="0"/>
              </a:defRPr>
            </a:lvl1pPr>
            <a:lvl2pPr eaLnBrk="0" fontAlgn="base" hangingPunct="0">
              <a:spcBef>
                <a:spcPct val="0"/>
              </a:spcBef>
              <a:spcAft>
                <a:spcPct val="0"/>
              </a:spcAft>
              <a:tabLst>
                <a:tab pos="5937250" algn="r"/>
              </a:tabLst>
              <a:defRPr>
                <a:solidFill>
                  <a:schemeClr val="tx1"/>
                </a:solidFill>
                <a:latin typeface="Arial" panose="020B0604020202020204" pitchFamily="34" charset="0"/>
              </a:defRPr>
            </a:lvl2pPr>
            <a:lvl3pPr eaLnBrk="0" fontAlgn="base" hangingPunct="0">
              <a:spcBef>
                <a:spcPct val="0"/>
              </a:spcBef>
              <a:spcAft>
                <a:spcPct val="0"/>
              </a:spcAft>
              <a:tabLst>
                <a:tab pos="5937250" algn="r"/>
              </a:tabLst>
              <a:defRPr>
                <a:solidFill>
                  <a:schemeClr val="tx1"/>
                </a:solidFill>
                <a:latin typeface="Arial" panose="020B0604020202020204" pitchFamily="34" charset="0"/>
              </a:defRPr>
            </a:lvl3pPr>
            <a:lvl4pPr eaLnBrk="0" fontAlgn="base" hangingPunct="0">
              <a:spcBef>
                <a:spcPct val="0"/>
              </a:spcBef>
              <a:spcAft>
                <a:spcPct val="0"/>
              </a:spcAft>
              <a:tabLst>
                <a:tab pos="5937250" algn="r"/>
              </a:tabLst>
              <a:defRPr>
                <a:solidFill>
                  <a:schemeClr val="tx1"/>
                </a:solidFill>
                <a:latin typeface="Arial" panose="020B0604020202020204" pitchFamily="34" charset="0"/>
              </a:defRPr>
            </a:lvl4pPr>
            <a:lvl5pPr eaLnBrk="0" fontAlgn="base" hangingPunct="0">
              <a:spcBef>
                <a:spcPct val="0"/>
              </a:spcBef>
              <a:spcAft>
                <a:spcPct val="0"/>
              </a:spcAft>
              <a:tabLst>
                <a:tab pos="5937250" algn="r"/>
              </a:tabLst>
              <a:defRPr>
                <a:solidFill>
                  <a:schemeClr val="tx1"/>
                </a:solidFill>
                <a:latin typeface="Arial" panose="020B0604020202020204" pitchFamily="34" charset="0"/>
              </a:defRPr>
            </a:lvl5pPr>
            <a:lvl6pPr eaLnBrk="0" fontAlgn="base" hangingPunct="0">
              <a:spcBef>
                <a:spcPct val="0"/>
              </a:spcBef>
              <a:spcAft>
                <a:spcPct val="0"/>
              </a:spcAft>
              <a:tabLst>
                <a:tab pos="5937250" algn="r"/>
              </a:tabLst>
              <a:defRPr>
                <a:solidFill>
                  <a:schemeClr val="tx1"/>
                </a:solidFill>
                <a:latin typeface="Arial" panose="020B0604020202020204" pitchFamily="34" charset="0"/>
              </a:defRPr>
            </a:lvl6pPr>
            <a:lvl7pPr eaLnBrk="0" fontAlgn="base" hangingPunct="0">
              <a:spcBef>
                <a:spcPct val="0"/>
              </a:spcBef>
              <a:spcAft>
                <a:spcPct val="0"/>
              </a:spcAft>
              <a:tabLst>
                <a:tab pos="5937250" algn="r"/>
              </a:tabLst>
              <a:defRPr>
                <a:solidFill>
                  <a:schemeClr val="tx1"/>
                </a:solidFill>
                <a:latin typeface="Arial" panose="020B0604020202020204" pitchFamily="34" charset="0"/>
              </a:defRPr>
            </a:lvl7pPr>
            <a:lvl8pPr eaLnBrk="0" fontAlgn="base" hangingPunct="0">
              <a:spcBef>
                <a:spcPct val="0"/>
              </a:spcBef>
              <a:spcAft>
                <a:spcPct val="0"/>
              </a:spcAft>
              <a:tabLst>
                <a:tab pos="5937250" algn="r"/>
              </a:tabLst>
              <a:defRPr>
                <a:solidFill>
                  <a:schemeClr val="tx1"/>
                </a:solidFill>
                <a:latin typeface="Arial" panose="020B0604020202020204" pitchFamily="34" charset="0"/>
              </a:defRPr>
            </a:lvl8pPr>
            <a:lvl9pPr eaLnBrk="0" fontAlgn="base" hangingPunct="0">
              <a:spcBef>
                <a:spcPct val="0"/>
              </a:spcBef>
              <a:spcAft>
                <a:spcPct val="0"/>
              </a:spcAft>
              <a:tabLst>
                <a:tab pos="59372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800" b="1" i="0" u="none" strike="noStrike" cap="none" normalizeH="0" baseline="0" dirty="0" bmk="_Toc512938559">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Current Template</a:t>
            </a: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kumimoji="0" lang="en-US" altLang="en-US" sz="1800" b="1" i="0" u="none" strike="noStrike" cap="none" normalizeH="0" baseline="0" dirty="0" bmk="_Toc512938559">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n-US" altLang="en-US" sz="1600" b="1" dirty="0" bmk="_Toc512938559">
                <a:highlight>
                  <a:srgbClr val="FFFF00"/>
                </a:highlight>
                <a:ea typeface="Times New Roman" panose="02020603050405020304" pitchFamily="18" charset="0"/>
                <a:cs typeface="Times New Roman" panose="02020603050405020304" pitchFamily="18" charset="0"/>
              </a:rPr>
              <a:t>Pages 1-9 </a:t>
            </a:r>
            <a:r>
              <a:rPr lang="en-US" altLang="en-US" sz="1600" b="1" dirty="0" bmk="_Toc512938559">
                <a:ea typeface="Times New Roman" panose="02020603050405020304" pitchFamily="18" charset="0"/>
                <a:cs typeface="Times New Roman" panose="02020603050405020304" pitchFamily="18" charset="0"/>
              </a:rPr>
              <a:t>are instructions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5937250" algn="r"/>
              </a:tabLst>
            </a:pPr>
            <a:r>
              <a:rPr lang="en-US" altLang="en-US" dirty="0" bmk="_Toc512938559">
                <a:ea typeface="Times New Roman" panose="02020603050405020304" pitchFamily="18" charset="0"/>
                <a:cs typeface="Times New Roman" panose="02020603050405020304" pitchFamily="18" charset="0"/>
              </a:rPr>
              <a:t>Guides mfrs on how to complete the  ACR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5937250" algn="r"/>
              </a:tabLst>
            </a:pPr>
            <a:r>
              <a:rPr lang="en-US" altLang="en-US" dirty="0" bmk="_Toc512938559">
                <a:ea typeface="Times New Roman" panose="02020603050405020304" pitchFamily="18" charset="0"/>
                <a:cs typeface="Times New Roman" panose="02020603050405020304" pitchFamily="18" charset="0"/>
              </a:rPr>
              <a:t>Used by procurement organizations to understand how to interpret the ACR and accessibility compliance levels compliance levels</a:t>
            </a: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kumimoji="0" lang="en-US" altLang="en-US" sz="1800" i="0" u="none" strike="noStrike" cap="none" normalizeH="0" baseline="0" dirty="0" bmk="_Toc512938559">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n-US" altLang="en-US" sz="1600" b="1" dirty="0" bmk="_Toc512938559">
                <a:highlight>
                  <a:srgbClr val="00FFFF"/>
                </a:highlight>
                <a:ea typeface="Times New Roman" panose="02020603050405020304" pitchFamily="18" charset="0"/>
                <a:cs typeface="Times New Roman" panose="02020603050405020304" pitchFamily="18" charset="0"/>
              </a:rPr>
              <a:t>Accessibility Conformance Report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5937250" algn="r"/>
              </a:tabLst>
            </a:pPr>
            <a:r>
              <a:rPr kumimoji="0" lang="en-US" altLang="en-US" sz="1800" i="0" u="none" strike="noStrike" cap="none" normalizeH="0" baseline="0" dirty="0" bmk="_Toc512938559">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Completed by mfrs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5937250" algn="r"/>
              </a:tabLst>
            </a:pPr>
            <a:r>
              <a:rPr lang="en-US" altLang="en-US" dirty="0" bmk="_Toc512938559">
                <a:ea typeface="Times New Roman" panose="02020603050405020304" pitchFamily="18" charset="0"/>
                <a:cs typeface="Times New Roman" panose="02020603050405020304" pitchFamily="18" charset="0"/>
              </a:rPr>
              <a:t>P</a:t>
            </a:r>
            <a:r>
              <a:rPr kumimoji="0" lang="en-US" altLang="en-US" sz="1800" i="0" u="none" strike="noStrike" cap="none" normalizeH="0" baseline="0" dirty="0" bmk="_Toc512938559">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referably the result of accessibility testing </a:t>
            </a: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kumimoji="0" lang="en-US" altLang="en-US" sz="1800" b="1" i="0" u="none" strike="noStrike" cap="none" normalizeH="0" baseline="0" dirty="0" bmk="_Toc512938559">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1" i="0" u="none" strike="noStrike" cap="none" normalizeH="0" baseline="0" dirty="0" bmk="_Toc512938559">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Voluntary Product Accessibility Template</a:t>
            </a:r>
            <a:r>
              <a:rPr kumimoji="0" lang="en-US" altLang="en-US" sz="1600" b="1" i="0" u="none" strike="noStrike" cap="none" normalizeH="0" baseline="30000" dirty="0" bmk="_Toc512938559">
                <a:ln>
                  <a:noFill/>
                </a:ln>
                <a:solidFill>
                  <a:schemeClr val="tx1"/>
                </a:solidFill>
                <a:effectLst/>
                <a:latin typeface="Arial Bold" panose="020B0704020202020204" pitchFamily="34" charset="0"/>
                <a:ea typeface="Times New Roman" panose="02020603050405020304" pitchFamily="18" charset="0"/>
                <a:cs typeface="Times New Roman" panose="02020603050405020304" pitchFamily="18" charset="0"/>
              </a:rPr>
              <a:t>®</a:t>
            </a:r>
            <a:r>
              <a:rPr kumimoji="0" lang="en-US" altLang="en-US" sz="1600" b="1" i="0" u="none" strike="noStrike" cap="none" normalizeH="0" baseline="0" dirty="0" bmk="_Toc512938559">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(VPAT</a:t>
            </a:r>
            <a:r>
              <a:rPr kumimoji="0" lang="en-US" altLang="en-US" sz="1600" b="1" i="0" u="none" strike="noStrike" cap="none" normalizeH="0" baseline="30000" dirty="0" bmk="_Toc512938559">
                <a:ln>
                  <a:noFill/>
                </a:ln>
                <a:solidFill>
                  <a:schemeClr val="tx1"/>
                </a:solidFill>
                <a:effectLst/>
                <a:latin typeface="Arial Bold" panose="020B0704020202020204" pitchFamily="34" charset="0"/>
                <a:ea typeface="Times New Roman" panose="02020603050405020304" pitchFamily="18" charset="0"/>
                <a:cs typeface="Times New Roman" panose="02020603050405020304" pitchFamily="18" charset="0"/>
              </a:rPr>
              <a:t>®</a:t>
            </a:r>
            <a:r>
              <a:rPr kumimoji="0" lang="en-US" altLang="en-US" sz="1600" b="1" i="0" u="none" strike="noStrike" cap="none" normalizeH="0" baseline="0" dirty="0" bmk="_Toc512938559">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kumimoji="0" lang="en-US" altLang="en-US" sz="1600" b="1"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1"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Revised Section 508 Edition</a:t>
            </a:r>
            <a:endPar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Version 2.3 (Revised) - April 2019</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100" b="0" i="0" strike="noStrike" cap="none" normalizeH="0" baseline="0" dirty="0">
                <a:ln>
                  <a:noFill/>
                </a:ln>
                <a:effectLst/>
                <a:highlight>
                  <a:srgbClr val="FFFF00"/>
                </a:highlight>
                <a:ea typeface="Calibri" panose="020F0502020204030204" pitchFamily="34" charset="0"/>
                <a:cs typeface="Arial" panose="020B0604020202020204" pitchFamily="34" charset="0"/>
              </a:rPr>
              <a:t>About This Document</a:t>
            </a:r>
            <a:endParaRPr kumimoji="0" lang="en-US" altLang="en-US" sz="600" b="0" i="0" strike="noStrike" cap="none" normalizeH="0" baseline="0" dirty="0">
              <a:ln>
                <a:noFill/>
              </a:ln>
              <a:effectLst/>
              <a:highlight>
                <a:srgbClr val="FFFF00"/>
              </a:highligh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100" b="0" i="0" strike="noStrike" cap="none" normalizeH="0" baseline="0" dirty="0">
                <a:ln>
                  <a:noFill/>
                </a:ln>
                <a:effectLst/>
                <a:highlight>
                  <a:srgbClr val="FFFF00"/>
                </a:highlight>
                <a:ea typeface="Calibri" panose="020F0502020204030204" pitchFamily="34" charset="0"/>
                <a:cs typeface="Arial" panose="020B0604020202020204" pitchFamily="34" charset="0"/>
              </a:rPr>
              <a:t>Essential Requirements and Best Practices for Information &amp; Communications Technology (ICT) Vendors</a:t>
            </a:r>
            <a:endParaRPr kumimoji="0" lang="en-US" altLang="en-US" sz="600" b="0" i="0" strike="noStrike" cap="none" normalizeH="0" baseline="0" dirty="0">
              <a:ln>
                <a:noFill/>
              </a:ln>
              <a:effectLst/>
              <a:highlight>
                <a:srgbClr val="FFFF00"/>
              </a:highligh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100" b="0" i="0" strike="noStrike" cap="none" normalizeH="0" baseline="0" dirty="0">
                <a:ln>
                  <a:noFill/>
                </a:ln>
                <a:effectLst/>
                <a:highlight>
                  <a:srgbClr val="FFFF00"/>
                </a:highlight>
                <a:ea typeface="Calibri" panose="020F0502020204030204" pitchFamily="34" charset="0"/>
                <a:cs typeface="Arial" panose="020B0604020202020204" pitchFamily="34" charset="0"/>
              </a:rPr>
              <a:t>Getting Started</a:t>
            </a:r>
            <a:endParaRPr kumimoji="0" lang="en-US" altLang="en-US" sz="600" b="0" i="0" strike="noStrike" cap="none" normalizeH="0" baseline="0" dirty="0">
              <a:ln>
                <a:noFill/>
              </a:ln>
              <a:effectLst/>
              <a:highlight>
                <a:srgbClr val="FFFF00"/>
              </a:highligh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100" b="0" i="0" strike="noStrike" cap="none" normalizeH="0" baseline="0" dirty="0">
                <a:ln>
                  <a:noFill/>
                </a:ln>
                <a:effectLst/>
                <a:highlight>
                  <a:srgbClr val="FFFF00"/>
                </a:highlight>
                <a:ea typeface="Calibri" panose="020F0502020204030204" pitchFamily="34" charset="0"/>
                <a:cs typeface="Arial" panose="020B0604020202020204" pitchFamily="34" charset="0"/>
              </a:rPr>
              <a:t>Essential Requirements for Authors</a:t>
            </a:r>
            <a:endParaRPr kumimoji="0" lang="en-US" altLang="en-US" sz="600" b="0" i="0" strike="noStrike" cap="none" normalizeH="0" baseline="0" dirty="0">
              <a:ln>
                <a:noFill/>
              </a:ln>
              <a:effectLst/>
              <a:highlight>
                <a:srgbClr val="FFFF00"/>
              </a:highligh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100" b="0" i="0" strike="noStrike" cap="none" normalizeH="0" baseline="0" dirty="0">
                <a:ln>
                  <a:noFill/>
                </a:ln>
                <a:effectLst/>
                <a:highlight>
                  <a:srgbClr val="FFFF00"/>
                </a:highlight>
                <a:ea typeface="Calibri" panose="020F0502020204030204" pitchFamily="34" charset="0"/>
                <a:cs typeface="Arial" panose="020B0604020202020204" pitchFamily="34" charset="0"/>
              </a:rPr>
              <a:t>Best Practices for Authors</a:t>
            </a:r>
            <a:endParaRPr kumimoji="0" lang="en-US" altLang="en-US" sz="600" b="0" i="0" strike="noStrike" cap="none" normalizeH="0" baseline="0" dirty="0">
              <a:ln>
                <a:noFill/>
              </a:ln>
              <a:effectLst/>
              <a:highlight>
                <a:srgbClr val="FFFF00"/>
              </a:highligh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100" b="0" i="0" strike="noStrike" cap="none" normalizeH="0" baseline="0" dirty="0">
                <a:ln>
                  <a:noFill/>
                </a:ln>
                <a:effectLst/>
                <a:highlight>
                  <a:srgbClr val="FFFF00"/>
                </a:highlight>
                <a:ea typeface="Calibri" panose="020F0502020204030204" pitchFamily="34" charset="0"/>
                <a:cs typeface="Arial" panose="020B0604020202020204" pitchFamily="34" charset="0"/>
              </a:rPr>
              <a:t>Posting the Final Document</a:t>
            </a:r>
            <a:endParaRPr kumimoji="0" lang="en-US" altLang="en-US" sz="600" b="0" i="0" strike="noStrike" cap="none" normalizeH="0" baseline="0" dirty="0">
              <a:ln>
                <a:noFill/>
              </a:ln>
              <a:effectLst/>
              <a:highlight>
                <a:srgbClr val="FFFF00"/>
              </a:highligh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100" b="0" i="0" strike="noStrike" cap="none" normalizeH="0" baseline="0" dirty="0">
                <a:ln>
                  <a:noFill/>
                </a:ln>
                <a:effectLst/>
                <a:highlight>
                  <a:srgbClr val="FFFF00"/>
                </a:highlight>
                <a:latin typeface="Arial" panose="020B0604020202020204" pitchFamily="34" charset="0"/>
                <a:ea typeface="Calibri" panose="020F0502020204030204" pitchFamily="34" charset="0"/>
                <a:cs typeface="Arial" panose="020B0604020202020204" pitchFamily="34" charset="0"/>
              </a:rPr>
              <a:t>Table Information for VPAT</a:t>
            </a:r>
            <a:r>
              <a:rPr kumimoji="0" lang="en-US" altLang="en-US" sz="1100" b="0" i="0" strike="noStrike" cap="none" normalizeH="0" baseline="30000" dirty="0">
                <a:ln>
                  <a:noFill/>
                </a:ln>
                <a:effectLst/>
                <a:highlight>
                  <a:srgbClr val="FFFF00"/>
                </a:highlight>
                <a:latin typeface="Arial" panose="020B0604020202020204" pitchFamily="34" charset="0"/>
                <a:ea typeface="Calibri" panose="020F0502020204030204" pitchFamily="34" charset="0"/>
                <a:cs typeface="Arial" panose="020B0604020202020204" pitchFamily="34" charset="0"/>
              </a:rPr>
              <a:t>®</a:t>
            </a:r>
            <a:r>
              <a:rPr kumimoji="0" lang="en-US" altLang="en-US" sz="1100" b="0" i="0" strike="noStrike" cap="none" normalizeH="0" baseline="0" dirty="0">
                <a:ln>
                  <a:noFill/>
                </a:ln>
                <a:effectLst/>
                <a:highlight>
                  <a:srgbClr val="FFFF00"/>
                </a:highlight>
                <a:ea typeface="Calibri" panose="020F0502020204030204" pitchFamily="34" charset="0"/>
                <a:cs typeface="Arial" panose="020B0604020202020204" pitchFamily="34" charset="0"/>
              </a:rPr>
              <a:t> Readers</a:t>
            </a:r>
            <a:endParaRPr kumimoji="0" lang="en-US" altLang="en-US" sz="600" b="0" i="0" strike="noStrike" cap="none" normalizeH="0" baseline="0" dirty="0">
              <a:ln>
                <a:noFill/>
              </a:ln>
              <a:effectLst/>
              <a:highlight>
                <a:srgbClr val="FFFF00"/>
              </a:highligh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100" b="0" i="0"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a:t>
            </a:r>
            <a:r>
              <a:rPr kumimoji="0" lang="en-US" altLang="en-US" sz="1100" b="0" i="0" strike="noStrike" cap="none" normalizeH="0" baseline="0" dirty="0">
                <a:ln>
                  <a:noFill/>
                </a:ln>
                <a:effectLst/>
                <a:highlight>
                  <a:srgbClr val="00FFFF"/>
                </a:highlight>
                <a:latin typeface="Arial" panose="020B0604020202020204" pitchFamily="34" charset="0"/>
                <a:ea typeface="Calibri" panose="020F0502020204030204" pitchFamily="34" charset="0"/>
                <a:cs typeface="Arial" panose="020B0604020202020204" pitchFamily="34" charset="0"/>
              </a:rPr>
              <a:t>Company] Accessibility Conformance Report</a:t>
            </a:r>
            <a:endParaRPr kumimoji="0" lang="en-US" altLang="en-US" sz="1800" b="0" i="0" strike="noStrike" cap="none" normalizeH="0" baseline="0" dirty="0">
              <a:ln>
                <a:noFill/>
              </a:ln>
              <a:effectLst/>
              <a:highlight>
                <a:srgbClr val="00FFFF"/>
              </a:highlight>
              <a:latin typeface="Arial" panose="020B0604020202020204" pitchFamily="34" charset="0"/>
            </a:endParaRPr>
          </a:p>
        </p:txBody>
      </p:sp>
    </p:spTree>
    <p:extLst>
      <p:ext uri="{BB962C8B-B14F-4D97-AF65-F5344CB8AC3E}">
        <p14:creationId xmlns:p14="http://schemas.microsoft.com/office/powerpoint/2010/main" val="3790403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15" name="Slide Number Placeholder 15"/>
          <p:cNvSpPr>
            <a:spLocks noGrp="1"/>
          </p:cNvSpPr>
          <p:nvPr>
            <p:ph type="sldNum" sz="quarter" idx="4294967295"/>
          </p:nvPr>
        </p:nvSpPr>
        <p:spPr>
          <a:xfrm>
            <a:off x="5054601" y="6030151"/>
            <a:ext cx="3771900" cy="183356"/>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557213" indent="-214313">
              <a:defRPr>
                <a:solidFill>
                  <a:schemeClr val="tx1"/>
                </a:solidFill>
                <a:latin typeface="Arial" charset="0"/>
                <a:ea typeface="ＭＳ Ｐゴシック" charset="-128"/>
              </a:defRPr>
            </a:lvl2pPr>
            <a:lvl3pPr marL="857250" indent="-171450">
              <a:defRPr>
                <a:solidFill>
                  <a:schemeClr val="tx1"/>
                </a:solidFill>
                <a:latin typeface="Arial" charset="0"/>
                <a:ea typeface="ＭＳ Ｐゴシック" charset="-128"/>
              </a:defRPr>
            </a:lvl3pPr>
            <a:lvl4pPr marL="1200150" indent="-171450">
              <a:defRPr>
                <a:solidFill>
                  <a:schemeClr val="tx1"/>
                </a:solidFill>
                <a:latin typeface="Arial" charset="0"/>
                <a:ea typeface="ＭＳ Ｐゴシック" charset="-128"/>
              </a:defRPr>
            </a:lvl4pPr>
            <a:lvl5pPr marL="1543050" indent="-171450">
              <a:defRPr>
                <a:solidFill>
                  <a:schemeClr val="tx1"/>
                </a:solidFill>
                <a:latin typeface="Arial" charset="0"/>
                <a:ea typeface="ＭＳ Ｐゴシック" charset="-128"/>
              </a:defRPr>
            </a:lvl5pPr>
            <a:lvl6pPr marL="1885950" indent="-171450" eaLnBrk="0" fontAlgn="base" hangingPunct="0">
              <a:spcBef>
                <a:spcPct val="0"/>
              </a:spcBef>
              <a:spcAft>
                <a:spcPct val="0"/>
              </a:spcAft>
              <a:defRPr>
                <a:solidFill>
                  <a:schemeClr val="tx1"/>
                </a:solidFill>
                <a:latin typeface="Arial" charset="0"/>
                <a:ea typeface="ＭＳ Ｐゴシック" charset="-128"/>
              </a:defRPr>
            </a:lvl6pPr>
            <a:lvl7pPr marL="2228850" indent="-171450" eaLnBrk="0" fontAlgn="base" hangingPunct="0">
              <a:spcBef>
                <a:spcPct val="0"/>
              </a:spcBef>
              <a:spcAft>
                <a:spcPct val="0"/>
              </a:spcAft>
              <a:defRPr>
                <a:solidFill>
                  <a:schemeClr val="tx1"/>
                </a:solidFill>
                <a:latin typeface="Arial" charset="0"/>
                <a:ea typeface="ＭＳ Ｐゴシック" charset="-128"/>
              </a:defRPr>
            </a:lvl7pPr>
            <a:lvl8pPr marL="2571750" indent="-171450" eaLnBrk="0" fontAlgn="base" hangingPunct="0">
              <a:spcBef>
                <a:spcPct val="0"/>
              </a:spcBef>
              <a:spcAft>
                <a:spcPct val="0"/>
              </a:spcAft>
              <a:defRPr>
                <a:solidFill>
                  <a:schemeClr val="tx1"/>
                </a:solidFill>
                <a:latin typeface="Arial" charset="0"/>
                <a:ea typeface="ＭＳ Ｐゴシック" charset="-128"/>
              </a:defRPr>
            </a:lvl8pPr>
            <a:lvl9pPr marL="2914650" indent="-171450" eaLnBrk="0" fontAlgn="base" hangingPunct="0">
              <a:spcBef>
                <a:spcPct val="0"/>
              </a:spcBef>
              <a:spcAft>
                <a:spcPct val="0"/>
              </a:spcAft>
              <a:defRPr>
                <a:solidFill>
                  <a:schemeClr val="tx1"/>
                </a:solidFill>
                <a:latin typeface="Arial" charset="0"/>
                <a:ea typeface="ＭＳ Ｐゴシック" charset="-128"/>
              </a:defRPr>
            </a:lvl9pPr>
          </a:lstStyle>
          <a:p>
            <a:fld id="{7EFAA087-4B0D-419F-9695-2C4EBC6F256B}" type="slidenum">
              <a:rPr lang="en-US" smtClean="0">
                <a:latin typeface="Gill Sans" charset="0"/>
              </a:rPr>
              <a:pPr/>
              <a:t>12</a:t>
            </a:fld>
            <a:endParaRPr lang="en-US" dirty="0">
              <a:latin typeface="Gill Sans" charset="0"/>
            </a:endParaRPr>
          </a:p>
        </p:txBody>
      </p:sp>
      <p:sp>
        <p:nvSpPr>
          <p:cNvPr id="19458" name="Rectangle 2"/>
          <p:cNvSpPr>
            <a:spLocks noGrp="1" noChangeArrowheads="1"/>
          </p:cNvSpPr>
          <p:nvPr>
            <p:ph type="title"/>
          </p:nvPr>
        </p:nvSpPr>
        <p:spPr>
          <a:xfrm>
            <a:off x="1828800" y="357503"/>
            <a:ext cx="7239000" cy="1143000"/>
          </a:xfrm>
          <a:noFill/>
        </p:spPr>
        <p:txBody>
          <a:bodyPr vert="horz" lIns="68580" tIns="34290" rIns="68580" bIns="34290" rtlCol="0" anchor="ctr">
            <a:noAutofit/>
          </a:bodyPr>
          <a:lstStyle/>
          <a:p>
            <a:pPr algn="r" fontAlgn="base">
              <a:spcAft>
                <a:spcPct val="0"/>
              </a:spcAft>
            </a:pPr>
            <a:r>
              <a:rPr lang="en-US" sz="2400" dirty="0">
                <a:effectLst/>
                <a:latin typeface="Arial" panose="020B0604020202020204" pitchFamily="34" charset="0"/>
                <a:cs typeface="Arial" panose="020B0604020202020204" pitchFamily="34" charset="0"/>
              </a:rPr>
              <a:t>Analyzing legacy ACRs (Old US Section 508)</a:t>
            </a:r>
          </a:p>
        </p:txBody>
      </p:sp>
      <p:sp>
        <p:nvSpPr>
          <p:cNvPr id="19464" name="Rectangle 9"/>
          <p:cNvSpPr>
            <a:spLocks noChangeArrowheads="1"/>
          </p:cNvSpPr>
          <p:nvPr/>
        </p:nvSpPr>
        <p:spPr bwMode="auto">
          <a:xfrm>
            <a:off x="2281237" y="2119157"/>
            <a:ext cx="268695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900" b="1" dirty="0">
                <a:ea typeface="Times New Roman" pitchFamily="18" charset="0"/>
                <a:cs typeface="Arial" charset="0"/>
              </a:rPr>
              <a:t>Date:</a:t>
            </a:r>
            <a:r>
              <a:rPr lang="en-US" sz="900" dirty="0">
                <a:ea typeface="Times New Roman" pitchFamily="18" charset="0"/>
                <a:cs typeface="Arial" charset="0"/>
              </a:rPr>
              <a:t> </a:t>
            </a:r>
            <a:br>
              <a:rPr lang="en-US" sz="900" dirty="0">
                <a:ea typeface="Times New Roman" pitchFamily="18" charset="0"/>
                <a:cs typeface="Arial" charset="0"/>
              </a:rPr>
            </a:br>
            <a:r>
              <a:rPr lang="en-US" sz="900" b="1" dirty="0">
                <a:ea typeface="Times New Roman" pitchFamily="18" charset="0"/>
                <a:cs typeface="Arial" charset="0"/>
              </a:rPr>
              <a:t>Name of Product:</a:t>
            </a:r>
            <a:r>
              <a:rPr lang="en-US" sz="900" dirty="0">
                <a:ea typeface="Times New Roman" pitchFamily="18" charset="0"/>
                <a:cs typeface="Arial" charset="0"/>
              </a:rPr>
              <a:t> </a:t>
            </a:r>
            <a:br>
              <a:rPr lang="en-US" sz="900" dirty="0">
                <a:ea typeface="Times New Roman" pitchFamily="18" charset="0"/>
                <a:cs typeface="Arial" charset="0"/>
              </a:rPr>
            </a:br>
            <a:r>
              <a:rPr lang="en-US" sz="900" b="1" dirty="0">
                <a:ea typeface="Times New Roman" pitchFamily="18" charset="0"/>
                <a:cs typeface="Arial" charset="0"/>
              </a:rPr>
              <a:t>Contact for more Information (name/phone/email):</a:t>
            </a:r>
            <a:endParaRPr lang="en-US" sz="1350" dirty="0">
              <a:ea typeface="Times New Roman" pitchFamily="18" charset="0"/>
              <a:cs typeface="Arial" charset="0"/>
            </a:endParaRPr>
          </a:p>
        </p:txBody>
      </p:sp>
      <p:sp>
        <p:nvSpPr>
          <p:cNvPr id="21" name="Text Box 204"/>
          <p:cNvSpPr txBox="1">
            <a:spLocks noChangeArrowheads="1"/>
          </p:cNvSpPr>
          <p:nvPr/>
        </p:nvSpPr>
        <p:spPr bwMode="auto">
          <a:xfrm>
            <a:off x="1081486" y="1733550"/>
            <a:ext cx="1496614" cy="253916"/>
          </a:xfrm>
          <a:prstGeom prst="rect">
            <a:avLst/>
          </a:prstGeom>
          <a:solidFill>
            <a:schemeClr val="accent1">
              <a:lumMod val="20000"/>
              <a:lumOff val="80000"/>
            </a:schemeClr>
          </a:solidFill>
          <a:ln w="9525">
            <a:solidFill>
              <a:srgbClr val="333399"/>
            </a:solidFill>
            <a:miter lim="800000"/>
            <a:headEnd/>
            <a:tailEnd/>
          </a:ln>
        </p:spPr>
        <p:txBody>
          <a:bodyPr wrap="square" anchor="ctr">
            <a:spAutoFit/>
          </a:bodyPr>
          <a:lstStyle>
            <a:defPPr>
              <a:defRPr lang="en-US"/>
            </a:defPPr>
            <a:lvl1pPr algn="ctr">
              <a:defRPr sz="1400">
                <a:solidFill>
                  <a:schemeClr val="accent2"/>
                </a:solidFill>
                <a:ea typeface="ＭＳ Ｐゴシック" charset="-128"/>
              </a:defRPr>
            </a:lvl1pPr>
            <a:lvl2pPr marL="742950" indent="-285750">
              <a:defRPr>
                <a:ea typeface="ＭＳ Ｐゴシック" charset="-128"/>
              </a:defRPr>
            </a:lvl2pPr>
            <a:lvl3pPr marL="1143000" indent="-228600">
              <a:defRPr>
                <a:ea typeface="ＭＳ Ｐゴシック" charset="-128"/>
              </a:defRPr>
            </a:lvl3pPr>
            <a:lvl4pPr marL="1600200" indent="-228600">
              <a:defRPr>
                <a:ea typeface="ＭＳ Ｐゴシック" charset="-128"/>
              </a:defRPr>
            </a:lvl4pPr>
            <a:lvl5pPr marL="2057400" indent="-228600">
              <a:defRPr>
                <a:ea typeface="ＭＳ Ｐゴシック" charset="-128"/>
              </a:defRPr>
            </a:lvl5pPr>
            <a:lvl6pPr marL="2514600" indent="-228600" eaLnBrk="0" fontAlgn="base" hangingPunct="0">
              <a:spcBef>
                <a:spcPct val="0"/>
              </a:spcBef>
              <a:spcAft>
                <a:spcPct val="0"/>
              </a:spcAft>
              <a:defRPr>
                <a:ea typeface="ＭＳ Ｐゴシック" charset="-128"/>
              </a:defRPr>
            </a:lvl6pPr>
            <a:lvl7pPr marL="2971800" indent="-228600" eaLnBrk="0" fontAlgn="base" hangingPunct="0">
              <a:spcBef>
                <a:spcPct val="0"/>
              </a:spcBef>
              <a:spcAft>
                <a:spcPct val="0"/>
              </a:spcAft>
              <a:defRPr>
                <a:ea typeface="ＭＳ Ｐゴシック" charset="-128"/>
              </a:defRPr>
            </a:lvl7pPr>
            <a:lvl8pPr marL="3429000" indent="-228600" eaLnBrk="0" fontAlgn="base" hangingPunct="0">
              <a:spcBef>
                <a:spcPct val="0"/>
              </a:spcBef>
              <a:spcAft>
                <a:spcPct val="0"/>
              </a:spcAft>
              <a:defRPr>
                <a:ea typeface="ＭＳ Ｐゴシック" charset="-128"/>
              </a:defRPr>
            </a:lvl8pPr>
            <a:lvl9pPr marL="3886200" indent="-228600" eaLnBrk="0" fontAlgn="base" hangingPunct="0">
              <a:spcBef>
                <a:spcPct val="0"/>
              </a:spcBef>
              <a:spcAft>
                <a:spcPct val="0"/>
              </a:spcAft>
              <a:defRPr>
                <a:ea typeface="ＭＳ Ｐゴシック" charset="-128"/>
              </a:defRPr>
            </a:lvl9pPr>
          </a:lstStyle>
          <a:p>
            <a:r>
              <a:rPr lang="en-US" sz="1050" dirty="0">
                <a:solidFill>
                  <a:schemeClr val="tx1"/>
                </a:solidFill>
              </a:rPr>
              <a:t>Must not be blank</a:t>
            </a:r>
          </a:p>
        </p:txBody>
      </p:sp>
      <p:sp>
        <p:nvSpPr>
          <p:cNvPr id="22" name="Line 201" descr="Pointer to VPAT Product  / contact information"/>
          <p:cNvSpPr>
            <a:spLocks noChangeShapeType="1"/>
          </p:cNvSpPr>
          <p:nvPr/>
        </p:nvSpPr>
        <p:spPr bwMode="auto">
          <a:xfrm>
            <a:off x="1797049" y="1975999"/>
            <a:ext cx="501650" cy="399997"/>
          </a:xfrm>
          <a:prstGeom prst="line">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US" sz="1350" dirty="0"/>
          </a:p>
        </p:txBody>
      </p:sp>
      <p:graphicFrame>
        <p:nvGraphicFramePr>
          <p:cNvPr id="91333" name="Group 197" descr="VPAT Form Summary table"/>
          <p:cNvGraphicFramePr>
            <a:graphicFrameLocks noGrp="1"/>
          </p:cNvGraphicFramePr>
          <p:nvPr>
            <p:extLst>
              <p:ext uri="{D42A27DB-BD31-4B8C-83A1-F6EECF244321}">
                <p14:modId xmlns:p14="http://schemas.microsoft.com/office/powerpoint/2010/main" val="3576363644"/>
              </p:ext>
            </p:extLst>
          </p:nvPr>
        </p:nvGraphicFramePr>
        <p:xfrm>
          <a:off x="2352675" y="2725729"/>
          <a:ext cx="6127354" cy="3644943"/>
        </p:xfrm>
        <a:graphic>
          <a:graphicData uri="http://schemas.openxmlformats.org/drawingml/2006/table">
            <a:tbl>
              <a:tblPr firstRow="1"/>
              <a:tblGrid>
                <a:gridCol w="3130552">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625202">
                  <a:extLst>
                    <a:ext uri="{9D8B030D-6E8A-4147-A177-3AD203B41FA5}">
                      <a16:colId xmlns:a16="http://schemas.microsoft.com/office/drawing/2014/main" val="20002"/>
                    </a:ext>
                  </a:extLst>
                </a:gridCol>
              </a:tblGrid>
              <a:tr h="1006781">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1" u="none" strike="noStrike" cap="none" normalizeH="0" baseline="0" dirty="0">
                        <a:ln>
                          <a:noFill/>
                        </a:ln>
                        <a:solidFill>
                          <a:schemeClr val="tx1"/>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ea typeface="Times New Roman" pitchFamily="18" charset="0"/>
                          <a:cs typeface="Arial" charset="0"/>
                        </a:rPr>
                        <a:t>Summary Table</a:t>
                      </a:r>
                      <a:endParaRPr kumimoji="0" lang="en-US" sz="9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charset="0"/>
                          <a:ea typeface="Times New Roman" pitchFamily="18" charset="0"/>
                          <a:cs typeface="Arial" charset="0"/>
                        </a:rPr>
                        <a:t>VPAT</a:t>
                      </a:r>
                      <a:r>
                        <a:rPr kumimoji="0" lang="en-US" sz="1500" b="1" i="0" u="none" strike="noStrike" cap="none" normalizeH="0" baseline="0" dirty="0">
                          <a:ln>
                            <a:noFill/>
                          </a:ln>
                          <a:solidFill>
                            <a:schemeClr val="tx1"/>
                          </a:solidFill>
                          <a:effectLst/>
                          <a:latin typeface="Arial" charset="0"/>
                          <a:ea typeface="Times New Roman" pitchFamily="18" charset="0"/>
                          <a:cs typeface="Arial" charset="0"/>
                        </a:rPr>
                        <a:t>™</a:t>
                      </a:r>
                      <a:endParaRPr kumimoji="0" lang="en-US" sz="9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Times New Roman" pitchFamily="18" charset="0"/>
                          <a:cs typeface="Arial" charset="0"/>
                        </a:rPr>
                        <a:t>Voluntary Product Accessibility Template</a:t>
                      </a:r>
                      <a:r>
                        <a:rPr kumimoji="0" lang="en-US" sz="1400" b="1" i="0" u="none" strike="noStrike" cap="none" normalizeH="0" baseline="30000" dirty="0">
                          <a:ln>
                            <a:noFill/>
                          </a:ln>
                          <a:solidFill>
                            <a:schemeClr val="tx1"/>
                          </a:solidFill>
                          <a:effectLst/>
                          <a:latin typeface="Arial" charset="0"/>
                          <a:ea typeface="Times New Roman" pitchFamily="18" charset="0"/>
                          <a:cs typeface="Arial" charset="0"/>
                        </a:rPr>
                        <a:t>®</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34290" marB="3429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40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1" u="none" strike="noStrike" cap="none" normalizeH="0" baseline="0" dirty="0">
                          <a:ln>
                            <a:noFill/>
                          </a:ln>
                          <a:solidFill>
                            <a:schemeClr val="tx1"/>
                          </a:solidFill>
                          <a:effectLst/>
                          <a:latin typeface="Arial" charset="0"/>
                          <a:ea typeface="Times New Roman" pitchFamily="18" charset="0"/>
                          <a:cs typeface="Arial" charset="0"/>
                        </a:rPr>
                        <a:t>Criteria</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34290" marB="3429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ea typeface="Times New Roman" pitchFamily="18" charset="0"/>
                          <a:cs typeface="Arial" charset="0"/>
                        </a:rPr>
                        <a:t>Supporting Features</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34290" marB="3429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ea typeface="Times New Roman" pitchFamily="18" charset="0"/>
                          <a:cs typeface="Arial" charset="0"/>
                        </a:rPr>
                        <a:t>Remarks and explanations</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34290" marB="3429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673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ea typeface="Times New Roman" pitchFamily="18" charset="0"/>
                          <a:cs typeface="Arial" charset="0"/>
                        </a:rPr>
                        <a:t>Section 1194.21 </a:t>
                      </a:r>
                      <a:r>
                        <a:rPr kumimoji="0" lang="en-US" sz="900" b="0" i="0" u="none" strike="noStrike" cap="none" normalizeH="0" baseline="0" dirty="0">
                          <a:ln>
                            <a:noFill/>
                          </a:ln>
                          <a:solidFill>
                            <a:schemeClr val="tx1"/>
                          </a:solidFill>
                          <a:effectLst/>
                          <a:latin typeface="Arial" charset="0"/>
                          <a:ea typeface="Times New Roman" pitchFamily="18" charset="0"/>
                          <a:cs typeface="Arial" charset="0"/>
                          <a:hlinkClick r:id="" action="ppaction://noaction"/>
                        </a:rPr>
                        <a:t>Software Applications and Operating Systems</a:t>
                      </a:r>
                      <a:r>
                        <a:rPr kumimoji="0" lang="en-US" sz="9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34290" marB="3429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34290" marB="3429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34290" marB="3429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673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ea typeface="Times New Roman" pitchFamily="18" charset="0"/>
                          <a:cs typeface="Arial" charset="0"/>
                        </a:rPr>
                        <a:t>Section 1194.22 </a:t>
                      </a:r>
                      <a:r>
                        <a:rPr kumimoji="0" lang="en-US" sz="900" b="0" i="0" u="none" strike="noStrike" cap="none" normalizeH="0" baseline="0" dirty="0">
                          <a:ln>
                            <a:noFill/>
                          </a:ln>
                          <a:solidFill>
                            <a:schemeClr val="tx1"/>
                          </a:solidFill>
                          <a:effectLst/>
                          <a:latin typeface="Arial" charset="0"/>
                          <a:ea typeface="Times New Roman" pitchFamily="18" charset="0"/>
                          <a:cs typeface="Arial" charset="0"/>
                          <a:hlinkClick r:id="" action="ppaction://noaction"/>
                        </a:rPr>
                        <a:t>Web-based Intranet and Internet Information and Applications</a:t>
                      </a:r>
                      <a:r>
                        <a:rPr kumimoji="0" lang="en-US" sz="9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34290" marB="3429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34290" marB="3429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34290" marB="3429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428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ea typeface="Times New Roman" pitchFamily="18" charset="0"/>
                          <a:cs typeface="Arial" charset="0"/>
                        </a:rPr>
                        <a:t>Section 1194.23 </a:t>
                      </a:r>
                      <a:r>
                        <a:rPr kumimoji="0" lang="en-US" sz="900" b="0" i="0" u="none" strike="noStrike" cap="none" normalizeH="0" baseline="0" dirty="0">
                          <a:ln>
                            <a:noFill/>
                          </a:ln>
                          <a:solidFill>
                            <a:schemeClr val="tx1"/>
                          </a:solidFill>
                          <a:effectLst/>
                          <a:latin typeface="Arial" charset="0"/>
                          <a:ea typeface="Times New Roman" pitchFamily="18" charset="0"/>
                          <a:cs typeface="Arial" charset="0"/>
                          <a:hlinkClick r:id="" action="ppaction://noaction"/>
                        </a:rPr>
                        <a:t>Telecommunications Products</a:t>
                      </a:r>
                      <a:r>
                        <a:rPr kumimoji="0" lang="en-US" sz="9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34290" marB="3429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34290" marB="3429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34290" marB="3429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428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ea typeface="Times New Roman" pitchFamily="18" charset="0"/>
                          <a:cs typeface="Arial" charset="0"/>
                        </a:rPr>
                        <a:t>Section 1194.24 </a:t>
                      </a:r>
                      <a:r>
                        <a:rPr kumimoji="0" lang="en-US" sz="900" b="0" i="0" u="none" strike="noStrike" cap="none" normalizeH="0" baseline="0" dirty="0">
                          <a:ln>
                            <a:noFill/>
                          </a:ln>
                          <a:solidFill>
                            <a:schemeClr val="tx1"/>
                          </a:solidFill>
                          <a:effectLst/>
                          <a:latin typeface="Arial" charset="0"/>
                          <a:ea typeface="Times New Roman" pitchFamily="18" charset="0"/>
                          <a:cs typeface="Arial" charset="0"/>
                          <a:hlinkClick r:id="" action="ppaction://noaction"/>
                        </a:rPr>
                        <a:t>Video and Multimedia Products</a:t>
                      </a:r>
                      <a:r>
                        <a:rPr kumimoji="0" lang="en-US" sz="9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34290" marB="3429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34290" marB="3429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34290" marB="3429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428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ea typeface="Times New Roman" pitchFamily="18" charset="0"/>
                          <a:cs typeface="Arial" charset="0"/>
                        </a:rPr>
                        <a:t>Section 1194.25 </a:t>
                      </a:r>
                      <a:r>
                        <a:rPr kumimoji="0" lang="en-US" sz="900" b="0" i="0" u="none" strike="noStrike" cap="none" normalizeH="0" baseline="0" dirty="0">
                          <a:ln>
                            <a:noFill/>
                          </a:ln>
                          <a:solidFill>
                            <a:schemeClr val="tx1"/>
                          </a:solidFill>
                          <a:effectLst/>
                          <a:latin typeface="Arial" charset="0"/>
                          <a:ea typeface="Times New Roman" pitchFamily="18" charset="0"/>
                          <a:cs typeface="Arial" charset="0"/>
                          <a:hlinkClick r:id="" action="ppaction://noaction"/>
                        </a:rPr>
                        <a:t>Self-Contained, Closed Products</a:t>
                      </a:r>
                      <a:r>
                        <a:rPr kumimoji="0" lang="en-US" sz="9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34290" marB="3429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34290" marB="3429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34290" marB="3429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428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ea typeface="Times New Roman" pitchFamily="18" charset="0"/>
                          <a:cs typeface="Arial" charset="0"/>
                        </a:rPr>
                        <a:t>Section 1194.26 </a:t>
                      </a:r>
                      <a:r>
                        <a:rPr kumimoji="0" lang="en-US" sz="900" b="0" i="0" u="none" strike="noStrike" cap="none" normalizeH="0" baseline="0" dirty="0">
                          <a:ln>
                            <a:noFill/>
                          </a:ln>
                          <a:solidFill>
                            <a:schemeClr val="tx1"/>
                          </a:solidFill>
                          <a:effectLst/>
                          <a:latin typeface="Arial" charset="0"/>
                          <a:ea typeface="Times New Roman" pitchFamily="18" charset="0"/>
                          <a:cs typeface="Arial" charset="0"/>
                          <a:hlinkClick r:id="" action="ppaction://noaction"/>
                        </a:rPr>
                        <a:t>Desktop and Portable Computers</a:t>
                      </a:r>
                      <a:r>
                        <a:rPr kumimoji="0" lang="en-US" sz="9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34290" marB="3429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34290" marB="3429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34290" marB="3429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3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ea typeface="Times New Roman" pitchFamily="18" charset="0"/>
                          <a:cs typeface="Arial" charset="0"/>
                        </a:rPr>
                        <a:t>Section 1194.31 </a:t>
                      </a:r>
                      <a:r>
                        <a:rPr kumimoji="0" lang="en-US" sz="900" b="0" i="0" u="none" strike="noStrike" cap="none" normalizeH="0" baseline="0" dirty="0">
                          <a:ln>
                            <a:noFill/>
                          </a:ln>
                          <a:solidFill>
                            <a:schemeClr val="tx1"/>
                          </a:solidFill>
                          <a:effectLst/>
                          <a:latin typeface="Arial" charset="0"/>
                          <a:ea typeface="Times New Roman" pitchFamily="18" charset="0"/>
                          <a:cs typeface="Arial" charset="0"/>
                          <a:hlinkClick r:id="" action="ppaction://noaction"/>
                        </a:rPr>
                        <a:t>Functional Performance Criteria</a:t>
                      </a:r>
                      <a:r>
                        <a:rPr kumimoji="0" lang="en-US" sz="9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34290" marB="3429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34290" marB="3429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34290" marB="3429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572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ea typeface="Times New Roman" pitchFamily="18" charset="0"/>
                          <a:cs typeface="Arial" charset="0"/>
                        </a:rPr>
                        <a:t>Section 1194.41 </a:t>
                      </a:r>
                      <a:r>
                        <a:rPr kumimoji="0" lang="en-US" sz="900" b="0" i="0" u="none" strike="noStrike" cap="none" normalizeH="0" baseline="0" dirty="0">
                          <a:ln>
                            <a:noFill/>
                          </a:ln>
                          <a:solidFill>
                            <a:schemeClr val="tx1"/>
                          </a:solidFill>
                          <a:effectLst/>
                          <a:latin typeface="Arial" charset="0"/>
                          <a:ea typeface="Times New Roman" pitchFamily="18" charset="0"/>
                          <a:cs typeface="Arial" charset="0"/>
                          <a:hlinkClick r:id="" action="ppaction://noaction"/>
                        </a:rPr>
                        <a:t>Information, Documentation, and Support</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34290" marB="3429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34290" marB="3429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34290" marB="3429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18" name="Text Box 204"/>
          <p:cNvSpPr txBox="1">
            <a:spLocks noChangeArrowheads="1"/>
          </p:cNvSpPr>
          <p:nvPr/>
        </p:nvSpPr>
        <p:spPr bwMode="auto">
          <a:xfrm>
            <a:off x="357030" y="4025205"/>
            <a:ext cx="1851602" cy="1384995"/>
          </a:xfrm>
          <a:prstGeom prst="rect">
            <a:avLst/>
          </a:prstGeom>
          <a:solidFill>
            <a:schemeClr val="accent1">
              <a:lumMod val="20000"/>
              <a:lumOff val="80000"/>
            </a:schemeClr>
          </a:solidFill>
          <a:ln w="9525">
            <a:solidFill>
              <a:srgbClr val="333399"/>
            </a:solidFill>
            <a:miter lim="800000"/>
            <a:headEnd/>
            <a:tailEnd/>
          </a:ln>
        </p:spPr>
        <p:txBody>
          <a:bodyPr wrap="square" anchor="ct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endParaRPr lang="en-US" sz="1050" dirty="0"/>
          </a:p>
          <a:p>
            <a:pPr algn="ctr"/>
            <a:endParaRPr lang="en-US" sz="1050" dirty="0"/>
          </a:p>
          <a:p>
            <a:pPr algn="ctr"/>
            <a:r>
              <a:rPr lang="en-US" sz="1050" dirty="0"/>
              <a:t>One or more of these should be completed (product dependent) </a:t>
            </a:r>
          </a:p>
          <a:p>
            <a:pPr algn="ctr"/>
            <a:endParaRPr lang="en-US" sz="1050" dirty="0"/>
          </a:p>
          <a:p>
            <a:pPr algn="ctr"/>
            <a:endParaRPr lang="en-US" sz="1050" dirty="0">
              <a:solidFill>
                <a:schemeClr val="accent2"/>
              </a:solidFill>
            </a:endParaRPr>
          </a:p>
          <a:p>
            <a:pPr algn="ctr"/>
            <a:endParaRPr lang="en-US" sz="1050" dirty="0">
              <a:solidFill>
                <a:schemeClr val="accent2"/>
              </a:solidFill>
            </a:endParaRPr>
          </a:p>
        </p:txBody>
      </p:sp>
      <p:sp>
        <p:nvSpPr>
          <p:cNvPr id="20" name="Text Box 204"/>
          <p:cNvSpPr txBox="1">
            <a:spLocks noChangeArrowheads="1"/>
          </p:cNvSpPr>
          <p:nvPr/>
        </p:nvSpPr>
        <p:spPr bwMode="auto">
          <a:xfrm>
            <a:off x="357030" y="6035726"/>
            <a:ext cx="1841538" cy="253916"/>
          </a:xfrm>
          <a:prstGeom prst="rect">
            <a:avLst/>
          </a:prstGeom>
          <a:solidFill>
            <a:schemeClr val="accent2">
              <a:lumMod val="20000"/>
              <a:lumOff val="80000"/>
            </a:schemeClr>
          </a:solidFill>
          <a:ln w="9525">
            <a:solidFill>
              <a:srgbClr val="333399"/>
            </a:solidFill>
            <a:miter lim="800000"/>
            <a:headEnd/>
            <a:tailEnd/>
          </a:ln>
        </p:spPr>
        <p:txBody>
          <a:bodyPr wrap="square" anchor="ct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sz="1050" dirty="0"/>
              <a:t>Always completed</a:t>
            </a:r>
            <a:endParaRPr lang="en-US" sz="1050" dirty="0">
              <a:solidFill>
                <a:schemeClr val="accent2"/>
              </a:solidFill>
            </a:endParaRPr>
          </a:p>
        </p:txBody>
      </p:sp>
      <p:sp>
        <p:nvSpPr>
          <p:cNvPr id="19509" name="Line 201" descr="Pointer to VPAT EIR Catagories"/>
          <p:cNvSpPr>
            <a:spLocks noChangeShapeType="1"/>
          </p:cNvSpPr>
          <p:nvPr/>
        </p:nvSpPr>
        <p:spPr bwMode="auto">
          <a:xfrm flipH="1">
            <a:off x="4686299" y="1923609"/>
            <a:ext cx="742950" cy="1932191"/>
          </a:xfrm>
          <a:prstGeom prst="line">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US" sz="1350" dirty="0"/>
          </a:p>
        </p:txBody>
      </p:sp>
      <p:sp>
        <p:nvSpPr>
          <p:cNvPr id="19510" name="Line 202" descr="Pointer to VPAT supporting features"/>
          <p:cNvSpPr>
            <a:spLocks noChangeShapeType="1"/>
          </p:cNvSpPr>
          <p:nvPr/>
        </p:nvSpPr>
        <p:spPr bwMode="auto">
          <a:xfrm flipH="1">
            <a:off x="5857875" y="2247460"/>
            <a:ext cx="466725" cy="1515244"/>
          </a:xfrm>
          <a:prstGeom prst="line">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US" sz="1350" dirty="0"/>
          </a:p>
        </p:txBody>
      </p:sp>
      <p:sp>
        <p:nvSpPr>
          <p:cNvPr id="19511" name="Line 203" descr="Pointer to VPAT Remarks section"/>
          <p:cNvSpPr>
            <a:spLocks noChangeShapeType="1"/>
          </p:cNvSpPr>
          <p:nvPr/>
        </p:nvSpPr>
        <p:spPr bwMode="auto">
          <a:xfrm flipH="1">
            <a:off x="7458075" y="2533210"/>
            <a:ext cx="466725" cy="1210162"/>
          </a:xfrm>
          <a:prstGeom prst="line">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US" sz="1350" dirty="0"/>
          </a:p>
        </p:txBody>
      </p:sp>
      <p:sp>
        <p:nvSpPr>
          <p:cNvPr id="19512" name="Text Box 204"/>
          <p:cNvSpPr txBox="1">
            <a:spLocks noChangeArrowheads="1"/>
          </p:cNvSpPr>
          <p:nvPr/>
        </p:nvSpPr>
        <p:spPr bwMode="auto">
          <a:xfrm>
            <a:off x="5323285" y="1676400"/>
            <a:ext cx="2459831" cy="253916"/>
          </a:xfrm>
          <a:prstGeom prst="rect">
            <a:avLst/>
          </a:prstGeom>
          <a:solidFill>
            <a:schemeClr val="accent1">
              <a:lumMod val="20000"/>
              <a:lumOff val="80000"/>
            </a:schemeClr>
          </a:solidFill>
          <a:ln w="9525">
            <a:solidFill>
              <a:srgbClr val="333399"/>
            </a:solidFill>
            <a:miter lim="800000"/>
            <a:headEnd/>
            <a:tailEnd/>
          </a:ln>
        </p:spPr>
        <p:txBody>
          <a:bodyPr wrap="square" anchor="ctr">
            <a:spAutoFit/>
          </a:bodyPr>
          <a:lstStyle>
            <a:defPPr>
              <a:defRPr lang="en-US"/>
            </a:defPPr>
            <a:lvl1pPr algn="ctr">
              <a:defRPr sz="1400">
                <a:solidFill>
                  <a:schemeClr val="accent2"/>
                </a:solidFill>
                <a:ea typeface="ＭＳ Ｐゴシック" charset="-128"/>
              </a:defRPr>
            </a:lvl1pPr>
            <a:lvl2pPr marL="742950" indent="-285750">
              <a:defRPr>
                <a:ea typeface="ＭＳ Ｐゴシック" charset="-128"/>
              </a:defRPr>
            </a:lvl2pPr>
            <a:lvl3pPr marL="1143000" indent="-228600">
              <a:defRPr>
                <a:ea typeface="ＭＳ Ｐゴシック" charset="-128"/>
              </a:defRPr>
            </a:lvl3pPr>
            <a:lvl4pPr marL="1600200" indent="-228600">
              <a:defRPr>
                <a:ea typeface="ＭＳ Ｐゴシック" charset="-128"/>
              </a:defRPr>
            </a:lvl4pPr>
            <a:lvl5pPr marL="2057400" indent="-228600">
              <a:defRPr>
                <a:ea typeface="ＭＳ Ｐゴシック" charset="-128"/>
              </a:defRPr>
            </a:lvl5pPr>
            <a:lvl6pPr marL="2514600" indent="-228600" eaLnBrk="0" fontAlgn="base" hangingPunct="0">
              <a:spcBef>
                <a:spcPct val="0"/>
              </a:spcBef>
              <a:spcAft>
                <a:spcPct val="0"/>
              </a:spcAft>
              <a:defRPr>
                <a:ea typeface="ＭＳ Ｐゴシック" charset="-128"/>
              </a:defRPr>
            </a:lvl6pPr>
            <a:lvl7pPr marL="2971800" indent="-228600" eaLnBrk="0" fontAlgn="base" hangingPunct="0">
              <a:spcBef>
                <a:spcPct val="0"/>
              </a:spcBef>
              <a:spcAft>
                <a:spcPct val="0"/>
              </a:spcAft>
              <a:defRPr>
                <a:ea typeface="ＭＳ Ｐゴシック" charset="-128"/>
              </a:defRPr>
            </a:lvl7pPr>
            <a:lvl8pPr marL="3429000" indent="-228600" eaLnBrk="0" fontAlgn="base" hangingPunct="0">
              <a:spcBef>
                <a:spcPct val="0"/>
              </a:spcBef>
              <a:spcAft>
                <a:spcPct val="0"/>
              </a:spcAft>
              <a:defRPr>
                <a:ea typeface="ＭＳ Ｐゴシック" charset="-128"/>
              </a:defRPr>
            </a:lvl8pPr>
            <a:lvl9pPr marL="3886200" indent="-228600" eaLnBrk="0" fontAlgn="base" hangingPunct="0">
              <a:spcBef>
                <a:spcPct val="0"/>
              </a:spcBef>
              <a:spcAft>
                <a:spcPct val="0"/>
              </a:spcAft>
              <a:defRPr>
                <a:ea typeface="ＭＳ Ｐゴシック" charset="-128"/>
              </a:defRPr>
            </a:lvl9pPr>
          </a:lstStyle>
          <a:p>
            <a:r>
              <a:rPr lang="en-US" sz="1050" dirty="0">
                <a:solidFill>
                  <a:schemeClr val="tx1"/>
                </a:solidFill>
              </a:rPr>
              <a:t>Main Sections categorized by EIR type</a:t>
            </a:r>
          </a:p>
        </p:txBody>
      </p:sp>
      <p:sp>
        <p:nvSpPr>
          <p:cNvPr id="19513" name="Text Box 205"/>
          <p:cNvSpPr txBox="1">
            <a:spLocks noChangeArrowheads="1"/>
          </p:cNvSpPr>
          <p:nvPr/>
        </p:nvSpPr>
        <p:spPr bwMode="auto">
          <a:xfrm>
            <a:off x="6009085" y="2000250"/>
            <a:ext cx="1440656" cy="253916"/>
          </a:xfrm>
          <a:prstGeom prst="rect">
            <a:avLst/>
          </a:prstGeom>
          <a:solidFill>
            <a:schemeClr val="accent1">
              <a:lumMod val="20000"/>
              <a:lumOff val="80000"/>
            </a:schemeClr>
          </a:solidFill>
          <a:ln w="9525">
            <a:solidFill>
              <a:srgbClr val="333399"/>
            </a:solidFill>
            <a:miter lim="800000"/>
            <a:headEnd/>
            <a:tailEnd/>
          </a:ln>
        </p:spPr>
        <p:txBody>
          <a:bodyPr wrap="square" anchor="ctr">
            <a:spAutoFit/>
          </a:bodyPr>
          <a:lstStyle>
            <a:defPPr>
              <a:defRPr lang="en-US"/>
            </a:defPPr>
            <a:lvl1pPr algn="ctr">
              <a:defRPr sz="1400">
                <a:solidFill>
                  <a:schemeClr val="accent2"/>
                </a:solidFill>
                <a:ea typeface="ＭＳ Ｐゴシック" charset="-128"/>
              </a:defRPr>
            </a:lvl1pPr>
            <a:lvl2pPr marL="742950" indent="-285750">
              <a:defRPr>
                <a:ea typeface="ＭＳ Ｐゴシック" charset="-128"/>
              </a:defRPr>
            </a:lvl2pPr>
            <a:lvl3pPr marL="1143000" indent="-228600">
              <a:defRPr>
                <a:ea typeface="ＭＳ Ｐゴシック" charset="-128"/>
              </a:defRPr>
            </a:lvl3pPr>
            <a:lvl4pPr marL="1600200" indent="-228600">
              <a:defRPr>
                <a:ea typeface="ＭＳ Ｐゴシック" charset="-128"/>
              </a:defRPr>
            </a:lvl4pPr>
            <a:lvl5pPr marL="2057400" indent="-228600">
              <a:defRPr>
                <a:ea typeface="ＭＳ Ｐゴシック" charset="-128"/>
              </a:defRPr>
            </a:lvl5pPr>
            <a:lvl6pPr marL="2514600" indent="-228600" eaLnBrk="0" fontAlgn="base" hangingPunct="0">
              <a:spcBef>
                <a:spcPct val="0"/>
              </a:spcBef>
              <a:spcAft>
                <a:spcPct val="0"/>
              </a:spcAft>
              <a:defRPr>
                <a:ea typeface="ＭＳ Ｐゴシック" charset="-128"/>
              </a:defRPr>
            </a:lvl6pPr>
            <a:lvl7pPr marL="2971800" indent="-228600" eaLnBrk="0" fontAlgn="base" hangingPunct="0">
              <a:spcBef>
                <a:spcPct val="0"/>
              </a:spcBef>
              <a:spcAft>
                <a:spcPct val="0"/>
              </a:spcAft>
              <a:defRPr>
                <a:ea typeface="ＭＳ Ｐゴシック" charset="-128"/>
              </a:defRPr>
            </a:lvl7pPr>
            <a:lvl8pPr marL="3429000" indent="-228600" eaLnBrk="0" fontAlgn="base" hangingPunct="0">
              <a:spcBef>
                <a:spcPct val="0"/>
              </a:spcBef>
              <a:spcAft>
                <a:spcPct val="0"/>
              </a:spcAft>
              <a:defRPr>
                <a:ea typeface="ＭＳ Ｐゴシック" charset="-128"/>
              </a:defRPr>
            </a:lvl8pPr>
            <a:lvl9pPr marL="3886200" indent="-228600" eaLnBrk="0" fontAlgn="base" hangingPunct="0">
              <a:spcBef>
                <a:spcPct val="0"/>
              </a:spcBef>
              <a:spcAft>
                <a:spcPct val="0"/>
              </a:spcAft>
              <a:defRPr>
                <a:ea typeface="ＭＳ Ｐゴシック" charset="-128"/>
              </a:defRPr>
            </a:lvl9pPr>
          </a:lstStyle>
          <a:p>
            <a:r>
              <a:rPr lang="en-US" sz="1050" dirty="0">
                <a:solidFill>
                  <a:schemeClr val="tx1"/>
                </a:solidFill>
              </a:rPr>
              <a:t>Degree of compliance </a:t>
            </a:r>
          </a:p>
        </p:txBody>
      </p:sp>
      <p:sp>
        <p:nvSpPr>
          <p:cNvPr id="19514" name="Text Box 206"/>
          <p:cNvSpPr txBox="1">
            <a:spLocks noChangeArrowheads="1"/>
          </p:cNvSpPr>
          <p:nvPr/>
        </p:nvSpPr>
        <p:spPr bwMode="auto">
          <a:xfrm>
            <a:off x="6437710" y="2286000"/>
            <a:ext cx="2325290" cy="253916"/>
          </a:xfrm>
          <a:prstGeom prst="rect">
            <a:avLst/>
          </a:prstGeom>
          <a:solidFill>
            <a:schemeClr val="accent1">
              <a:lumMod val="20000"/>
              <a:lumOff val="80000"/>
            </a:schemeClr>
          </a:solidFill>
          <a:ln w="9525">
            <a:solidFill>
              <a:srgbClr val="333399"/>
            </a:solidFill>
            <a:miter lim="800000"/>
            <a:headEnd/>
            <a:tailEnd/>
          </a:ln>
        </p:spPr>
        <p:txBody>
          <a:bodyPr wrap="square" anchor="ctr">
            <a:spAutoFit/>
          </a:bodyPr>
          <a:lstStyle>
            <a:defPPr>
              <a:defRPr lang="en-US"/>
            </a:defPPr>
            <a:lvl1pPr algn="ctr">
              <a:defRPr sz="1400">
                <a:solidFill>
                  <a:schemeClr val="accent2"/>
                </a:solidFill>
                <a:ea typeface="ＭＳ Ｐゴシック" charset="-128"/>
              </a:defRPr>
            </a:lvl1pPr>
            <a:lvl2pPr marL="742950" indent="-285750">
              <a:defRPr>
                <a:ea typeface="ＭＳ Ｐゴシック" charset="-128"/>
              </a:defRPr>
            </a:lvl2pPr>
            <a:lvl3pPr marL="1143000" indent="-228600">
              <a:defRPr>
                <a:ea typeface="ＭＳ Ｐゴシック" charset="-128"/>
              </a:defRPr>
            </a:lvl3pPr>
            <a:lvl4pPr marL="1600200" indent="-228600">
              <a:defRPr>
                <a:ea typeface="ＭＳ Ｐゴシック" charset="-128"/>
              </a:defRPr>
            </a:lvl4pPr>
            <a:lvl5pPr marL="2057400" indent="-228600">
              <a:defRPr>
                <a:ea typeface="ＭＳ Ｐゴシック" charset="-128"/>
              </a:defRPr>
            </a:lvl5pPr>
            <a:lvl6pPr marL="2514600" indent="-228600" eaLnBrk="0" fontAlgn="base" hangingPunct="0">
              <a:spcBef>
                <a:spcPct val="0"/>
              </a:spcBef>
              <a:spcAft>
                <a:spcPct val="0"/>
              </a:spcAft>
              <a:defRPr>
                <a:ea typeface="ＭＳ Ｐゴシック" charset="-128"/>
              </a:defRPr>
            </a:lvl6pPr>
            <a:lvl7pPr marL="2971800" indent="-228600" eaLnBrk="0" fontAlgn="base" hangingPunct="0">
              <a:spcBef>
                <a:spcPct val="0"/>
              </a:spcBef>
              <a:spcAft>
                <a:spcPct val="0"/>
              </a:spcAft>
              <a:defRPr>
                <a:ea typeface="ＭＳ Ｐゴシック" charset="-128"/>
              </a:defRPr>
            </a:lvl7pPr>
            <a:lvl8pPr marL="3429000" indent="-228600" eaLnBrk="0" fontAlgn="base" hangingPunct="0">
              <a:spcBef>
                <a:spcPct val="0"/>
              </a:spcBef>
              <a:spcAft>
                <a:spcPct val="0"/>
              </a:spcAft>
              <a:defRPr>
                <a:ea typeface="ＭＳ Ｐゴシック" charset="-128"/>
              </a:defRPr>
            </a:lvl8pPr>
            <a:lvl9pPr marL="3886200" indent="-228600" eaLnBrk="0" fontAlgn="base" hangingPunct="0">
              <a:spcBef>
                <a:spcPct val="0"/>
              </a:spcBef>
              <a:spcAft>
                <a:spcPct val="0"/>
              </a:spcAft>
              <a:defRPr>
                <a:ea typeface="ＭＳ Ｐゴシック" charset="-128"/>
              </a:defRPr>
            </a:lvl9pPr>
          </a:lstStyle>
          <a:p>
            <a:r>
              <a:rPr lang="en-US" sz="1050" dirty="0">
                <a:solidFill>
                  <a:schemeClr val="tx1"/>
                </a:solidFill>
              </a:rPr>
              <a:t>Supporting or exceptions information</a:t>
            </a:r>
          </a:p>
        </p:txBody>
      </p:sp>
      <p:sp>
        <p:nvSpPr>
          <p:cNvPr id="16" name="Text Box 204">
            <a:extLst>
              <a:ext uri="{FF2B5EF4-FFF2-40B4-BE49-F238E27FC236}">
                <a16:creationId xmlns:a16="http://schemas.microsoft.com/office/drawing/2014/main" id="{04295213-E71A-42BF-B6D4-B9FB7CB0F639}"/>
              </a:ext>
            </a:extLst>
          </p:cNvPr>
          <p:cNvSpPr txBox="1">
            <a:spLocks noChangeArrowheads="1"/>
          </p:cNvSpPr>
          <p:nvPr/>
        </p:nvSpPr>
        <p:spPr bwMode="auto">
          <a:xfrm>
            <a:off x="357030" y="5522847"/>
            <a:ext cx="1851602" cy="415498"/>
          </a:xfrm>
          <a:prstGeom prst="rect">
            <a:avLst/>
          </a:prstGeom>
          <a:solidFill>
            <a:schemeClr val="accent3">
              <a:lumMod val="60000"/>
              <a:lumOff val="40000"/>
            </a:schemeClr>
          </a:solidFill>
          <a:ln w="9525">
            <a:solidFill>
              <a:srgbClr val="333399"/>
            </a:solidFill>
            <a:miter lim="800000"/>
            <a:headEnd/>
            <a:tailEnd/>
          </a:ln>
        </p:spPr>
        <p:txBody>
          <a:bodyPr wrap="square" anchor="ct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sz="1050" dirty="0"/>
              <a:t>Completed if above sections don’t apply</a:t>
            </a:r>
            <a:endParaRPr lang="en-US" sz="1050" dirty="0">
              <a:solidFill>
                <a:schemeClr val="accent2"/>
              </a:solidFill>
            </a:endParaRPr>
          </a:p>
        </p:txBody>
      </p:sp>
    </p:spTree>
    <p:extLst>
      <p:ext uri="{BB962C8B-B14F-4D97-AF65-F5344CB8AC3E}">
        <p14:creationId xmlns:p14="http://schemas.microsoft.com/office/powerpoint/2010/main" val="1234439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15" name="Slide Number Placeholder 15"/>
          <p:cNvSpPr>
            <a:spLocks noGrp="1"/>
          </p:cNvSpPr>
          <p:nvPr>
            <p:ph type="sldNum" sz="quarter" idx="4294967295"/>
          </p:nvPr>
        </p:nvSpPr>
        <p:spPr>
          <a:xfrm>
            <a:off x="5054601" y="6030151"/>
            <a:ext cx="3771900" cy="183356"/>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557213" indent="-214313">
              <a:defRPr>
                <a:solidFill>
                  <a:schemeClr val="tx1"/>
                </a:solidFill>
                <a:latin typeface="Arial" charset="0"/>
                <a:ea typeface="ＭＳ Ｐゴシック" charset="-128"/>
              </a:defRPr>
            </a:lvl2pPr>
            <a:lvl3pPr marL="857250" indent="-171450">
              <a:defRPr>
                <a:solidFill>
                  <a:schemeClr val="tx1"/>
                </a:solidFill>
                <a:latin typeface="Arial" charset="0"/>
                <a:ea typeface="ＭＳ Ｐゴシック" charset="-128"/>
              </a:defRPr>
            </a:lvl3pPr>
            <a:lvl4pPr marL="1200150" indent="-171450">
              <a:defRPr>
                <a:solidFill>
                  <a:schemeClr val="tx1"/>
                </a:solidFill>
                <a:latin typeface="Arial" charset="0"/>
                <a:ea typeface="ＭＳ Ｐゴシック" charset="-128"/>
              </a:defRPr>
            </a:lvl4pPr>
            <a:lvl5pPr marL="1543050" indent="-171450">
              <a:defRPr>
                <a:solidFill>
                  <a:schemeClr val="tx1"/>
                </a:solidFill>
                <a:latin typeface="Arial" charset="0"/>
                <a:ea typeface="ＭＳ Ｐゴシック" charset="-128"/>
              </a:defRPr>
            </a:lvl5pPr>
            <a:lvl6pPr marL="1885950" indent="-171450" eaLnBrk="0" fontAlgn="base" hangingPunct="0">
              <a:spcBef>
                <a:spcPct val="0"/>
              </a:spcBef>
              <a:spcAft>
                <a:spcPct val="0"/>
              </a:spcAft>
              <a:defRPr>
                <a:solidFill>
                  <a:schemeClr val="tx1"/>
                </a:solidFill>
                <a:latin typeface="Arial" charset="0"/>
                <a:ea typeface="ＭＳ Ｐゴシック" charset="-128"/>
              </a:defRPr>
            </a:lvl6pPr>
            <a:lvl7pPr marL="2228850" indent="-171450" eaLnBrk="0" fontAlgn="base" hangingPunct="0">
              <a:spcBef>
                <a:spcPct val="0"/>
              </a:spcBef>
              <a:spcAft>
                <a:spcPct val="0"/>
              </a:spcAft>
              <a:defRPr>
                <a:solidFill>
                  <a:schemeClr val="tx1"/>
                </a:solidFill>
                <a:latin typeface="Arial" charset="0"/>
                <a:ea typeface="ＭＳ Ｐゴシック" charset="-128"/>
              </a:defRPr>
            </a:lvl7pPr>
            <a:lvl8pPr marL="2571750" indent="-171450" eaLnBrk="0" fontAlgn="base" hangingPunct="0">
              <a:spcBef>
                <a:spcPct val="0"/>
              </a:spcBef>
              <a:spcAft>
                <a:spcPct val="0"/>
              </a:spcAft>
              <a:defRPr>
                <a:solidFill>
                  <a:schemeClr val="tx1"/>
                </a:solidFill>
                <a:latin typeface="Arial" charset="0"/>
                <a:ea typeface="ＭＳ Ｐゴシック" charset="-128"/>
              </a:defRPr>
            </a:lvl8pPr>
            <a:lvl9pPr marL="2914650" indent="-171450" eaLnBrk="0" fontAlgn="base" hangingPunct="0">
              <a:spcBef>
                <a:spcPct val="0"/>
              </a:spcBef>
              <a:spcAft>
                <a:spcPct val="0"/>
              </a:spcAft>
              <a:defRPr>
                <a:solidFill>
                  <a:schemeClr val="tx1"/>
                </a:solidFill>
                <a:latin typeface="Arial" charset="0"/>
                <a:ea typeface="ＭＳ Ｐゴシック" charset="-128"/>
              </a:defRPr>
            </a:lvl9pPr>
          </a:lstStyle>
          <a:p>
            <a:fld id="{7EFAA087-4B0D-419F-9695-2C4EBC6F256B}" type="slidenum">
              <a:rPr lang="en-US" smtClean="0">
                <a:latin typeface="Gill Sans" charset="0"/>
              </a:rPr>
              <a:pPr/>
              <a:t>13</a:t>
            </a:fld>
            <a:endParaRPr lang="en-US" dirty="0">
              <a:latin typeface="Gill Sans" charset="0"/>
            </a:endParaRPr>
          </a:p>
        </p:txBody>
      </p:sp>
      <p:sp>
        <p:nvSpPr>
          <p:cNvPr id="19458" name="Rectangle 2"/>
          <p:cNvSpPr>
            <a:spLocks noGrp="1" noChangeArrowheads="1"/>
          </p:cNvSpPr>
          <p:nvPr>
            <p:ph type="title"/>
          </p:nvPr>
        </p:nvSpPr>
        <p:spPr>
          <a:xfrm>
            <a:off x="1828800" y="357503"/>
            <a:ext cx="7239000" cy="1143000"/>
          </a:xfrm>
          <a:noFill/>
        </p:spPr>
        <p:txBody>
          <a:bodyPr vert="horz" lIns="68580" tIns="34290" rIns="68580" bIns="34290" rtlCol="0" anchor="ctr">
            <a:noAutofit/>
          </a:bodyPr>
          <a:lstStyle/>
          <a:p>
            <a:pPr algn="r" fontAlgn="base">
              <a:spcAft>
                <a:spcPct val="0"/>
              </a:spcAft>
            </a:pPr>
            <a:r>
              <a:rPr lang="en-US" sz="2400" dirty="0">
                <a:effectLst/>
                <a:latin typeface="Arial" panose="020B0604020202020204" pitchFamily="34" charset="0"/>
                <a:cs typeface="Arial" panose="020B0604020202020204" pitchFamily="34" charset="0"/>
              </a:rPr>
              <a:t>Analyzing ACRs (Current US Section 508)</a:t>
            </a:r>
          </a:p>
        </p:txBody>
      </p:sp>
      <p:sp>
        <p:nvSpPr>
          <p:cNvPr id="2" name="Rectangle 1">
            <a:extLst>
              <a:ext uri="{FF2B5EF4-FFF2-40B4-BE49-F238E27FC236}">
                <a16:creationId xmlns:a16="http://schemas.microsoft.com/office/drawing/2014/main" id="{33FA67F7-19E7-431A-94DC-426893739BC4}"/>
              </a:ext>
            </a:extLst>
          </p:cNvPr>
          <p:cNvSpPr/>
          <p:nvPr/>
        </p:nvSpPr>
        <p:spPr>
          <a:xfrm>
            <a:off x="2133602" y="1702417"/>
            <a:ext cx="4648200" cy="2031325"/>
          </a:xfrm>
          <a:prstGeom prst="rect">
            <a:avLst/>
          </a:prstGeom>
        </p:spPr>
        <p:txBody>
          <a:bodyPr wrap="square">
            <a:spAutoFit/>
          </a:bodyPr>
          <a:lstStyle/>
          <a:p>
            <a:pPr algn="ctr"/>
            <a:r>
              <a:rPr lang="x-none" sz="1600" b="1" dirty="0">
                <a:latin typeface="Arial" panose="020B0604020202020204" pitchFamily="34" charset="0"/>
                <a:ea typeface="Times New Roman" panose="02020603050405020304" pitchFamily="18" charset="0"/>
                <a:cs typeface="Times New Roman" panose="02020603050405020304" pitchFamily="18" charset="0"/>
              </a:rPr>
              <a:t>[Company] Accessibility Conformance Report</a:t>
            </a:r>
            <a:endParaRPr lang="en-US" sz="1200" b="1" dirty="0">
              <a:latin typeface="Arial" panose="020B0604020202020204" pitchFamily="34" charset="0"/>
              <a:ea typeface="Times New Roman" panose="02020603050405020304" pitchFamily="18" charset="0"/>
              <a:cs typeface="Times New Roman" panose="02020603050405020304" pitchFamily="18" charset="0"/>
            </a:endParaRPr>
          </a:p>
          <a:p>
            <a:pPr algn="ctr"/>
            <a:r>
              <a:rPr lang="en-US" sz="1600" b="1" dirty="0">
                <a:latin typeface="Arial" panose="020B0604020202020204" pitchFamily="34" charset="0"/>
                <a:ea typeface="Times New Roman" panose="02020603050405020304" pitchFamily="18" charset="0"/>
                <a:cs typeface="Times New Roman" panose="02020603050405020304" pitchFamily="18" charset="0"/>
              </a:rPr>
              <a:t>Revised Section 508 Edition</a:t>
            </a:r>
            <a:endParaRPr lang="en-US" sz="1200" b="1" dirty="0">
              <a:latin typeface="Arial" panose="020B0604020202020204" pitchFamily="34" charset="0"/>
              <a:ea typeface="Times New Roman" panose="02020603050405020304" pitchFamily="18" charset="0"/>
              <a:cs typeface="Times New Roman" panose="02020603050405020304" pitchFamily="18" charset="0"/>
            </a:endParaRPr>
          </a:p>
          <a:p>
            <a:pPr algn="ctr"/>
            <a:r>
              <a:rPr lang="en-US" sz="1000" b="1" dirty="0">
                <a:latin typeface="Arial" panose="020B0604020202020204" pitchFamily="34" charset="0"/>
                <a:ea typeface="Times New Roman" panose="02020603050405020304" pitchFamily="18" charset="0"/>
              </a:rPr>
              <a:t>VPAT</a:t>
            </a:r>
            <a:r>
              <a:rPr lang="en-US" sz="1000" baseline="30000" dirty="0">
                <a:latin typeface="Times New Roman" panose="02020603050405020304" pitchFamily="18" charset="0"/>
                <a:ea typeface="Times New Roman" panose="02020603050405020304" pitchFamily="18" charset="0"/>
              </a:rPr>
              <a:t>®</a:t>
            </a:r>
            <a:r>
              <a:rPr lang="en-US" sz="1000" b="1" dirty="0">
                <a:latin typeface="Arial" panose="020B0604020202020204" pitchFamily="34" charset="0"/>
                <a:ea typeface="Times New Roman" panose="02020603050405020304" pitchFamily="18" charset="0"/>
              </a:rPr>
              <a:t> Version 2.3 (Revised) – April 2019</a:t>
            </a:r>
            <a:endParaRPr lang="en-US" sz="1000" dirty="0">
              <a:latin typeface="Times New Roman" panose="02020603050405020304" pitchFamily="18" charset="0"/>
              <a:ea typeface="Times New Roman" panose="02020603050405020304" pitchFamily="18" charset="0"/>
            </a:endParaRPr>
          </a:p>
          <a:p>
            <a:r>
              <a:rPr lang="x-none" sz="1200" b="1" dirty="0">
                <a:latin typeface="Arial" panose="020B0604020202020204" pitchFamily="34" charset="0"/>
                <a:ea typeface="Times New Roman" panose="02020603050405020304" pitchFamily="18" charset="0"/>
                <a:cs typeface="Times New Roman" panose="02020603050405020304" pitchFamily="18" charset="0"/>
              </a:rPr>
              <a:t>Name of Product/Version: </a:t>
            </a:r>
            <a:endParaRPr lang="en-US" sz="1200" b="1" dirty="0">
              <a:latin typeface="Arial" panose="020B0604020202020204" pitchFamily="34" charset="0"/>
              <a:ea typeface="Times New Roman" panose="02020603050405020304" pitchFamily="18" charset="0"/>
              <a:cs typeface="Times New Roman" panose="02020603050405020304" pitchFamily="18" charset="0"/>
            </a:endParaRPr>
          </a:p>
          <a:p>
            <a:r>
              <a:rPr lang="x-none" sz="1200" b="1" dirty="0">
                <a:latin typeface="Arial" panose="020B0604020202020204" pitchFamily="34" charset="0"/>
                <a:ea typeface="Times New Roman" panose="02020603050405020304" pitchFamily="18" charset="0"/>
                <a:cs typeface="Times New Roman" panose="02020603050405020304" pitchFamily="18" charset="0"/>
              </a:rPr>
              <a:t>Product Description: </a:t>
            </a:r>
            <a:endParaRPr lang="en-US" sz="1200" b="1" dirty="0">
              <a:latin typeface="Arial" panose="020B0604020202020204" pitchFamily="34" charset="0"/>
              <a:ea typeface="Times New Roman" panose="02020603050405020304" pitchFamily="18" charset="0"/>
              <a:cs typeface="Times New Roman" panose="02020603050405020304" pitchFamily="18" charset="0"/>
            </a:endParaRPr>
          </a:p>
          <a:p>
            <a:r>
              <a:rPr lang="en-US" sz="1200" b="1" dirty="0">
                <a:latin typeface="Arial" panose="020B0604020202020204" pitchFamily="34" charset="0"/>
                <a:ea typeface="Times New Roman" panose="02020603050405020304" pitchFamily="18" charset="0"/>
                <a:cs typeface="Times New Roman" panose="02020603050405020304" pitchFamily="18" charset="0"/>
              </a:rPr>
              <a:t>Report </a:t>
            </a:r>
            <a:r>
              <a:rPr lang="x-none" sz="1200" b="1" dirty="0">
                <a:latin typeface="Arial" panose="020B0604020202020204" pitchFamily="34" charset="0"/>
                <a:ea typeface="Times New Roman" panose="02020603050405020304" pitchFamily="18" charset="0"/>
                <a:cs typeface="Times New Roman" panose="02020603050405020304" pitchFamily="18" charset="0"/>
              </a:rPr>
              <a:t>Date: </a:t>
            </a:r>
            <a:endParaRPr lang="en-US" sz="1200" b="1" dirty="0">
              <a:latin typeface="Arial" panose="020B0604020202020204" pitchFamily="34" charset="0"/>
              <a:ea typeface="Times New Roman" panose="02020603050405020304" pitchFamily="18" charset="0"/>
              <a:cs typeface="Times New Roman" panose="02020603050405020304" pitchFamily="18" charset="0"/>
            </a:endParaRPr>
          </a:p>
          <a:p>
            <a:r>
              <a:rPr lang="x-none" sz="1200" b="1" dirty="0">
                <a:latin typeface="Arial" panose="020B0604020202020204" pitchFamily="34" charset="0"/>
                <a:ea typeface="Times New Roman" panose="02020603050405020304" pitchFamily="18" charset="0"/>
                <a:cs typeface="Times New Roman" panose="02020603050405020304" pitchFamily="18" charset="0"/>
              </a:rPr>
              <a:t>Contact </a:t>
            </a:r>
            <a:r>
              <a:rPr lang="en-US" sz="1200" b="1" dirty="0">
                <a:latin typeface="Arial" panose="020B0604020202020204" pitchFamily="34" charset="0"/>
                <a:ea typeface="Times New Roman" panose="02020603050405020304" pitchFamily="18" charset="0"/>
                <a:cs typeface="Times New Roman" panose="02020603050405020304" pitchFamily="18" charset="0"/>
              </a:rPr>
              <a:t>Information</a:t>
            </a:r>
            <a:r>
              <a:rPr lang="x-none" sz="1200" b="1" dirty="0">
                <a:latin typeface="Arial" panose="020B0604020202020204" pitchFamily="34" charset="0"/>
                <a:ea typeface="Times New Roman" panose="02020603050405020304" pitchFamily="18" charset="0"/>
                <a:cs typeface="Times New Roman" panose="02020603050405020304" pitchFamily="18" charset="0"/>
              </a:rPr>
              <a:t>: </a:t>
            </a:r>
            <a:endParaRPr lang="en-US" sz="1200" b="1" dirty="0">
              <a:latin typeface="Arial" panose="020B0604020202020204" pitchFamily="34" charset="0"/>
              <a:ea typeface="Times New Roman" panose="02020603050405020304" pitchFamily="18" charset="0"/>
              <a:cs typeface="Times New Roman" panose="02020603050405020304" pitchFamily="18" charset="0"/>
            </a:endParaRPr>
          </a:p>
          <a:p>
            <a:r>
              <a:rPr lang="x-none" sz="1200" b="1" dirty="0">
                <a:latin typeface="Arial" panose="020B0604020202020204" pitchFamily="34" charset="0"/>
                <a:ea typeface="Times New Roman" panose="02020603050405020304" pitchFamily="18" charset="0"/>
                <a:cs typeface="Times New Roman" panose="02020603050405020304" pitchFamily="18" charset="0"/>
              </a:rPr>
              <a:t>Notes: </a:t>
            </a:r>
            <a:endParaRPr lang="en-US" sz="1200" b="1" dirty="0">
              <a:latin typeface="Arial" panose="020B0604020202020204" pitchFamily="34" charset="0"/>
              <a:ea typeface="Times New Roman" panose="02020603050405020304" pitchFamily="18" charset="0"/>
              <a:cs typeface="Times New Roman" panose="02020603050405020304" pitchFamily="18" charset="0"/>
            </a:endParaRPr>
          </a:p>
          <a:p>
            <a:r>
              <a:rPr lang="x-none" sz="1200" b="1" dirty="0">
                <a:latin typeface="Arial" panose="020B0604020202020204" pitchFamily="34" charset="0"/>
                <a:ea typeface="Times New Roman" panose="02020603050405020304" pitchFamily="18" charset="0"/>
                <a:cs typeface="Times New Roman" panose="02020603050405020304" pitchFamily="18" charset="0"/>
              </a:rPr>
              <a:t>Evaluation Methods Used:</a:t>
            </a:r>
            <a:r>
              <a:rPr lang="x-none" sz="1200" dirty="0">
                <a:latin typeface="Arial" panose="020B0604020202020204" pitchFamily="34" charset="0"/>
                <a:ea typeface="Times New Roman" panose="02020603050405020304" pitchFamily="18" charset="0"/>
                <a:cs typeface="Times New Roman" panose="02020603050405020304" pitchFamily="18" charset="0"/>
              </a:rPr>
              <a:t> </a:t>
            </a:r>
            <a:endParaRPr lang="en-US" sz="1200" b="1" dirty="0">
              <a:latin typeface="Arial" panose="020B0604020202020204" pitchFamily="34" charset="0"/>
              <a:ea typeface="Times New Roman" panose="02020603050405020304" pitchFamily="18" charset="0"/>
              <a:cs typeface="Times New Roman" panose="02020603050405020304" pitchFamily="18" charset="0"/>
            </a:endParaRPr>
          </a:p>
          <a:p>
            <a:r>
              <a:rPr lang="x-none" sz="1200" b="1" dirty="0">
                <a:latin typeface="Arial" panose="020B0604020202020204" pitchFamily="34" charset="0"/>
                <a:ea typeface="Times New Roman" panose="02020603050405020304" pitchFamily="18" charset="0"/>
                <a:cs typeface="Times New Roman" panose="02020603050405020304" pitchFamily="18" charset="0"/>
              </a:rPr>
              <a:t>Applicable Standards/Guidelines</a:t>
            </a:r>
            <a:endParaRPr lang="en-US" sz="1200" b="1"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Picture 4" descr="Small section of the 508 WGAG success criteria to reference">
            <a:extLst>
              <a:ext uri="{FF2B5EF4-FFF2-40B4-BE49-F238E27FC236}">
                <a16:creationId xmlns:a16="http://schemas.microsoft.com/office/drawing/2014/main" id="{87E22E1C-0583-44F7-9979-5ACB5FD26240}"/>
              </a:ext>
            </a:extLst>
          </p:cNvPr>
          <p:cNvPicPr>
            <a:picLocks noChangeAspect="1"/>
          </p:cNvPicPr>
          <p:nvPr/>
        </p:nvPicPr>
        <p:blipFill>
          <a:blip r:embed="rId3"/>
          <a:stretch>
            <a:fillRect/>
          </a:stretch>
        </p:blipFill>
        <p:spPr>
          <a:xfrm>
            <a:off x="317499" y="3964618"/>
            <a:ext cx="8509002" cy="2740982"/>
          </a:xfrm>
          <a:prstGeom prst="rect">
            <a:avLst/>
          </a:prstGeom>
        </p:spPr>
      </p:pic>
      <p:sp>
        <p:nvSpPr>
          <p:cNvPr id="23" name="Text Box 204">
            <a:extLst>
              <a:ext uri="{FF2B5EF4-FFF2-40B4-BE49-F238E27FC236}">
                <a16:creationId xmlns:a16="http://schemas.microsoft.com/office/drawing/2014/main" id="{4791425C-A341-4981-AB58-E4AF5457777D}"/>
              </a:ext>
            </a:extLst>
          </p:cNvPr>
          <p:cNvSpPr txBox="1">
            <a:spLocks noChangeArrowheads="1"/>
          </p:cNvSpPr>
          <p:nvPr/>
        </p:nvSpPr>
        <p:spPr bwMode="auto">
          <a:xfrm>
            <a:off x="360764" y="1641776"/>
            <a:ext cx="1496614" cy="577081"/>
          </a:xfrm>
          <a:prstGeom prst="rect">
            <a:avLst/>
          </a:prstGeom>
          <a:solidFill>
            <a:schemeClr val="accent1">
              <a:lumMod val="20000"/>
              <a:lumOff val="80000"/>
            </a:schemeClr>
          </a:solidFill>
          <a:ln w="9525">
            <a:solidFill>
              <a:srgbClr val="333399"/>
            </a:solidFill>
            <a:miter lim="800000"/>
            <a:headEnd/>
            <a:tailEnd/>
          </a:ln>
        </p:spPr>
        <p:txBody>
          <a:bodyPr wrap="square" anchor="ctr">
            <a:spAutoFit/>
          </a:bodyPr>
          <a:lstStyle>
            <a:defPPr>
              <a:defRPr lang="en-US"/>
            </a:defPPr>
            <a:lvl1pPr algn="ctr">
              <a:defRPr sz="1400">
                <a:solidFill>
                  <a:schemeClr val="accent2"/>
                </a:solidFill>
                <a:ea typeface="ＭＳ Ｐゴシック" charset="-128"/>
              </a:defRPr>
            </a:lvl1pPr>
            <a:lvl2pPr marL="742950" indent="-285750">
              <a:defRPr>
                <a:ea typeface="ＭＳ Ｐゴシック" charset="-128"/>
              </a:defRPr>
            </a:lvl2pPr>
            <a:lvl3pPr marL="1143000" indent="-228600">
              <a:defRPr>
                <a:ea typeface="ＭＳ Ｐゴシック" charset="-128"/>
              </a:defRPr>
            </a:lvl3pPr>
            <a:lvl4pPr marL="1600200" indent="-228600">
              <a:defRPr>
                <a:ea typeface="ＭＳ Ｐゴシック" charset="-128"/>
              </a:defRPr>
            </a:lvl4pPr>
            <a:lvl5pPr marL="2057400" indent="-228600">
              <a:defRPr>
                <a:ea typeface="ＭＳ Ｐゴシック" charset="-128"/>
              </a:defRPr>
            </a:lvl5pPr>
            <a:lvl6pPr marL="2514600" indent="-228600" eaLnBrk="0" fontAlgn="base" hangingPunct="0">
              <a:spcBef>
                <a:spcPct val="0"/>
              </a:spcBef>
              <a:spcAft>
                <a:spcPct val="0"/>
              </a:spcAft>
              <a:defRPr>
                <a:ea typeface="ＭＳ Ｐゴシック" charset="-128"/>
              </a:defRPr>
            </a:lvl6pPr>
            <a:lvl7pPr marL="2971800" indent="-228600" eaLnBrk="0" fontAlgn="base" hangingPunct="0">
              <a:spcBef>
                <a:spcPct val="0"/>
              </a:spcBef>
              <a:spcAft>
                <a:spcPct val="0"/>
              </a:spcAft>
              <a:defRPr>
                <a:ea typeface="ＭＳ Ｐゴシック" charset="-128"/>
              </a:defRPr>
            </a:lvl7pPr>
            <a:lvl8pPr marL="3429000" indent="-228600" eaLnBrk="0" fontAlgn="base" hangingPunct="0">
              <a:spcBef>
                <a:spcPct val="0"/>
              </a:spcBef>
              <a:spcAft>
                <a:spcPct val="0"/>
              </a:spcAft>
              <a:defRPr>
                <a:ea typeface="ＭＳ Ｐゴシック" charset="-128"/>
              </a:defRPr>
            </a:lvl8pPr>
            <a:lvl9pPr marL="3886200" indent="-228600" eaLnBrk="0" fontAlgn="base" hangingPunct="0">
              <a:spcBef>
                <a:spcPct val="0"/>
              </a:spcBef>
              <a:spcAft>
                <a:spcPct val="0"/>
              </a:spcAft>
              <a:defRPr>
                <a:ea typeface="ＭＳ Ｐゴシック" charset="-128"/>
              </a:defRPr>
            </a:lvl9pPr>
          </a:lstStyle>
          <a:p>
            <a:r>
              <a:rPr lang="en-US" sz="1050" dirty="0">
                <a:solidFill>
                  <a:schemeClr val="tx1"/>
                </a:solidFill>
              </a:rPr>
              <a:t>Should be FULLY Completed per the instructions</a:t>
            </a:r>
          </a:p>
        </p:txBody>
      </p:sp>
      <p:sp>
        <p:nvSpPr>
          <p:cNvPr id="24" name="Line 201" descr="Pointer to VPAT Product  / contact information">
            <a:extLst>
              <a:ext uri="{FF2B5EF4-FFF2-40B4-BE49-F238E27FC236}">
                <a16:creationId xmlns:a16="http://schemas.microsoft.com/office/drawing/2014/main" id="{42BE06E2-9473-4B50-8864-4C7A94826CC1}"/>
              </a:ext>
            </a:extLst>
          </p:cNvPr>
          <p:cNvSpPr>
            <a:spLocks noChangeShapeType="1"/>
          </p:cNvSpPr>
          <p:nvPr/>
        </p:nvSpPr>
        <p:spPr bwMode="auto">
          <a:xfrm>
            <a:off x="1219200" y="2218857"/>
            <a:ext cx="860425" cy="707201"/>
          </a:xfrm>
          <a:prstGeom prst="line">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US" sz="1350" dirty="0"/>
          </a:p>
        </p:txBody>
      </p:sp>
      <p:sp>
        <p:nvSpPr>
          <p:cNvPr id="25" name="Line 201" descr="Pointer to VPAT EIR Catagories">
            <a:extLst>
              <a:ext uri="{FF2B5EF4-FFF2-40B4-BE49-F238E27FC236}">
                <a16:creationId xmlns:a16="http://schemas.microsoft.com/office/drawing/2014/main" id="{20903C2C-226D-4166-BADE-BED20396DD3F}"/>
              </a:ext>
            </a:extLst>
          </p:cNvPr>
          <p:cNvSpPr>
            <a:spLocks noChangeShapeType="1"/>
          </p:cNvSpPr>
          <p:nvPr/>
        </p:nvSpPr>
        <p:spPr bwMode="auto">
          <a:xfrm flipH="1">
            <a:off x="2479683" y="4380116"/>
            <a:ext cx="1424295" cy="661236"/>
          </a:xfrm>
          <a:prstGeom prst="line">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US" sz="1350" dirty="0"/>
          </a:p>
        </p:txBody>
      </p:sp>
      <p:sp>
        <p:nvSpPr>
          <p:cNvPr id="26" name="Line 202" descr="Pointer to VPAT supporting features">
            <a:extLst>
              <a:ext uri="{FF2B5EF4-FFF2-40B4-BE49-F238E27FC236}">
                <a16:creationId xmlns:a16="http://schemas.microsoft.com/office/drawing/2014/main" id="{E0440751-67DA-4594-AB1A-E28569CAF2C4}"/>
              </a:ext>
            </a:extLst>
          </p:cNvPr>
          <p:cNvSpPr>
            <a:spLocks noChangeShapeType="1"/>
          </p:cNvSpPr>
          <p:nvPr/>
        </p:nvSpPr>
        <p:spPr bwMode="auto">
          <a:xfrm flipH="1">
            <a:off x="5198578" y="3964617"/>
            <a:ext cx="867584" cy="1116663"/>
          </a:xfrm>
          <a:prstGeom prst="line">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US" sz="1350" dirty="0"/>
          </a:p>
        </p:txBody>
      </p:sp>
      <p:sp>
        <p:nvSpPr>
          <p:cNvPr id="27" name="Line 203" descr="Pointer to VPAT Remarks section">
            <a:extLst>
              <a:ext uri="{FF2B5EF4-FFF2-40B4-BE49-F238E27FC236}">
                <a16:creationId xmlns:a16="http://schemas.microsoft.com/office/drawing/2014/main" id="{21E91F2E-DEF3-45E0-ABE3-533F7DC2D134}"/>
              </a:ext>
            </a:extLst>
          </p:cNvPr>
          <p:cNvSpPr>
            <a:spLocks noChangeShapeType="1"/>
          </p:cNvSpPr>
          <p:nvPr/>
        </p:nvSpPr>
        <p:spPr bwMode="auto">
          <a:xfrm flipH="1">
            <a:off x="6781801" y="3964617"/>
            <a:ext cx="914397" cy="1116661"/>
          </a:xfrm>
          <a:prstGeom prst="line">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US" sz="1350" dirty="0"/>
          </a:p>
        </p:txBody>
      </p:sp>
      <p:sp>
        <p:nvSpPr>
          <p:cNvPr id="28" name="Text Box 204">
            <a:extLst>
              <a:ext uri="{FF2B5EF4-FFF2-40B4-BE49-F238E27FC236}">
                <a16:creationId xmlns:a16="http://schemas.microsoft.com/office/drawing/2014/main" id="{5D169541-3016-4A6F-BE52-1D49DF136CFE}"/>
              </a:ext>
            </a:extLst>
          </p:cNvPr>
          <p:cNvSpPr txBox="1">
            <a:spLocks noChangeArrowheads="1"/>
          </p:cNvSpPr>
          <p:nvPr/>
        </p:nvSpPr>
        <p:spPr bwMode="auto">
          <a:xfrm>
            <a:off x="3458759" y="3941900"/>
            <a:ext cx="1371600" cy="415498"/>
          </a:xfrm>
          <a:prstGeom prst="rect">
            <a:avLst/>
          </a:prstGeom>
          <a:solidFill>
            <a:schemeClr val="accent1">
              <a:lumMod val="20000"/>
              <a:lumOff val="80000"/>
            </a:schemeClr>
          </a:solidFill>
          <a:ln w="9525">
            <a:solidFill>
              <a:srgbClr val="333399"/>
            </a:solidFill>
            <a:miter lim="800000"/>
            <a:headEnd/>
            <a:tailEnd/>
          </a:ln>
        </p:spPr>
        <p:txBody>
          <a:bodyPr wrap="square" anchor="ctr">
            <a:spAutoFit/>
          </a:bodyPr>
          <a:lstStyle>
            <a:defPPr>
              <a:defRPr lang="en-US"/>
            </a:defPPr>
            <a:lvl1pPr algn="ctr">
              <a:defRPr sz="1400">
                <a:solidFill>
                  <a:schemeClr val="accent2"/>
                </a:solidFill>
                <a:ea typeface="ＭＳ Ｐゴシック" charset="-128"/>
              </a:defRPr>
            </a:lvl1pPr>
            <a:lvl2pPr marL="742950" indent="-285750">
              <a:defRPr>
                <a:ea typeface="ＭＳ Ｐゴシック" charset="-128"/>
              </a:defRPr>
            </a:lvl2pPr>
            <a:lvl3pPr marL="1143000" indent="-228600">
              <a:defRPr>
                <a:ea typeface="ＭＳ Ｐゴシック" charset="-128"/>
              </a:defRPr>
            </a:lvl3pPr>
            <a:lvl4pPr marL="1600200" indent="-228600">
              <a:defRPr>
                <a:ea typeface="ＭＳ Ｐゴシック" charset="-128"/>
              </a:defRPr>
            </a:lvl4pPr>
            <a:lvl5pPr marL="2057400" indent="-228600">
              <a:defRPr>
                <a:ea typeface="ＭＳ Ｐゴシック" charset="-128"/>
              </a:defRPr>
            </a:lvl5pPr>
            <a:lvl6pPr marL="2514600" indent="-228600" eaLnBrk="0" fontAlgn="base" hangingPunct="0">
              <a:spcBef>
                <a:spcPct val="0"/>
              </a:spcBef>
              <a:spcAft>
                <a:spcPct val="0"/>
              </a:spcAft>
              <a:defRPr>
                <a:ea typeface="ＭＳ Ｐゴシック" charset="-128"/>
              </a:defRPr>
            </a:lvl6pPr>
            <a:lvl7pPr marL="2971800" indent="-228600" eaLnBrk="0" fontAlgn="base" hangingPunct="0">
              <a:spcBef>
                <a:spcPct val="0"/>
              </a:spcBef>
              <a:spcAft>
                <a:spcPct val="0"/>
              </a:spcAft>
              <a:defRPr>
                <a:ea typeface="ＭＳ Ｐゴシック" charset="-128"/>
              </a:defRPr>
            </a:lvl7pPr>
            <a:lvl8pPr marL="3429000" indent="-228600" eaLnBrk="0" fontAlgn="base" hangingPunct="0">
              <a:spcBef>
                <a:spcPct val="0"/>
              </a:spcBef>
              <a:spcAft>
                <a:spcPct val="0"/>
              </a:spcAft>
              <a:defRPr>
                <a:ea typeface="ＭＳ Ｐゴシック" charset="-128"/>
              </a:defRPr>
            </a:lvl8pPr>
            <a:lvl9pPr marL="3886200" indent="-228600" eaLnBrk="0" fontAlgn="base" hangingPunct="0">
              <a:spcBef>
                <a:spcPct val="0"/>
              </a:spcBef>
              <a:spcAft>
                <a:spcPct val="0"/>
              </a:spcAft>
              <a:defRPr>
                <a:ea typeface="ＭＳ Ｐゴシック" charset="-128"/>
              </a:defRPr>
            </a:lvl9pPr>
          </a:lstStyle>
          <a:p>
            <a:r>
              <a:rPr lang="en-US" sz="1050" dirty="0">
                <a:solidFill>
                  <a:schemeClr val="tx1"/>
                </a:solidFill>
              </a:rPr>
              <a:t>WCAG or 508</a:t>
            </a:r>
          </a:p>
          <a:p>
            <a:r>
              <a:rPr lang="en-US" sz="1050" dirty="0">
                <a:solidFill>
                  <a:schemeClr val="tx1"/>
                </a:solidFill>
              </a:rPr>
              <a:t> Success Criteria </a:t>
            </a:r>
          </a:p>
        </p:txBody>
      </p:sp>
      <p:sp>
        <p:nvSpPr>
          <p:cNvPr id="29" name="Text Box 205">
            <a:extLst>
              <a:ext uri="{FF2B5EF4-FFF2-40B4-BE49-F238E27FC236}">
                <a16:creationId xmlns:a16="http://schemas.microsoft.com/office/drawing/2014/main" id="{D31CEF0C-41FF-4256-B647-5EC2351306A8}"/>
              </a:ext>
            </a:extLst>
          </p:cNvPr>
          <p:cNvSpPr txBox="1">
            <a:spLocks noChangeArrowheads="1"/>
          </p:cNvSpPr>
          <p:nvPr/>
        </p:nvSpPr>
        <p:spPr bwMode="auto">
          <a:xfrm>
            <a:off x="5222108" y="3466111"/>
            <a:ext cx="1440656" cy="577081"/>
          </a:xfrm>
          <a:prstGeom prst="rect">
            <a:avLst/>
          </a:prstGeom>
          <a:solidFill>
            <a:schemeClr val="accent1">
              <a:lumMod val="20000"/>
              <a:lumOff val="80000"/>
            </a:schemeClr>
          </a:solidFill>
          <a:ln w="9525">
            <a:solidFill>
              <a:srgbClr val="333399"/>
            </a:solidFill>
            <a:miter lim="800000"/>
            <a:headEnd/>
            <a:tailEnd/>
          </a:ln>
        </p:spPr>
        <p:txBody>
          <a:bodyPr wrap="square" anchor="ctr">
            <a:spAutoFit/>
          </a:bodyPr>
          <a:lstStyle>
            <a:defPPr>
              <a:defRPr lang="en-US"/>
            </a:defPPr>
            <a:lvl1pPr algn="ctr">
              <a:defRPr sz="1400">
                <a:solidFill>
                  <a:schemeClr val="accent2"/>
                </a:solidFill>
                <a:ea typeface="ＭＳ Ｐゴシック" charset="-128"/>
              </a:defRPr>
            </a:lvl1pPr>
            <a:lvl2pPr marL="742950" indent="-285750">
              <a:defRPr>
                <a:ea typeface="ＭＳ Ｐゴシック" charset="-128"/>
              </a:defRPr>
            </a:lvl2pPr>
            <a:lvl3pPr marL="1143000" indent="-228600">
              <a:defRPr>
                <a:ea typeface="ＭＳ Ｐゴシック" charset="-128"/>
              </a:defRPr>
            </a:lvl3pPr>
            <a:lvl4pPr marL="1600200" indent="-228600">
              <a:defRPr>
                <a:ea typeface="ＭＳ Ｐゴシック" charset="-128"/>
              </a:defRPr>
            </a:lvl4pPr>
            <a:lvl5pPr marL="2057400" indent="-228600">
              <a:defRPr>
                <a:ea typeface="ＭＳ Ｐゴシック" charset="-128"/>
              </a:defRPr>
            </a:lvl5pPr>
            <a:lvl6pPr marL="2514600" indent="-228600" eaLnBrk="0" fontAlgn="base" hangingPunct="0">
              <a:spcBef>
                <a:spcPct val="0"/>
              </a:spcBef>
              <a:spcAft>
                <a:spcPct val="0"/>
              </a:spcAft>
              <a:defRPr>
                <a:ea typeface="ＭＳ Ｐゴシック" charset="-128"/>
              </a:defRPr>
            </a:lvl6pPr>
            <a:lvl7pPr marL="2971800" indent="-228600" eaLnBrk="0" fontAlgn="base" hangingPunct="0">
              <a:spcBef>
                <a:spcPct val="0"/>
              </a:spcBef>
              <a:spcAft>
                <a:spcPct val="0"/>
              </a:spcAft>
              <a:defRPr>
                <a:ea typeface="ＭＳ Ｐゴシック" charset="-128"/>
              </a:defRPr>
            </a:lvl7pPr>
            <a:lvl8pPr marL="3429000" indent="-228600" eaLnBrk="0" fontAlgn="base" hangingPunct="0">
              <a:spcBef>
                <a:spcPct val="0"/>
              </a:spcBef>
              <a:spcAft>
                <a:spcPct val="0"/>
              </a:spcAft>
              <a:defRPr>
                <a:ea typeface="ＭＳ Ｐゴシック" charset="-128"/>
              </a:defRPr>
            </a:lvl8pPr>
            <a:lvl9pPr marL="3886200" indent="-228600" eaLnBrk="0" fontAlgn="base" hangingPunct="0">
              <a:spcBef>
                <a:spcPct val="0"/>
              </a:spcBef>
              <a:spcAft>
                <a:spcPct val="0"/>
              </a:spcAft>
              <a:defRPr>
                <a:ea typeface="ＭＳ Ｐゴシック" charset="-128"/>
              </a:defRPr>
            </a:lvl9pPr>
          </a:lstStyle>
          <a:p>
            <a:r>
              <a:rPr lang="en-US" sz="1050" dirty="0">
                <a:solidFill>
                  <a:schemeClr val="tx1"/>
                </a:solidFill>
              </a:rPr>
              <a:t>Conformance level (as defined in “Terms”  by ICT Type</a:t>
            </a:r>
          </a:p>
        </p:txBody>
      </p:sp>
      <p:sp>
        <p:nvSpPr>
          <p:cNvPr id="30" name="Text Box 206">
            <a:extLst>
              <a:ext uri="{FF2B5EF4-FFF2-40B4-BE49-F238E27FC236}">
                <a16:creationId xmlns:a16="http://schemas.microsoft.com/office/drawing/2014/main" id="{5CD7DA39-6F89-4A9C-ABD1-509A89F5D8D6}"/>
              </a:ext>
            </a:extLst>
          </p:cNvPr>
          <p:cNvSpPr txBox="1">
            <a:spLocks noChangeArrowheads="1"/>
          </p:cNvSpPr>
          <p:nvPr/>
        </p:nvSpPr>
        <p:spPr bwMode="auto">
          <a:xfrm>
            <a:off x="6900839" y="3542715"/>
            <a:ext cx="2047294" cy="415498"/>
          </a:xfrm>
          <a:prstGeom prst="rect">
            <a:avLst/>
          </a:prstGeom>
          <a:solidFill>
            <a:schemeClr val="accent1">
              <a:lumMod val="20000"/>
              <a:lumOff val="80000"/>
            </a:schemeClr>
          </a:solidFill>
          <a:ln w="9525">
            <a:solidFill>
              <a:srgbClr val="333399"/>
            </a:solidFill>
            <a:miter lim="800000"/>
            <a:headEnd/>
            <a:tailEnd/>
          </a:ln>
        </p:spPr>
        <p:txBody>
          <a:bodyPr wrap="square" anchor="ctr">
            <a:spAutoFit/>
          </a:bodyPr>
          <a:lstStyle>
            <a:defPPr>
              <a:defRPr lang="en-US"/>
            </a:defPPr>
            <a:lvl1pPr algn="ctr">
              <a:defRPr sz="1400">
                <a:solidFill>
                  <a:schemeClr val="accent2"/>
                </a:solidFill>
                <a:ea typeface="ＭＳ Ｐゴシック" charset="-128"/>
              </a:defRPr>
            </a:lvl1pPr>
            <a:lvl2pPr marL="742950" indent="-285750">
              <a:defRPr>
                <a:ea typeface="ＭＳ Ｐゴシック" charset="-128"/>
              </a:defRPr>
            </a:lvl2pPr>
            <a:lvl3pPr marL="1143000" indent="-228600">
              <a:defRPr>
                <a:ea typeface="ＭＳ Ｐゴシック" charset="-128"/>
              </a:defRPr>
            </a:lvl3pPr>
            <a:lvl4pPr marL="1600200" indent="-228600">
              <a:defRPr>
                <a:ea typeface="ＭＳ Ｐゴシック" charset="-128"/>
              </a:defRPr>
            </a:lvl4pPr>
            <a:lvl5pPr marL="2057400" indent="-228600">
              <a:defRPr>
                <a:ea typeface="ＭＳ Ｐゴシック" charset="-128"/>
              </a:defRPr>
            </a:lvl5pPr>
            <a:lvl6pPr marL="2514600" indent="-228600" eaLnBrk="0" fontAlgn="base" hangingPunct="0">
              <a:spcBef>
                <a:spcPct val="0"/>
              </a:spcBef>
              <a:spcAft>
                <a:spcPct val="0"/>
              </a:spcAft>
              <a:defRPr>
                <a:ea typeface="ＭＳ Ｐゴシック" charset="-128"/>
              </a:defRPr>
            </a:lvl6pPr>
            <a:lvl7pPr marL="2971800" indent="-228600" eaLnBrk="0" fontAlgn="base" hangingPunct="0">
              <a:spcBef>
                <a:spcPct val="0"/>
              </a:spcBef>
              <a:spcAft>
                <a:spcPct val="0"/>
              </a:spcAft>
              <a:defRPr>
                <a:ea typeface="ＭＳ Ｐゴシック" charset="-128"/>
              </a:defRPr>
            </a:lvl7pPr>
            <a:lvl8pPr marL="3429000" indent="-228600" eaLnBrk="0" fontAlgn="base" hangingPunct="0">
              <a:spcBef>
                <a:spcPct val="0"/>
              </a:spcBef>
              <a:spcAft>
                <a:spcPct val="0"/>
              </a:spcAft>
              <a:defRPr>
                <a:ea typeface="ＭＳ Ｐゴシック" charset="-128"/>
              </a:defRPr>
            </a:lvl8pPr>
            <a:lvl9pPr marL="3886200" indent="-228600" eaLnBrk="0" fontAlgn="base" hangingPunct="0">
              <a:spcBef>
                <a:spcPct val="0"/>
              </a:spcBef>
              <a:spcAft>
                <a:spcPct val="0"/>
              </a:spcAft>
              <a:defRPr>
                <a:ea typeface="ＭＳ Ｐゴシック" charset="-128"/>
              </a:defRPr>
            </a:lvl9pPr>
          </a:lstStyle>
          <a:p>
            <a:r>
              <a:rPr lang="en-US" sz="1050" dirty="0">
                <a:solidFill>
                  <a:schemeClr val="tx1"/>
                </a:solidFill>
              </a:rPr>
              <a:t>Supporting or exceptions information by ICT type</a:t>
            </a:r>
          </a:p>
        </p:txBody>
      </p:sp>
    </p:spTree>
    <p:extLst>
      <p:ext uri="{BB962C8B-B14F-4D97-AF65-F5344CB8AC3E}">
        <p14:creationId xmlns:p14="http://schemas.microsoft.com/office/powerpoint/2010/main" val="2281560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Slide Number Placeholder 12"/>
          <p:cNvSpPr>
            <a:spLocks noGrp="1"/>
          </p:cNvSpPr>
          <p:nvPr>
            <p:ph type="sldNum" sz="quarter" idx="4294967295"/>
          </p:nvPr>
        </p:nvSpPr>
        <p:spPr>
          <a:xfrm>
            <a:off x="5208515" y="6446044"/>
            <a:ext cx="3771900" cy="183356"/>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557213" indent="-214313">
              <a:defRPr>
                <a:solidFill>
                  <a:schemeClr val="tx1"/>
                </a:solidFill>
                <a:latin typeface="Arial" charset="0"/>
                <a:ea typeface="ＭＳ Ｐゴシック" charset="-128"/>
              </a:defRPr>
            </a:lvl2pPr>
            <a:lvl3pPr marL="857250" indent="-171450">
              <a:defRPr>
                <a:solidFill>
                  <a:schemeClr val="tx1"/>
                </a:solidFill>
                <a:latin typeface="Arial" charset="0"/>
                <a:ea typeface="ＭＳ Ｐゴシック" charset="-128"/>
              </a:defRPr>
            </a:lvl3pPr>
            <a:lvl4pPr marL="1200150" indent="-171450">
              <a:defRPr>
                <a:solidFill>
                  <a:schemeClr val="tx1"/>
                </a:solidFill>
                <a:latin typeface="Arial" charset="0"/>
                <a:ea typeface="ＭＳ Ｐゴシック" charset="-128"/>
              </a:defRPr>
            </a:lvl4pPr>
            <a:lvl5pPr marL="1543050" indent="-171450">
              <a:defRPr>
                <a:solidFill>
                  <a:schemeClr val="tx1"/>
                </a:solidFill>
                <a:latin typeface="Arial" charset="0"/>
                <a:ea typeface="ＭＳ Ｐゴシック" charset="-128"/>
              </a:defRPr>
            </a:lvl5pPr>
            <a:lvl6pPr marL="1885950" indent="-171450" eaLnBrk="0" fontAlgn="base" hangingPunct="0">
              <a:spcBef>
                <a:spcPct val="0"/>
              </a:spcBef>
              <a:spcAft>
                <a:spcPct val="0"/>
              </a:spcAft>
              <a:defRPr>
                <a:solidFill>
                  <a:schemeClr val="tx1"/>
                </a:solidFill>
                <a:latin typeface="Arial" charset="0"/>
                <a:ea typeface="ＭＳ Ｐゴシック" charset="-128"/>
              </a:defRPr>
            </a:lvl6pPr>
            <a:lvl7pPr marL="2228850" indent="-171450" eaLnBrk="0" fontAlgn="base" hangingPunct="0">
              <a:spcBef>
                <a:spcPct val="0"/>
              </a:spcBef>
              <a:spcAft>
                <a:spcPct val="0"/>
              </a:spcAft>
              <a:defRPr>
                <a:solidFill>
                  <a:schemeClr val="tx1"/>
                </a:solidFill>
                <a:latin typeface="Arial" charset="0"/>
                <a:ea typeface="ＭＳ Ｐゴシック" charset="-128"/>
              </a:defRPr>
            </a:lvl7pPr>
            <a:lvl8pPr marL="2571750" indent="-171450" eaLnBrk="0" fontAlgn="base" hangingPunct="0">
              <a:spcBef>
                <a:spcPct val="0"/>
              </a:spcBef>
              <a:spcAft>
                <a:spcPct val="0"/>
              </a:spcAft>
              <a:defRPr>
                <a:solidFill>
                  <a:schemeClr val="tx1"/>
                </a:solidFill>
                <a:latin typeface="Arial" charset="0"/>
                <a:ea typeface="ＭＳ Ｐゴシック" charset="-128"/>
              </a:defRPr>
            </a:lvl8pPr>
            <a:lvl9pPr marL="2914650" indent="-171450" eaLnBrk="0" fontAlgn="base" hangingPunct="0">
              <a:spcBef>
                <a:spcPct val="0"/>
              </a:spcBef>
              <a:spcAft>
                <a:spcPct val="0"/>
              </a:spcAft>
              <a:defRPr>
                <a:solidFill>
                  <a:schemeClr val="tx1"/>
                </a:solidFill>
                <a:latin typeface="Arial" charset="0"/>
                <a:ea typeface="ＭＳ Ｐゴシック" charset="-128"/>
              </a:defRPr>
            </a:lvl9pPr>
          </a:lstStyle>
          <a:p>
            <a:fld id="{17BC2941-8728-4B41-BFB1-A748BB338754}" type="slidenum">
              <a:rPr lang="en-US" smtClean="0">
                <a:latin typeface="Gill Sans" charset="0"/>
              </a:rPr>
              <a:pPr/>
              <a:t>14</a:t>
            </a:fld>
            <a:endParaRPr lang="en-US" dirty="0">
              <a:latin typeface="Gill Sans" charset="0"/>
            </a:endParaRPr>
          </a:p>
        </p:txBody>
      </p:sp>
      <p:sp>
        <p:nvSpPr>
          <p:cNvPr id="5" name="Title 4"/>
          <p:cNvSpPr>
            <a:spLocks noGrp="1"/>
          </p:cNvSpPr>
          <p:nvPr>
            <p:ph type="title"/>
          </p:nvPr>
        </p:nvSpPr>
        <p:spPr>
          <a:xfrm>
            <a:off x="1688369" y="326202"/>
            <a:ext cx="7239000" cy="1143000"/>
          </a:xfrm>
          <a:noFill/>
        </p:spPr>
        <p:txBody>
          <a:bodyPr vert="horz" lIns="68580" tIns="34290" rIns="68580" bIns="34290" rtlCol="0" anchor="ctr">
            <a:noAutofit/>
          </a:bodyPr>
          <a:lstStyle/>
          <a:p>
            <a:pPr algn="r" fontAlgn="base">
              <a:spcAft>
                <a:spcPct val="0"/>
              </a:spcAft>
            </a:pPr>
            <a:r>
              <a:rPr lang="en-US" sz="2400" dirty="0">
                <a:effectLst/>
                <a:latin typeface="Arial" panose="020B0604020202020204" pitchFamily="34" charset="0"/>
                <a:cs typeface="Arial" panose="020B0604020202020204" pitchFamily="34" charset="0"/>
              </a:rPr>
              <a:t>Procurement Red Flags related to ACRs </a:t>
            </a:r>
          </a:p>
        </p:txBody>
      </p:sp>
      <p:sp>
        <p:nvSpPr>
          <p:cNvPr id="16" name="Rectangle 3"/>
          <p:cNvSpPr>
            <a:spLocks noGrp="1" noChangeArrowheads="1"/>
          </p:cNvSpPr>
          <p:nvPr>
            <p:ph idx="1"/>
          </p:nvPr>
        </p:nvSpPr>
        <p:spPr bwMode="auto">
          <a:xfrm>
            <a:off x="269676" y="1450366"/>
            <a:ext cx="8604647" cy="4995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spcBef>
                <a:spcPts val="450"/>
              </a:spcBef>
              <a:buClr>
                <a:schemeClr val="tx1"/>
              </a:buClr>
              <a:buNone/>
            </a:pPr>
            <a:r>
              <a:rPr lang="en-US" sz="1500" b="1" dirty="0">
                <a:latin typeface="Arial" panose="020B0604020202020204" pitchFamily="34" charset="0"/>
                <a:cs typeface="Arial" panose="020B0604020202020204" pitchFamily="34" charset="0"/>
              </a:rPr>
              <a:t>ACRs may contain false, inaccurate, or misleading information. Examples of red flag issues:</a:t>
            </a:r>
          </a:p>
          <a:p>
            <a:pPr marL="542925" lvl="1" indent="-257175">
              <a:spcBef>
                <a:spcPts val="450"/>
              </a:spcBef>
              <a:buClr>
                <a:srgbClr val="FF0000"/>
              </a:buClr>
              <a:buFont typeface="Symbol" pitchFamily="18" charset="2"/>
              <a:buChar char=""/>
            </a:pPr>
            <a:r>
              <a:rPr lang="en-US" sz="1500" dirty="0">
                <a:latin typeface="Arial" panose="020B0604020202020204" pitchFamily="34" charset="0"/>
                <a:cs typeface="Arial" panose="020B0604020202020204" pitchFamily="34" charset="0"/>
              </a:rPr>
              <a:t>Product name and other information missing from the VPAT form</a:t>
            </a:r>
          </a:p>
          <a:p>
            <a:pPr marL="542925" lvl="1" indent="-257175">
              <a:spcBef>
                <a:spcPts val="450"/>
              </a:spcBef>
              <a:buClr>
                <a:srgbClr val="FF0000"/>
              </a:buClr>
              <a:buFont typeface="Symbol" pitchFamily="18" charset="2"/>
              <a:buChar char=""/>
            </a:pPr>
            <a:r>
              <a:rPr lang="en-US" sz="1500" dirty="0">
                <a:latin typeface="Arial" panose="020B0604020202020204" pitchFamily="34" charset="0"/>
                <a:cs typeface="Arial" panose="020B0604020202020204" pitchFamily="34" charset="0"/>
              </a:rPr>
              <a:t>No ACR included in response when IT accessibility is applicable</a:t>
            </a:r>
          </a:p>
          <a:p>
            <a:pPr marL="542925" lvl="1" indent="-257175">
              <a:spcBef>
                <a:spcPts val="450"/>
              </a:spcBef>
              <a:buClr>
                <a:srgbClr val="FF0000"/>
              </a:buClr>
              <a:buFont typeface="Symbol" pitchFamily="18" charset="2"/>
              <a:buChar char=""/>
            </a:pPr>
            <a:r>
              <a:rPr lang="en-US" sz="1500" dirty="0">
                <a:latin typeface="Arial" panose="020B0604020202020204" pitchFamily="34" charset="0"/>
                <a:cs typeface="Arial" panose="020B0604020202020204" pitchFamily="34" charset="0"/>
              </a:rPr>
              <a:t>No ACR, but  global, nonspecific accessibility statements included</a:t>
            </a:r>
          </a:p>
          <a:p>
            <a:pPr marL="542925" lvl="1" indent="-257175">
              <a:spcBef>
                <a:spcPts val="450"/>
              </a:spcBef>
              <a:buClr>
                <a:srgbClr val="FF0000"/>
              </a:buClr>
              <a:buFont typeface="Symbol" pitchFamily="18" charset="2"/>
              <a:buChar char=""/>
            </a:pPr>
            <a:r>
              <a:rPr lang="en-US" sz="1500" dirty="0">
                <a:latin typeface="Arial" panose="020B0604020202020204" pitchFamily="34" charset="0"/>
                <a:cs typeface="Arial" panose="020B0604020202020204" pitchFamily="34" charset="0"/>
              </a:rPr>
              <a:t>Incomplete  / missing sections or the use of N/A (not applicable) in areas of the VPAT criteria that are known to be applicable. Frequently missing:</a:t>
            </a:r>
          </a:p>
          <a:p>
            <a:pPr marL="742953" lvl="2" indent="-257175">
              <a:spcBef>
                <a:spcPts val="450"/>
              </a:spcBef>
              <a:buClr>
                <a:srgbClr val="FF0000"/>
              </a:buClr>
              <a:buFont typeface="Symbol" pitchFamily="18" charset="2"/>
              <a:buChar char=""/>
            </a:pPr>
            <a:r>
              <a:rPr lang="en-US" sz="1500" dirty="0">
                <a:latin typeface="Arial" panose="020B0604020202020204" pitchFamily="34" charset="0"/>
                <a:cs typeface="Arial" panose="020B0604020202020204" pitchFamily="34" charset="0"/>
              </a:rPr>
              <a:t>1194.41 Information, Documentation and Support</a:t>
            </a:r>
          </a:p>
          <a:p>
            <a:pPr marL="542925" lvl="1" indent="-257175">
              <a:spcBef>
                <a:spcPts val="450"/>
              </a:spcBef>
              <a:buClr>
                <a:srgbClr val="FF0000"/>
              </a:buClr>
              <a:buFont typeface="Symbol" pitchFamily="18" charset="2"/>
              <a:buChar char=""/>
            </a:pPr>
            <a:r>
              <a:rPr lang="en-US" sz="1500" dirty="0">
                <a:latin typeface="Arial" panose="020B0604020202020204" pitchFamily="34" charset="0"/>
                <a:cs typeface="Arial" panose="020B0604020202020204" pitchFamily="34" charset="0"/>
              </a:rPr>
              <a:t>Sections completed that don’t apply to the named product of the ACR</a:t>
            </a:r>
          </a:p>
          <a:p>
            <a:pPr marL="542925" lvl="1" indent="-257175">
              <a:spcBef>
                <a:spcPts val="450"/>
              </a:spcBef>
              <a:buClr>
                <a:srgbClr val="FF0000"/>
              </a:buClr>
              <a:buFont typeface="Symbol" pitchFamily="18" charset="2"/>
              <a:buChar char=""/>
            </a:pPr>
            <a:r>
              <a:rPr lang="en-US" sz="1500" dirty="0">
                <a:latin typeface="Arial" panose="020B0604020202020204" pitchFamily="34" charset="0"/>
                <a:cs typeface="Arial" panose="020B0604020202020204" pitchFamily="34" charset="0"/>
              </a:rPr>
              <a:t>Multiple identical ACRs for very different products of same mfr </a:t>
            </a:r>
          </a:p>
          <a:p>
            <a:pPr marL="542925" lvl="1" indent="-257175">
              <a:spcBef>
                <a:spcPts val="450"/>
              </a:spcBef>
              <a:buClr>
                <a:srgbClr val="FF0000"/>
              </a:buClr>
              <a:buFont typeface="Symbol" pitchFamily="18" charset="2"/>
              <a:buChar char=""/>
            </a:pPr>
            <a:r>
              <a:rPr lang="en-US" sz="1500" dirty="0">
                <a:latin typeface="Arial" panose="020B0604020202020204" pitchFamily="34" charset="0"/>
                <a:cs typeface="Arial" panose="020B0604020202020204" pitchFamily="34" charset="0"/>
              </a:rPr>
              <a:t>ACRs appearing too similar for products of multiple mfrs</a:t>
            </a:r>
          </a:p>
          <a:p>
            <a:pPr marL="942975" lvl="2" indent="-257175">
              <a:spcBef>
                <a:spcPts val="450"/>
              </a:spcBef>
              <a:buClr>
                <a:srgbClr val="FF0000"/>
              </a:buClr>
              <a:buFont typeface="Symbol" pitchFamily="18" charset="2"/>
              <a:buChar char=""/>
            </a:pPr>
            <a:r>
              <a:rPr lang="en-US" sz="1500" dirty="0">
                <a:latin typeface="Arial" panose="020B0604020202020204" pitchFamily="34" charset="0"/>
                <a:cs typeface="Arial" panose="020B0604020202020204" pitchFamily="34" charset="0"/>
              </a:rPr>
              <a:t>May be created by a reseller and not the product’s manufacturer </a:t>
            </a:r>
          </a:p>
          <a:p>
            <a:pPr marL="542925" lvl="1" indent="-257175">
              <a:spcBef>
                <a:spcPts val="450"/>
              </a:spcBef>
              <a:buClr>
                <a:srgbClr val="FF0000"/>
              </a:buClr>
              <a:buFont typeface="Symbol" pitchFamily="18" charset="2"/>
              <a:buChar char=""/>
            </a:pPr>
            <a:r>
              <a:rPr lang="en-US" sz="1500" dirty="0">
                <a:latin typeface="Arial" panose="020B0604020202020204" pitchFamily="34" charset="0"/>
                <a:cs typeface="Arial" panose="020B0604020202020204" pitchFamily="34" charset="0"/>
              </a:rPr>
              <a:t>Use of nonstandard conformance level terms</a:t>
            </a:r>
          </a:p>
          <a:p>
            <a:pPr marL="542925" lvl="1" indent="-257175">
              <a:spcBef>
                <a:spcPts val="450"/>
              </a:spcBef>
              <a:buClr>
                <a:srgbClr val="FF0000"/>
              </a:buClr>
              <a:buFont typeface="Symbol" pitchFamily="18" charset="2"/>
              <a:buChar char=""/>
            </a:pPr>
            <a:r>
              <a:rPr lang="en-US" sz="1500" dirty="0">
                <a:latin typeface="Arial" panose="020B0604020202020204" pitchFamily="34" charset="0"/>
                <a:cs typeface="Arial" panose="020B0604020202020204" pitchFamily="34" charset="0"/>
              </a:rPr>
              <a:t>N/A for </a:t>
            </a:r>
            <a:r>
              <a:rPr lang="en-US" sz="1500" u="sng" dirty="0">
                <a:latin typeface="Arial" panose="020B0604020202020204" pitchFamily="34" charset="0"/>
                <a:cs typeface="Arial" panose="020B0604020202020204" pitchFamily="34" charset="0"/>
              </a:rPr>
              <a:t>all</a:t>
            </a:r>
            <a:r>
              <a:rPr lang="en-US" sz="1500" dirty="0">
                <a:latin typeface="Arial" panose="020B0604020202020204" pitchFamily="34" charset="0"/>
                <a:cs typeface="Arial" panose="020B0604020202020204" pitchFamily="34" charset="0"/>
              </a:rPr>
              <a:t> or many “Conformance level” responses when criteria is applicable </a:t>
            </a:r>
          </a:p>
          <a:p>
            <a:pPr marL="542925" lvl="1" indent="-257175">
              <a:spcBef>
                <a:spcPts val="450"/>
              </a:spcBef>
              <a:buClr>
                <a:srgbClr val="FF0000"/>
              </a:buClr>
              <a:buFont typeface="Symbol" pitchFamily="18" charset="2"/>
              <a:buChar char=""/>
            </a:pPr>
            <a:r>
              <a:rPr lang="en-US" sz="1500" dirty="0">
                <a:latin typeface="Arial" panose="020B0604020202020204" pitchFamily="34" charset="0"/>
                <a:cs typeface="Arial" panose="020B0604020202020204" pitchFamily="34" charset="0"/>
              </a:rPr>
              <a:t>No to little information in the “Remarks” column that describe “conformance level” responses </a:t>
            </a:r>
          </a:p>
          <a:p>
            <a:pPr marL="342903" lvl="1" indent="-257175">
              <a:spcBef>
                <a:spcPts val="450"/>
              </a:spcBef>
              <a:buClr>
                <a:srgbClr val="FF0000"/>
              </a:buClr>
              <a:buFont typeface="Symbol" pitchFamily="18" charset="2"/>
              <a:buChar char=""/>
            </a:pPr>
            <a:r>
              <a:rPr lang="en-US" sz="1500" dirty="0">
                <a:latin typeface="Arial" panose="020B0604020202020204" pitchFamily="34" charset="0"/>
                <a:cs typeface="Arial" panose="020B0604020202020204" pitchFamily="34" charset="0"/>
              </a:rPr>
              <a:t>Vendor asks, “What is a VPAT?”</a:t>
            </a:r>
          </a:p>
          <a:p>
            <a:pPr marL="342903" lvl="1" indent="-257175">
              <a:spcBef>
                <a:spcPts val="450"/>
              </a:spcBef>
              <a:buClr>
                <a:srgbClr val="FF0000"/>
              </a:buClr>
              <a:buFont typeface="Symbol" pitchFamily="18" charset="2"/>
              <a:buChar char=""/>
            </a:pPr>
            <a:endParaRPr lang="en-US" sz="1500" dirty="0">
              <a:latin typeface="Arial" panose="020B0604020202020204" pitchFamily="34" charset="0"/>
              <a:cs typeface="Arial" panose="020B0604020202020204" pitchFamily="34" charset="0"/>
            </a:endParaRPr>
          </a:p>
          <a:p>
            <a:pPr marL="0" indent="0" algn="ctr">
              <a:spcBef>
                <a:spcPts val="450"/>
              </a:spcBef>
              <a:buClr>
                <a:schemeClr val="tx1"/>
              </a:buClr>
              <a:buNone/>
            </a:pPr>
            <a:r>
              <a:rPr lang="en-US" sz="1500" b="1" dirty="0">
                <a:latin typeface="Arial" panose="020B0604020202020204" pitchFamily="34" charset="0"/>
                <a:cs typeface="Arial" panose="020B0604020202020204" pitchFamily="34" charset="0"/>
              </a:rPr>
              <a:t>Highly likely accessibility issues if one or more red flags are present, and </a:t>
            </a:r>
            <a:r>
              <a:rPr lang="en-US" sz="1500" b="1" u="sng" dirty="0">
                <a:latin typeface="Arial" panose="020B0604020202020204" pitchFamily="34" charset="0"/>
                <a:cs typeface="Arial" panose="020B0604020202020204" pitchFamily="34" charset="0"/>
              </a:rPr>
              <a:t>credible</a:t>
            </a:r>
            <a:r>
              <a:rPr lang="en-US" sz="1500" b="1" dirty="0">
                <a:latin typeface="Arial" panose="020B0604020202020204" pitchFamily="34" charset="0"/>
                <a:cs typeface="Arial" panose="020B0604020202020204" pitchFamily="34" charset="0"/>
              </a:rPr>
              <a:t> supporting documentation can not be provided</a:t>
            </a:r>
          </a:p>
        </p:txBody>
      </p:sp>
    </p:spTree>
    <p:extLst>
      <p:ext uri="{BB962C8B-B14F-4D97-AF65-F5344CB8AC3E}">
        <p14:creationId xmlns:p14="http://schemas.microsoft.com/office/powerpoint/2010/main" val="384819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AE29629-8F04-44E6-B687-F70BBB509960}"/>
              </a:ext>
            </a:extLst>
          </p:cNvPr>
          <p:cNvSpPr>
            <a:spLocks noGrp="1"/>
          </p:cNvSpPr>
          <p:nvPr>
            <p:ph type="sldNum" sz="quarter" idx="12"/>
          </p:nvPr>
        </p:nvSpPr>
        <p:spPr/>
        <p:txBody>
          <a:bodyPr/>
          <a:lstStyle/>
          <a:p>
            <a:fld id="{EDC8AA99-7238-42D3-B68A-A4E1B56FEE73}" type="slidenum">
              <a:rPr lang="en-US" smtClean="0"/>
              <a:t>15</a:t>
            </a:fld>
            <a:endParaRPr lang="en-US" dirty="0"/>
          </a:p>
        </p:txBody>
      </p:sp>
      <p:sp>
        <p:nvSpPr>
          <p:cNvPr id="2" name="Title 1">
            <a:extLst>
              <a:ext uri="{FF2B5EF4-FFF2-40B4-BE49-F238E27FC236}">
                <a16:creationId xmlns:a16="http://schemas.microsoft.com/office/drawing/2014/main" id="{8B58DDB5-D3BD-4239-B1BF-58DA4CD451C3}"/>
              </a:ext>
            </a:extLst>
          </p:cNvPr>
          <p:cNvSpPr>
            <a:spLocks noGrp="1"/>
          </p:cNvSpPr>
          <p:nvPr>
            <p:ph type="title"/>
          </p:nvPr>
        </p:nvSpPr>
        <p:spPr>
          <a:xfrm>
            <a:off x="248700" y="304800"/>
            <a:ext cx="8788998" cy="1143000"/>
          </a:xfrm>
        </p:spPr>
        <p:txBody>
          <a:bodyPr>
            <a:normAutofit/>
          </a:bodyPr>
          <a:lstStyle/>
          <a:p>
            <a:pPr algn="r"/>
            <a:r>
              <a:rPr lang="en-US" sz="2400" dirty="0">
                <a:effectLst/>
                <a:latin typeface="Arial" panose="020B0604020202020204" pitchFamily="34" charset="0"/>
                <a:cs typeface="Arial" panose="020B0604020202020204" pitchFamily="34" charset="0"/>
              </a:rPr>
              <a:t>Follow up questions for COTS Vendors about their ACRs</a:t>
            </a:r>
          </a:p>
        </p:txBody>
      </p:sp>
      <p:sp>
        <p:nvSpPr>
          <p:cNvPr id="3" name="Content Placeholder 2">
            <a:extLst>
              <a:ext uri="{FF2B5EF4-FFF2-40B4-BE49-F238E27FC236}">
                <a16:creationId xmlns:a16="http://schemas.microsoft.com/office/drawing/2014/main" id="{74D55199-8EF4-4246-AF86-0AE1D4736BA2}"/>
              </a:ext>
            </a:extLst>
          </p:cNvPr>
          <p:cNvSpPr>
            <a:spLocks noGrp="1"/>
          </p:cNvSpPr>
          <p:nvPr>
            <p:ph idx="1"/>
          </p:nvPr>
        </p:nvSpPr>
        <p:spPr>
          <a:xfrm>
            <a:off x="118334" y="1479550"/>
            <a:ext cx="8907332" cy="4876800"/>
          </a:xfrm>
        </p:spPr>
        <p:txBody>
          <a:bodyPr>
            <a:normAutofit fontScale="92500" lnSpcReduction="10000"/>
          </a:bodyPr>
          <a:lstStyle/>
          <a:p>
            <a:pPr marL="57150" indent="0">
              <a:buNone/>
            </a:pPr>
            <a:r>
              <a:rPr lang="en-US" sz="2000" b="1" dirty="0">
                <a:latin typeface="Arial" panose="020B0604020202020204" pitchFamily="34" charset="0"/>
                <a:cs typeface="Arial" panose="020B0604020202020204" pitchFamily="34" charset="0"/>
              </a:rPr>
              <a:t>Accuracy varies wildly from vendor to vendor and product by product. After reviewing ACRs, especially if there are Red Flags,  asking for additional information is key</a:t>
            </a:r>
            <a:r>
              <a:rPr lang="en-US" sz="2000"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What tools / methods were used to test and complete the ACR? (If not included under “Evaluation Methods Used”  </a:t>
            </a:r>
          </a:p>
          <a:p>
            <a:r>
              <a:rPr lang="en-US" sz="1800" dirty="0">
                <a:latin typeface="Arial" panose="020B0604020202020204" pitchFamily="34" charset="0"/>
                <a:cs typeface="Arial" panose="020B0604020202020204" pitchFamily="34" charset="0"/>
              </a:rPr>
              <a:t>What client platforms (operating systems (including mobile), browsers, assistive technologies, and versions of all of those) were used as test environments?</a:t>
            </a:r>
          </a:p>
          <a:p>
            <a:r>
              <a:rPr lang="en-US" sz="1800" dirty="0">
                <a:latin typeface="Arial" panose="020B0604020202020204" pitchFamily="34" charset="0"/>
                <a:cs typeface="Arial" panose="020B0604020202020204" pitchFamily="34" charset="0"/>
              </a:rPr>
              <a:t>Can the vendor provide a copy of the accessibility test plan for the product?</a:t>
            </a:r>
          </a:p>
          <a:p>
            <a:r>
              <a:rPr lang="en-US" sz="1800" dirty="0">
                <a:latin typeface="Arial" panose="020B0604020202020204" pitchFamily="34" charset="0"/>
                <a:cs typeface="Arial" panose="020B0604020202020204" pitchFamily="34" charset="0"/>
              </a:rPr>
              <a:t>Can the vendor provide the results of the accessibility testing?</a:t>
            </a:r>
          </a:p>
          <a:p>
            <a:r>
              <a:rPr lang="en-US" sz="1800" dirty="0">
                <a:latin typeface="Arial" panose="020B0604020202020204" pitchFamily="34" charset="0"/>
                <a:cs typeface="Arial" panose="020B0604020202020204" pitchFamily="34" charset="0"/>
              </a:rPr>
              <a:t>What issues were found and are there corrective actions in place to resolve them in this or a subsequent release…and when?</a:t>
            </a:r>
          </a:p>
          <a:p>
            <a:pPr marL="0" indent="0">
              <a:buNone/>
            </a:pPr>
            <a:r>
              <a:rPr lang="en-US" sz="2000" b="1" dirty="0">
                <a:latin typeface="Arial" panose="020B0604020202020204" pitchFamily="34" charset="0"/>
                <a:cs typeface="Arial" panose="020B0604020202020204" pitchFamily="34" charset="0"/>
              </a:rPr>
              <a:t>Note: NDA may be required by vendor to provide some of the requested information</a:t>
            </a:r>
          </a:p>
          <a:p>
            <a:pPr marL="0" indent="0">
              <a:buNone/>
            </a:pPr>
            <a:endParaRPr lang="en-US" sz="2000" b="1"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If the vendor cannot or will not respond to providing this supplemental information, assume the product(s) is non complaint and consider an accessibility risk assessment as part of decision making process </a:t>
            </a:r>
          </a:p>
        </p:txBody>
      </p:sp>
    </p:spTree>
    <p:extLst>
      <p:ext uri="{BB962C8B-B14F-4D97-AF65-F5344CB8AC3E}">
        <p14:creationId xmlns:p14="http://schemas.microsoft.com/office/powerpoint/2010/main" val="75371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txBox="1">
            <a:spLocks/>
          </p:cNvSpPr>
          <p:nvPr/>
        </p:nvSpPr>
        <p:spPr>
          <a:xfrm>
            <a:off x="8610600" y="6416676"/>
            <a:ext cx="457200" cy="365125"/>
          </a:xfrm>
          <a:prstGeom prst="rect">
            <a:avLst/>
          </a:prstGeom>
        </p:spPr>
        <p:txBody>
          <a:bodyPr vert="horz" anchor="b"/>
          <a:lstStyle>
            <a:defPPr>
              <a:defRPr lang="en-US"/>
            </a:defPPr>
            <a:lvl1pPr algn="l" rtl="0" eaLnBrk="1" fontAlgn="base" latinLnBrk="0" hangingPunct="1">
              <a:lnSpc>
                <a:spcPct val="80000"/>
              </a:lnSpc>
              <a:spcBef>
                <a:spcPct val="0"/>
              </a:spcBef>
              <a:spcAft>
                <a:spcPct val="0"/>
              </a:spcAft>
              <a:buClr>
                <a:schemeClr val="bg1"/>
              </a:buClr>
              <a:defRPr kumimoji="0" sz="1200" kern="1200">
                <a:solidFill>
                  <a:schemeClr val="tx2"/>
                </a:solidFill>
                <a:latin typeface="Arial" charset="0"/>
                <a:ea typeface="+mn-ea"/>
                <a:cs typeface="+mn-cs"/>
              </a:defRPr>
            </a:lvl1pPr>
            <a:lvl2pPr marL="4572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2pPr>
            <a:lvl3pPr marL="9144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3pPr>
            <a:lvl4pPr marL="13716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4pPr>
            <a:lvl5pPr marL="18288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fld id="{F17F8950-3217-4FD8-88C2-7DEA50260A5F}" type="slidenum">
              <a:rPr lang="en-US" smtClean="0"/>
              <a:pPr/>
              <a:t>16</a:t>
            </a:fld>
            <a:endParaRPr lang="en-US"/>
          </a:p>
        </p:txBody>
      </p:sp>
      <p:sp>
        <p:nvSpPr>
          <p:cNvPr id="111618" name="Rectangle 2"/>
          <p:cNvSpPr>
            <a:spLocks noGrp="1" noChangeArrowheads="1"/>
          </p:cNvSpPr>
          <p:nvPr>
            <p:ph type="title"/>
          </p:nvPr>
        </p:nvSpPr>
        <p:spPr>
          <a:xfrm>
            <a:off x="503336" y="609791"/>
            <a:ext cx="8450262" cy="474663"/>
          </a:xfrm>
        </p:spPr>
        <p:txBody>
          <a:bodyPr>
            <a:normAutofit/>
          </a:bodyPr>
          <a:lstStyle/>
          <a:p>
            <a:pPr algn="r"/>
            <a:r>
              <a:rPr lang="en-US" sz="2400" dirty="0">
                <a:effectLst/>
                <a:latin typeface="Arial" panose="020B0604020202020204" pitchFamily="34" charset="0"/>
                <a:cs typeface="Arial" panose="020B0604020202020204" pitchFamily="34" charset="0"/>
              </a:rPr>
              <a:t>Risk Hierarchy Example</a:t>
            </a:r>
          </a:p>
        </p:txBody>
      </p:sp>
      <p:graphicFrame>
        <p:nvGraphicFramePr>
          <p:cNvPr id="2" name="Diagram 1" descr="Upside dowm triamgle showing highest to lowest priority example"/>
          <p:cNvGraphicFramePr/>
          <p:nvPr/>
        </p:nvGraphicFramePr>
        <p:xfrm>
          <a:off x="1221894" y="1688312"/>
          <a:ext cx="7134478" cy="4162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Arrow Connector 3" descr="2 headed arrow showing the range of the pyramid for externally facing EIR"/>
          <p:cNvCxnSpPr/>
          <p:nvPr/>
        </p:nvCxnSpPr>
        <p:spPr bwMode="auto">
          <a:xfrm>
            <a:off x="857754" y="1739789"/>
            <a:ext cx="0" cy="1981198"/>
          </a:xfrm>
          <a:prstGeom prst="straightConnector1">
            <a:avLst/>
          </a:prstGeom>
          <a:solidFill>
            <a:schemeClr val="accent1"/>
          </a:solidFill>
          <a:ln w="57150" cap="flat" cmpd="sng" algn="ctr">
            <a:solidFill>
              <a:srgbClr val="5E3FD1"/>
            </a:solidFill>
            <a:prstDash val="solid"/>
            <a:round/>
            <a:headEnd type="arrow"/>
            <a:tailEnd type="arrow"/>
          </a:ln>
          <a:effectLst/>
        </p:spPr>
      </p:cxnSp>
      <p:sp>
        <p:nvSpPr>
          <p:cNvPr id="25" name="Rectangle 3"/>
          <p:cNvSpPr txBox="1">
            <a:spLocks noChangeArrowheads="1"/>
          </p:cNvSpPr>
          <p:nvPr/>
        </p:nvSpPr>
        <p:spPr bwMode="auto">
          <a:xfrm>
            <a:off x="838200" y="2362200"/>
            <a:ext cx="1296074" cy="10737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82575" indent="-282575" algn="l" rtl="0" fontAlgn="base">
              <a:spcBef>
                <a:spcPct val="50000"/>
              </a:spcBef>
              <a:spcAft>
                <a:spcPct val="0"/>
              </a:spcAft>
              <a:buBlip>
                <a:blip r:embed="rId8"/>
              </a:buBlip>
              <a:defRPr sz="2000" b="0">
                <a:solidFill>
                  <a:schemeClr val="tx1"/>
                </a:solidFill>
                <a:latin typeface="+mn-lt"/>
                <a:ea typeface="+mn-ea"/>
                <a:cs typeface="+mn-cs"/>
              </a:defRPr>
            </a:lvl1pPr>
            <a:lvl2pPr marL="576263" indent="-179388" algn="l" rtl="0" fontAlgn="base">
              <a:spcBef>
                <a:spcPct val="40000"/>
              </a:spcBef>
              <a:spcAft>
                <a:spcPct val="0"/>
              </a:spcAft>
              <a:buSzPct val="110000"/>
              <a:buChar char="•"/>
              <a:defRPr>
                <a:solidFill>
                  <a:schemeClr val="tx1"/>
                </a:solidFill>
                <a:latin typeface="+mn-lt"/>
              </a:defRPr>
            </a:lvl2pPr>
            <a:lvl3pPr marL="914400" indent="-223838" algn="l" rtl="0" fontAlgn="base">
              <a:spcBef>
                <a:spcPct val="30000"/>
              </a:spcBef>
              <a:spcAft>
                <a:spcPct val="0"/>
              </a:spcAft>
              <a:buClr>
                <a:srgbClr val="457BE7"/>
              </a:buClr>
              <a:buSzPct val="80000"/>
              <a:buFont typeface="Webdings" pitchFamily="18" charset="2"/>
              <a:buChar char="4"/>
              <a:defRPr sz="1600">
                <a:solidFill>
                  <a:schemeClr val="tx1"/>
                </a:solidFill>
                <a:latin typeface="+mn-lt"/>
              </a:defRPr>
            </a:lvl3pPr>
            <a:lvl4pPr marL="1196975" indent="-168275" algn="l" rtl="0" fontAlgn="base">
              <a:spcBef>
                <a:spcPct val="30000"/>
              </a:spcBef>
              <a:spcAft>
                <a:spcPct val="0"/>
              </a:spcAft>
              <a:buClr>
                <a:schemeClr val="tx1"/>
              </a:buClr>
              <a:buChar char="•"/>
              <a:defRPr sz="1600">
                <a:solidFill>
                  <a:schemeClr val="tx1"/>
                </a:solidFill>
                <a:latin typeface="+mn-lt"/>
              </a:defRPr>
            </a:lvl4pPr>
            <a:lvl5pPr marL="1490663" indent="-179388" algn="l" rtl="0" fontAlgn="base">
              <a:spcBef>
                <a:spcPct val="30000"/>
              </a:spcBef>
              <a:spcAft>
                <a:spcPct val="0"/>
              </a:spcAft>
              <a:buClr>
                <a:srgbClr val="457BE7"/>
              </a:buClr>
              <a:buFont typeface="Arial" charset="0"/>
              <a:buChar char="»"/>
              <a:defRPr sz="1600">
                <a:solidFill>
                  <a:schemeClr val="tx1"/>
                </a:solidFill>
                <a:latin typeface="+mn-lt"/>
              </a:defRPr>
            </a:lvl5pPr>
            <a:lvl6pPr marL="1947863" indent="-179388" algn="l" rtl="0" fontAlgn="base">
              <a:spcBef>
                <a:spcPct val="30000"/>
              </a:spcBef>
              <a:spcAft>
                <a:spcPct val="0"/>
              </a:spcAft>
              <a:buClr>
                <a:srgbClr val="457BE7"/>
              </a:buClr>
              <a:buFont typeface="Arial" charset="0"/>
              <a:buChar char="»"/>
              <a:defRPr sz="1600">
                <a:solidFill>
                  <a:schemeClr val="tx1"/>
                </a:solidFill>
                <a:latin typeface="+mn-lt"/>
              </a:defRPr>
            </a:lvl6pPr>
            <a:lvl7pPr marL="2405063" indent="-179388" algn="l" rtl="0" fontAlgn="base">
              <a:spcBef>
                <a:spcPct val="30000"/>
              </a:spcBef>
              <a:spcAft>
                <a:spcPct val="0"/>
              </a:spcAft>
              <a:buClr>
                <a:srgbClr val="457BE7"/>
              </a:buClr>
              <a:buFont typeface="Arial" charset="0"/>
              <a:buChar char="»"/>
              <a:defRPr sz="1600">
                <a:solidFill>
                  <a:schemeClr val="tx1"/>
                </a:solidFill>
                <a:latin typeface="+mn-lt"/>
              </a:defRPr>
            </a:lvl7pPr>
            <a:lvl8pPr marL="2862263" indent="-179388" algn="l" rtl="0" fontAlgn="base">
              <a:spcBef>
                <a:spcPct val="30000"/>
              </a:spcBef>
              <a:spcAft>
                <a:spcPct val="0"/>
              </a:spcAft>
              <a:buClr>
                <a:srgbClr val="457BE7"/>
              </a:buClr>
              <a:buFont typeface="Arial" charset="0"/>
              <a:buChar char="»"/>
              <a:defRPr sz="1600">
                <a:solidFill>
                  <a:schemeClr val="tx1"/>
                </a:solidFill>
                <a:latin typeface="+mn-lt"/>
              </a:defRPr>
            </a:lvl8pPr>
            <a:lvl9pPr marL="3319463" indent="-179388" algn="l" rtl="0" fontAlgn="base">
              <a:spcBef>
                <a:spcPct val="30000"/>
              </a:spcBef>
              <a:spcAft>
                <a:spcPct val="0"/>
              </a:spcAft>
              <a:buClr>
                <a:srgbClr val="457BE7"/>
              </a:buClr>
              <a:buFont typeface="Arial" charset="0"/>
              <a:buChar char="»"/>
              <a:defRPr sz="1600">
                <a:solidFill>
                  <a:schemeClr val="tx1"/>
                </a:solidFill>
                <a:latin typeface="+mn-lt"/>
              </a:defRPr>
            </a:lvl9pPr>
          </a:lstStyle>
          <a:p>
            <a:pPr marL="0" indent="0" algn="ctr">
              <a:buFontTx/>
              <a:buNone/>
            </a:pPr>
            <a:r>
              <a:rPr lang="en-US" sz="1400" b="1" dirty="0"/>
              <a:t>External products,  Internet and internet applications, etc.</a:t>
            </a:r>
          </a:p>
        </p:txBody>
      </p:sp>
      <p:cxnSp>
        <p:nvCxnSpPr>
          <p:cNvPr id="13" name="Straight Arrow Connector 12" descr="2 headed arrow showing the range of the pyramid for internal EIR"/>
          <p:cNvCxnSpPr/>
          <p:nvPr/>
        </p:nvCxnSpPr>
        <p:spPr bwMode="auto">
          <a:xfrm>
            <a:off x="848313" y="3738522"/>
            <a:ext cx="0" cy="2101231"/>
          </a:xfrm>
          <a:prstGeom prst="straightConnector1">
            <a:avLst/>
          </a:prstGeom>
          <a:solidFill>
            <a:schemeClr val="accent1"/>
          </a:solidFill>
          <a:ln w="57150" cap="flat" cmpd="sng" algn="ctr">
            <a:solidFill>
              <a:srgbClr val="2A3270"/>
            </a:solidFill>
            <a:prstDash val="solid"/>
            <a:round/>
            <a:headEnd type="arrow"/>
            <a:tailEnd type="arrow"/>
          </a:ln>
          <a:effectLst/>
        </p:spPr>
      </p:cxnSp>
      <p:sp>
        <p:nvSpPr>
          <p:cNvPr id="26" name="Rectangle 3"/>
          <p:cNvSpPr txBox="1">
            <a:spLocks noChangeArrowheads="1"/>
          </p:cNvSpPr>
          <p:nvPr/>
        </p:nvSpPr>
        <p:spPr bwMode="auto">
          <a:xfrm>
            <a:off x="898130" y="4570268"/>
            <a:ext cx="2283219" cy="10737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82575" indent="-282575" algn="l" rtl="0" fontAlgn="base">
              <a:spcBef>
                <a:spcPct val="50000"/>
              </a:spcBef>
              <a:spcAft>
                <a:spcPct val="0"/>
              </a:spcAft>
              <a:buBlip>
                <a:blip r:embed="rId8"/>
              </a:buBlip>
              <a:defRPr sz="2000" b="0">
                <a:solidFill>
                  <a:schemeClr val="tx1"/>
                </a:solidFill>
                <a:latin typeface="+mn-lt"/>
                <a:ea typeface="+mn-ea"/>
                <a:cs typeface="+mn-cs"/>
              </a:defRPr>
            </a:lvl1pPr>
            <a:lvl2pPr marL="576263" indent="-179388" algn="l" rtl="0" fontAlgn="base">
              <a:spcBef>
                <a:spcPct val="40000"/>
              </a:spcBef>
              <a:spcAft>
                <a:spcPct val="0"/>
              </a:spcAft>
              <a:buSzPct val="110000"/>
              <a:buChar char="•"/>
              <a:defRPr>
                <a:solidFill>
                  <a:schemeClr val="tx1"/>
                </a:solidFill>
                <a:latin typeface="+mn-lt"/>
              </a:defRPr>
            </a:lvl2pPr>
            <a:lvl3pPr marL="914400" indent="-223838" algn="l" rtl="0" fontAlgn="base">
              <a:spcBef>
                <a:spcPct val="30000"/>
              </a:spcBef>
              <a:spcAft>
                <a:spcPct val="0"/>
              </a:spcAft>
              <a:buClr>
                <a:srgbClr val="457BE7"/>
              </a:buClr>
              <a:buSzPct val="80000"/>
              <a:buFont typeface="Webdings" pitchFamily="18" charset="2"/>
              <a:buChar char="4"/>
              <a:defRPr sz="1600">
                <a:solidFill>
                  <a:schemeClr val="tx1"/>
                </a:solidFill>
                <a:latin typeface="+mn-lt"/>
              </a:defRPr>
            </a:lvl3pPr>
            <a:lvl4pPr marL="1196975" indent="-168275" algn="l" rtl="0" fontAlgn="base">
              <a:spcBef>
                <a:spcPct val="30000"/>
              </a:spcBef>
              <a:spcAft>
                <a:spcPct val="0"/>
              </a:spcAft>
              <a:buClr>
                <a:schemeClr val="tx1"/>
              </a:buClr>
              <a:buChar char="•"/>
              <a:defRPr sz="1600">
                <a:solidFill>
                  <a:schemeClr val="tx1"/>
                </a:solidFill>
                <a:latin typeface="+mn-lt"/>
              </a:defRPr>
            </a:lvl4pPr>
            <a:lvl5pPr marL="1490663" indent="-179388" algn="l" rtl="0" fontAlgn="base">
              <a:spcBef>
                <a:spcPct val="30000"/>
              </a:spcBef>
              <a:spcAft>
                <a:spcPct val="0"/>
              </a:spcAft>
              <a:buClr>
                <a:srgbClr val="457BE7"/>
              </a:buClr>
              <a:buFont typeface="Arial" charset="0"/>
              <a:buChar char="»"/>
              <a:defRPr sz="1600">
                <a:solidFill>
                  <a:schemeClr val="tx1"/>
                </a:solidFill>
                <a:latin typeface="+mn-lt"/>
              </a:defRPr>
            </a:lvl5pPr>
            <a:lvl6pPr marL="1947863" indent="-179388" algn="l" rtl="0" fontAlgn="base">
              <a:spcBef>
                <a:spcPct val="30000"/>
              </a:spcBef>
              <a:spcAft>
                <a:spcPct val="0"/>
              </a:spcAft>
              <a:buClr>
                <a:srgbClr val="457BE7"/>
              </a:buClr>
              <a:buFont typeface="Arial" charset="0"/>
              <a:buChar char="»"/>
              <a:defRPr sz="1600">
                <a:solidFill>
                  <a:schemeClr val="tx1"/>
                </a:solidFill>
                <a:latin typeface="+mn-lt"/>
              </a:defRPr>
            </a:lvl6pPr>
            <a:lvl7pPr marL="2405063" indent="-179388" algn="l" rtl="0" fontAlgn="base">
              <a:spcBef>
                <a:spcPct val="30000"/>
              </a:spcBef>
              <a:spcAft>
                <a:spcPct val="0"/>
              </a:spcAft>
              <a:buClr>
                <a:srgbClr val="457BE7"/>
              </a:buClr>
              <a:buFont typeface="Arial" charset="0"/>
              <a:buChar char="»"/>
              <a:defRPr sz="1600">
                <a:solidFill>
                  <a:schemeClr val="tx1"/>
                </a:solidFill>
                <a:latin typeface="+mn-lt"/>
              </a:defRPr>
            </a:lvl7pPr>
            <a:lvl8pPr marL="2862263" indent="-179388" algn="l" rtl="0" fontAlgn="base">
              <a:spcBef>
                <a:spcPct val="30000"/>
              </a:spcBef>
              <a:spcAft>
                <a:spcPct val="0"/>
              </a:spcAft>
              <a:buClr>
                <a:srgbClr val="457BE7"/>
              </a:buClr>
              <a:buFont typeface="Arial" charset="0"/>
              <a:buChar char="»"/>
              <a:defRPr sz="1600">
                <a:solidFill>
                  <a:schemeClr val="tx1"/>
                </a:solidFill>
                <a:latin typeface="+mn-lt"/>
              </a:defRPr>
            </a:lvl8pPr>
            <a:lvl9pPr marL="3319463" indent="-179388" algn="l" rtl="0" fontAlgn="base">
              <a:spcBef>
                <a:spcPct val="30000"/>
              </a:spcBef>
              <a:spcAft>
                <a:spcPct val="0"/>
              </a:spcAft>
              <a:buClr>
                <a:srgbClr val="457BE7"/>
              </a:buClr>
              <a:buFont typeface="Arial" charset="0"/>
              <a:buChar char="»"/>
              <a:defRPr sz="1600">
                <a:solidFill>
                  <a:schemeClr val="tx1"/>
                </a:solidFill>
                <a:latin typeface="+mn-lt"/>
              </a:defRPr>
            </a:lvl9pPr>
          </a:lstStyle>
          <a:p>
            <a:pPr marL="0" indent="0" algn="ctr">
              <a:buFontTx/>
              <a:buNone/>
            </a:pPr>
            <a:r>
              <a:rPr lang="en-US" sz="1400" b="1" dirty="0"/>
              <a:t>Internal use: Intranet and intranet applications, desktop apps, copy machines, telecommunications, etc.</a:t>
            </a:r>
          </a:p>
        </p:txBody>
      </p:sp>
      <p:cxnSp>
        <p:nvCxnSpPr>
          <p:cNvPr id="9" name="Straight Connector 8" descr="upper limit of externally facing parts of the pyramid"/>
          <p:cNvCxnSpPr/>
          <p:nvPr/>
        </p:nvCxnSpPr>
        <p:spPr bwMode="auto">
          <a:xfrm flipH="1">
            <a:off x="420785" y="1712254"/>
            <a:ext cx="793019" cy="8092"/>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6" name="Straight Connector 15" descr="seperator bwtween externally facing and intrnal parts of the pyramid"/>
          <p:cNvCxnSpPr/>
          <p:nvPr/>
        </p:nvCxnSpPr>
        <p:spPr bwMode="auto">
          <a:xfrm flipH="1" flipV="1">
            <a:off x="485522" y="3720987"/>
            <a:ext cx="2427610" cy="8092"/>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7" name="Straight Connector 16" descr="bottom of the  pyramid"/>
          <p:cNvCxnSpPr/>
          <p:nvPr/>
        </p:nvCxnSpPr>
        <p:spPr bwMode="auto">
          <a:xfrm flipH="1">
            <a:off x="420785" y="5839753"/>
            <a:ext cx="431845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555181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AE29629-8F04-44E6-B687-F70BBB509960}"/>
              </a:ext>
            </a:extLst>
          </p:cNvPr>
          <p:cNvSpPr>
            <a:spLocks noGrp="1"/>
          </p:cNvSpPr>
          <p:nvPr>
            <p:ph type="sldNum" sz="quarter" idx="12"/>
          </p:nvPr>
        </p:nvSpPr>
        <p:spPr/>
        <p:txBody>
          <a:bodyPr/>
          <a:lstStyle/>
          <a:p>
            <a:fld id="{EDC8AA99-7238-42D3-B68A-A4E1B56FEE73}" type="slidenum">
              <a:rPr lang="en-US" smtClean="0"/>
              <a:t>17</a:t>
            </a:fld>
            <a:endParaRPr lang="en-US" dirty="0"/>
          </a:p>
        </p:txBody>
      </p:sp>
      <p:sp>
        <p:nvSpPr>
          <p:cNvPr id="2" name="Title 1">
            <a:extLst>
              <a:ext uri="{FF2B5EF4-FFF2-40B4-BE49-F238E27FC236}">
                <a16:creationId xmlns:a16="http://schemas.microsoft.com/office/drawing/2014/main" id="{8B58DDB5-D3BD-4239-B1BF-58DA4CD451C3}"/>
              </a:ext>
            </a:extLst>
          </p:cNvPr>
          <p:cNvSpPr>
            <a:spLocks noGrp="1"/>
          </p:cNvSpPr>
          <p:nvPr>
            <p:ph type="title"/>
          </p:nvPr>
        </p:nvSpPr>
        <p:spPr>
          <a:xfrm>
            <a:off x="1371600" y="150224"/>
            <a:ext cx="7239000" cy="1143000"/>
          </a:xfrm>
          <a:noFill/>
        </p:spPr>
        <p:txBody>
          <a:bodyPr vert="horz" lIns="68580" tIns="34290" rIns="68580" bIns="34290" rtlCol="0" anchor="ctr">
            <a:noAutofit/>
          </a:bodyPr>
          <a:lstStyle/>
          <a:p>
            <a:pPr algn="r" fontAlgn="base">
              <a:spcAft>
                <a:spcPct val="0"/>
              </a:spcAft>
            </a:pPr>
            <a:r>
              <a:rPr lang="en-US" sz="2400" dirty="0">
                <a:effectLst/>
                <a:latin typeface="Arial" panose="020B0604020202020204" pitchFamily="34" charset="0"/>
                <a:cs typeface="Arial" panose="020B0604020202020204" pitchFamily="34" charset="0"/>
              </a:rPr>
              <a:t>How do I handle IT Development Services procurements?</a:t>
            </a:r>
          </a:p>
        </p:txBody>
      </p:sp>
      <p:sp>
        <p:nvSpPr>
          <p:cNvPr id="3" name="Content Placeholder 2">
            <a:extLst>
              <a:ext uri="{FF2B5EF4-FFF2-40B4-BE49-F238E27FC236}">
                <a16:creationId xmlns:a16="http://schemas.microsoft.com/office/drawing/2014/main" id="{74D55199-8EF4-4246-AF86-0AE1D4736BA2}"/>
              </a:ext>
            </a:extLst>
          </p:cNvPr>
          <p:cNvSpPr>
            <a:spLocks noGrp="1"/>
          </p:cNvSpPr>
          <p:nvPr>
            <p:ph idx="1"/>
          </p:nvPr>
        </p:nvSpPr>
        <p:spPr>
          <a:xfrm>
            <a:off x="163894" y="1981201"/>
            <a:ext cx="8915400" cy="3810000"/>
          </a:xfrm>
        </p:spPr>
        <p:txBody>
          <a:bodyPr>
            <a:noAutofit/>
          </a:bodyPr>
          <a:lstStyle/>
          <a:p>
            <a:pPr marL="57150" indent="0">
              <a:spcBef>
                <a:spcPts val="300"/>
              </a:spcBef>
              <a:buNone/>
            </a:pPr>
            <a:r>
              <a:rPr lang="en-US" b="1" dirty="0">
                <a:latin typeface="Arial" panose="020B0604020202020204" pitchFamily="34" charset="0"/>
                <a:cs typeface="Arial" panose="020B0604020202020204" pitchFamily="34" charset="0"/>
              </a:rPr>
              <a:t>No VPAT exists because the offering is not COTS</a:t>
            </a:r>
          </a:p>
          <a:p>
            <a:pPr marL="57150" indent="0">
              <a:spcBef>
                <a:spcPts val="300"/>
              </a:spcBef>
              <a:buNone/>
            </a:pPr>
            <a:endParaRPr lang="en-US" b="1" dirty="0">
              <a:latin typeface="Arial" panose="020B0604020202020204" pitchFamily="34" charset="0"/>
              <a:cs typeface="Arial" panose="020B0604020202020204" pitchFamily="34" charset="0"/>
            </a:endParaRPr>
          </a:p>
          <a:p>
            <a:pPr>
              <a:spcBef>
                <a:spcPts val="300"/>
              </a:spcBef>
            </a:pPr>
            <a:r>
              <a:rPr lang="en-US" sz="1800" b="1" dirty="0">
                <a:latin typeface="Arial" panose="020B0604020202020204" pitchFamily="34" charset="0"/>
                <a:cs typeface="Arial" panose="020B0604020202020204" pitchFamily="34" charset="0"/>
              </a:rPr>
              <a:t>For Solicitations</a:t>
            </a:r>
          </a:p>
          <a:p>
            <a:pPr lvl="1">
              <a:spcBef>
                <a:spcPts val="300"/>
              </a:spcBef>
              <a:buFont typeface="Arial" panose="020B0604020202020204" pitchFamily="34" charset="0"/>
              <a:buChar char="•"/>
            </a:pPr>
            <a:r>
              <a:rPr lang="en-US" sz="1800" dirty="0">
                <a:latin typeface="Arial" panose="020B0604020202020204" pitchFamily="34" charset="0"/>
                <a:cs typeface="Arial" panose="020B0604020202020204" pitchFamily="34" charset="0"/>
              </a:rPr>
              <a:t>Define the accessibility technical standard(s) that you want the deliverable to meet</a:t>
            </a:r>
          </a:p>
          <a:p>
            <a:pPr lvl="1">
              <a:spcBef>
                <a:spcPts val="300"/>
              </a:spcBef>
              <a:buFont typeface="Arial" panose="020B0604020202020204" pitchFamily="34" charset="0"/>
              <a:buChar char="•"/>
            </a:pPr>
            <a:r>
              <a:rPr lang="en-US" sz="1800" dirty="0">
                <a:latin typeface="Arial" panose="020B0604020202020204" pitchFamily="34" charset="0"/>
                <a:cs typeface="Arial" panose="020B0604020202020204" pitchFamily="34" charset="0"/>
              </a:rPr>
              <a:t>Require “credible evidence” documentation of a vendor's ability to produce accessible deliverables (forms) </a:t>
            </a:r>
          </a:p>
          <a:p>
            <a:pPr lvl="2">
              <a:spcBef>
                <a:spcPts val="300"/>
              </a:spcBef>
            </a:pPr>
            <a:r>
              <a:rPr lang="en-US" dirty="0">
                <a:latin typeface="Arial" panose="020B0604020202020204" pitchFamily="34" charset="0"/>
                <a:cs typeface="Arial" panose="020B0604020202020204" pitchFamily="34" charset="0"/>
              </a:rPr>
              <a:t>Vendor Accessibility Development Services Information Request (VADSIR) </a:t>
            </a:r>
          </a:p>
          <a:p>
            <a:pPr lvl="2">
              <a:spcBef>
                <a:spcPts val="300"/>
              </a:spcBef>
            </a:pPr>
            <a:r>
              <a:rPr lang="en-US" dirty="0">
                <a:latin typeface="Arial" panose="020B0604020202020204" pitchFamily="34" charset="0"/>
                <a:cs typeface="Arial" panose="020B0604020202020204" pitchFamily="34" charset="0"/>
              </a:rPr>
              <a:t>Policy Driven Adoption for Accessibility (PDAA)</a:t>
            </a:r>
          </a:p>
          <a:p>
            <a:pPr lvl="1">
              <a:spcBef>
                <a:spcPts val="300"/>
              </a:spcBef>
              <a:buFont typeface="Arial" panose="020B0604020202020204" pitchFamily="34" charset="0"/>
              <a:buChar char="•"/>
            </a:pPr>
            <a:r>
              <a:rPr lang="en-US" sz="1800" dirty="0">
                <a:latin typeface="Arial" panose="020B0604020202020204" pitchFamily="34" charset="0"/>
                <a:cs typeface="Arial" panose="020B0604020202020204" pitchFamily="34" charset="0"/>
              </a:rPr>
              <a:t>Inform Vendor </a:t>
            </a:r>
          </a:p>
          <a:p>
            <a:pPr lvl="2">
              <a:spcBef>
                <a:spcPts val="300"/>
              </a:spcBef>
            </a:pPr>
            <a:r>
              <a:rPr lang="en-US" dirty="0">
                <a:latin typeface="Arial" panose="020B0604020202020204" pitchFamily="34" charset="0"/>
                <a:cs typeface="Arial" panose="020B0604020202020204" pitchFamily="34" charset="0"/>
              </a:rPr>
              <a:t>That additional accessibility documents may be requested </a:t>
            </a:r>
          </a:p>
          <a:p>
            <a:pPr lvl="2">
              <a:spcBef>
                <a:spcPts val="300"/>
              </a:spcBef>
            </a:pPr>
            <a:r>
              <a:rPr lang="en-US" dirty="0">
                <a:latin typeface="Arial" panose="020B0604020202020204" pitchFamily="34" charset="0"/>
                <a:cs typeface="Arial" panose="020B0604020202020204" pitchFamily="34" charset="0"/>
              </a:rPr>
              <a:t>Accessibility test results required prior to final deliverable acceptance</a:t>
            </a:r>
          </a:p>
          <a:p>
            <a:pPr lvl="1">
              <a:spcBef>
                <a:spcPts val="300"/>
              </a:spcBef>
              <a:buFont typeface="Arial" panose="020B0604020202020204" pitchFamily="34" charset="0"/>
              <a:buChar char="•"/>
            </a:pPr>
            <a:r>
              <a:rPr lang="en-US" sz="1800" dirty="0">
                <a:latin typeface="Arial" panose="020B0604020202020204" pitchFamily="34" charset="0"/>
                <a:cs typeface="Arial" panose="020B0604020202020204" pitchFamily="34" charset="0"/>
              </a:rPr>
              <a:t>Does the vendor eat its own dog food? (Is its public website accessible?)</a:t>
            </a:r>
          </a:p>
          <a:p>
            <a:pPr lvl="1">
              <a:spcBef>
                <a:spcPts val="300"/>
              </a:spcBef>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492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239000" cy="728831"/>
          </a:xfrm>
        </p:spPr>
        <p:txBody>
          <a:bodyPr vert="horz" lIns="91440" tIns="45720" rIns="91440" bIns="45720" rtlCol="0" anchor="ctr">
            <a:noAutofit/>
          </a:bodyPr>
          <a:lstStyle/>
          <a:p>
            <a:pPr algn="r"/>
            <a:r>
              <a:rPr lang="en-US" sz="2400" dirty="0">
                <a:effectLst/>
                <a:latin typeface="Arial" panose="020B0604020202020204" pitchFamily="34" charset="0"/>
                <a:cs typeface="Arial" panose="020B0604020202020204" pitchFamily="34" charset="0"/>
              </a:rPr>
              <a:t>Vendor EIR Accessibility Development Services Info Request</a:t>
            </a:r>
          </a:p>
        </p:txBody>
      </p:sp>
      <p:sp>
        <p:nvSpPr>
          <p:cNvPr id="5" name="Slide Number Placeholder 4">
            <a:extLst>
              <a:ext uri="{FF2B5EF4-FFF2-40B4-BE49-F238E27FC236}">
                <a16:creationId xmlns:a16="http://schemas.microsoft.com/office/drawing/2014/main" id="{7675B024-DE5F-4756-876F-20328D3E9F2A}"/>
              </a:ext>
            </a:extLst>
          </p:cNvPr>
          <p:cNvSpPr txBox="1">
            <a:spLocks/>
          </p:cNvSpPr>
          <p:nvPr/>
        </p:nvSpPr>
        <p:spPr>
          <a:xfrm>
            <a:off x="8629650" y="6279356"/>
            <a:ext cx="4572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929255-51E3-4E0C-96DB-9C1131F8BD9F}" type="slidenum">
              <a:rPr lang="en-US" altLang="en-US" smtClean="0">
                <a:solidFill>
                  <a:srgbClr val="000000"/>
                </a:solidFill>
              </a:rPr>
              <a:pPr/>
              <a:t>18</a:t>
            </a:fld>
            <a:endParaRPr lang="en-US" altLang="en-US" dirty="0">
              <a:solidFill>
                <a:srgbClr val="000000"/>
              </a:solidFill>
            </a:endParaRPr>
          </a:p>
        </p:txBody>
      </p:sp>
      <p:graphicFrame>
        <p:nvGraphicFramePr>
          <p:cNvPr id="8" name="Object 7" descr="Texas DIR VADSIR form">
            <a:extLst>
              <a:ext uri="{FF2B5EF4-FFF2-40B4-BE49-F238E27FC236}">
                <a16:creationId xmlns:a16="http://schemas.microsoft.com/office/drawing/2014/main" id="{9F8F5C65-50BD-42AC-B88B-F18FB27D00DD}"/>
              </a:ext>
            </a:extLst>
          </p:cNvPr>
          <p:cNvGraphicFramePr>
            <a:graphicFrameLocks noChangeAspect="1"/>
          </p:cNvGraphicFramePr>
          <p:nvPr>
            <p:extLst>
              <p:ext uri="{D42A27DB-BD31-4B8C-83A1-F6EECF244321}">
                <p14:modId xmlns:p14="http://schemas.microsoft.com/office/powerpoint/2010/main" val="2395710905"/>
              </p:ext>
            </p:extLst>
          </p:nvPr>
        </p:nvGraphicFramePr>
        <p:xfrm>
          <a:off x="3794304" y="1404731"/>
          <a:ext cx="4330700" cy="5410200"/>
        </p:xfrm>
        <a:graphic>
          <a:graphicData uri="http://schemas.openxmlformats.org/presentationml/2006/ole">
            <mc:AlternateContent xmlns:mc="http://schemas.openxmlformats.org/markup-compatibility/2006">
              <mc:Choice xmlns:v="urn:schemas-microsoft-com:vml" Requires="v">
                <p:oleObj spid="_x0000_s3128" name="Document" r:id="rId3" imgW="6873800" imgH="9804707" progId="Word.Document.12">
                  <p:embed/>
                </p:oleObj>
              </mc:Choice>
              <mc:Fallback>
                <p:oleObj name="Document" r:id="rId3" imgW="6873800" imgH="9804707" progId="Word.Document.12">
                  <p:embed/>
                  <p:pic>
                    <p:nvPicPr>
                      <p:cNvPr id="3" name="Object 2">
                        <a:extLst>
                          <a:ext uri="{FF2B5EF4-FFF2-40B4-BE49-F238E27FC236}">
                            <a16:creationId xmlns:a16="http://schemas.microsoft.com/office/drawing/2014/main" id="{C3CB5E55-9BCD-4D84-B1BA-0935146C3D08}"/>
                          </a:ext>
                        </a:extLst>
                      </p:cNvPr>
                      <p:cNvPicPr/>
                      <p:nvPr/>
                    </p:nvPicPr>
                    <p:blipFill>
                      <a:blip r:embed="rId4"/>
                      <a:stretch>
                        <a:fillRect/>
                      </a:stretch>
                    </p:blipFill>
                    <p:spPr>
                      <a:xfrm>
                        <a:off x="3794304" y="1404731"/>
                        <a:ext cx="4330700" cy="5410200"/>
                      </a:xfrm>
                      <a:prstGeom prst="rect">
                        <a:avLst/>
                      </a:prstGeom>
                    </p:spPr>
                  </p:pic>
                </p:oleObj>
              </mc:Fallback>
            </mc:AlternateContent>
          </a:graphicData>
        </a:graphic>
      </p:graphicFrame>
      <p:grpSp>
        <p:nvGrpSpPr>
          <p:cNvPr id="21" name="Group 20" descr="Pointer to  VADSIR form section">
            <a:extLst>
              <a:ext uri="{FF2B5EF4-FFF2-40B4-BE49-F238E27FC236}">
                <a16:creationId xmlns:a16="http://schemas.microsoft.com/office/drawing/2014/main" id="{0CC5C263-714C-438F-A114-11080EC8925A}"/>
              </a:ext>
            </a:extLst>
          </p:cNvPr>
          <p:cNvGrpSpPr/>
          <p:nvPr/>
        </p:nvGrpSpPr>
        <p:grpSpPr>
          <a:xfrm>
            <a:off x="354935" y="3823656"/>
            <a:ext cx="3484384" cy="307777"/>
            <a:chOff x="260845" y="3826064"/>
            <a:chExt cx="2418210" cy="307777"/>
          </a:xfrm>
        </p:grpSpPr>
        <p:sp>
          <p:nvSpPr>
            <p:cNvPr id="9" name="TextBox 8">
              <a:extLst>
                <a:ext uri="{FF2B5EF4-FFF2-40B4-BE49-F238E27FC236}">
                  <a16:creationId xmlns:a16="http://schemas.microsoft.com/office/drawing/2014/main" id="{A44BD914-0E60-4BB8-B3D8-73CEBF3BA8B8}"/>
                </a:ext>
              </a:extLst>
            </p:cNvPr>
            <p:cNvSpPr txBox="1"/>
            <p:nvPr/>
          </p:nvSpPr>
          <p:spPr bwMode="auto">
            <a:xfrm>
              <a:off x="260845" y="3826064"/>
              <a:ext cx="969999" cy="307777"/>
            </a:xfrm>
            <a:prstGeom prst="rect">
              <a:avLst/>
            </a:prstGeom>
            <a:solidFill>
              <a:schemeClr val="accent1">
                <a:lumMod val="20000"/>
                <a:lumOff val="80000"/>
              </a:schemeClr>
            </a:solidFill>
            <a:ln>
              <a:solidFill>
                <a:srgbClr val="0000FF"/>
              </a:solidFill>
            </a:ln>
            <a:effectLst/>
          </p:spPr>
          <p:txBody>
            <a:bodyPr vert="horz" wrap="square" lIns="91440" tIns="45720" rIns="91440" bIns="45720" numCol="1" rtlCol="0" anchor="t" anchorCtr="0" compatLnSpc="1">
              <a:prstTxWarp prst="textNoShape">
                <a:avLst/>
              </a:prstTxWarp>
              <a:spAutoFit/>
            </a:bodyPr>
            <a:lstStyle/>
            <a:p>
              <a:pPr>
                <a:lnSpc>
                  <a:spcPct val="100000"/>
                </a:lnSpc>
                <a:spcBef>
                  <a:spcPts val="600"/>
                </a:spcBef>
                <a:buClrTx/>
              </a:pPr>
              <a:r>
                <a:rPr lang="en-US" sz="1400" kern="0" dirty="0"/>
                <a:t>Policy / Culture</a:t>
              </a:r>
            </a:p>
          </p:txBody>
        </p:sp>
        <p:sp>
          <p:nvSpPr>
            <p:cNvPr id="10" name="Line 201" descr="Pointer to VPAT Product  / contact information">
              <a:extLst>
                <a:ext uri="{FF2B5EF4-FFF2-40B4-BE49-F238E27FC236}">
                  <a16:creationId xmlns:a16="http://schemas.microsoft.com/office/drawing/2014/main" id="{1D713EF6-17A0-4720-B82A-F96D920EFDF1}"/>
                </a:ext>
              </a:extLst>
            </p:cNvPr>
            <p:cNvSpPr>
              <a:spLocks noChangeShapeType="1"/>
            </p:cNvSpPr>
            <p:nvPr/>
          </p:nvSpPr>
          <p:spPr bwMode="auto">
            <a:xfrm>
              <a:off x="1230844" y="3980858"/>
              <a:ext cx="1448211" cy="0"/>
            </a:xfrm>
            <a:prstGeom prst="line">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US" sz="1350" dirty="0"/>
            </a:p>
          </p:txBody>
        </p:sp>
      </p:grpSp>
      <p:grpSp>
        <p:nvGrpSpPr>
          <p:cNvPr id="22" name="Group 21" descr="Pointer to  VADSIR form section">
            <a:extLst>
              <a:ext uri="{FF2B5EF4-FFF2-40B4-BE49-F238E27FC236}">
                <a16:creationId xmlns:a16="http://schemas.microsoft.com/office/drawing/2014/main" id="{CEF3E700-87F9-4504-BA53-F94F82A73976}"/>
              </a:ext>
            </a:extLst>
          </p:cNvPr>
          <p:cNvGrpSpPr/>
          <p:nvPr/>
        </p:nvGrpSpPr>
        <p:grpSpPr>
          <a:xfrm>
            <a:off x="349816" y="4379166"/>
            <a:ext cx="3444229" cy="307777"/>
            <a:chOff x="250455" y="3826178"/>
            <a:chExt cx="2047289" cy="307777"/>
          </a:xfrm>
        </p:grpSpPr>
        <p:sp>
          <p:nvSpPr>
            <p:cNvPr id="23" name="TextBox 22">
              <a:extLst>
                <a:ext uri="{FF2B5EF4-FFF2-40B4-BE49-F238E27FC236}">
                  <a16:creationId xmlns:a16="http://schemas.microsoft.com/office/drawing/2014/main" id="{DF048E64-878C-43A2-9E9E-711F53BFCE79}"/>
                </a:ext>
              </a:extLst>
            </p:cNvPr>
            <p:cNvSpPr txBox="1"/>
            <p:nvPr/>
          </p:nvSpPr>
          <p:spPr bwMode="auto">
            <a:xfrm>
              <a:off x="250455" y="3826178"/>
              <a:ext cx="946274" cy="307777"/>
            </a:xfrm>
            <a:prstGeom prst="rect">
              <a:avLst/>
            </a:prstGeom>
            <a:solidFill>
              <a:schemeClr val="accent1">
                <a:lumMod val="20000"/>
                <a:lumOff val="80000"/>
              </a:schemeClr>
            </a:solidFill>
            <a:ln>
              <a:solidFill>
                <a:srgbClr val="0000FF"/>
              </a:solidFill>
            </a:ln>
            <a:effectLst/>
          </p:spPr>
          <p:txBody>
            <a:bodyPr vert="horz" wrap="square" lIns="91440" tIns="45720" rIns="91440" bIns="45720" numCol="1" rtlCol="0" anchor="t" anchorCtr="0" compatLnSpc="1">
              <a:prstTxWarp prst="textNoShape">
                <a:avLst/>
              </a:prstTxWarp>
              <a:spAutoFit/>
            </a:bodyPr>
            <a:lstStyle/>
            <a:p>
              <a:pPr>
                <a:lnSpc>
                  <a:spcPct val="100000"/>
                </a:lnSpc>
                <a:spcBef>
                  <a:spcPts val="600"/>
                </a:spcBef>
                <a:buClrTx/>
              </a:pPr>
              <a:r>
                <a:rPr lang="en-US" sz="1400" kern="0" dirty="0"/>
                <a:t>Skills and Training</a:t>
              </a:r>
            </a:p>
          </p:txBody>
        </p:sp>
        <p:sp>
          <p:nvSpPr>
            <p:cNvPr id="24" name="Line 201" descr="Pointer to VPAT Product  / contact information">
              <a:extLst>
                <a:ext uri="{FF2B5EF4-FFF2-40B4-BE49-F238E27FC236}">
                  <a16:creationId xmlns:a16="http://schemas.microsoft.com/office/drawing/2014/main" id="{0879975A-0764-449B-9D4A-7D31E3A5AD4C}"/>
                </a:ext>
              </a:extLst>
            </p:cNvPr>
            <p:cNvSpPr>
              <a:spLocks noChangeShapeType="1"/>
            </p:cNvSpPr>
            <p:nvPr/>
          </p:nvSpPr>
          <p:spPr bwMode="auto">
            <a:xfrm>
              <a:off x="1196576" y="4001243"/>
              <a:ext cx="1101168" cy="5314"/>
            </a:xfrm>
            <a:prstGeom prst="line">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US" sz="1350" dirty="0"/>
            </a:p>
          </p:txBody>
        </p:sp>
      </p:grpSp>
      <p:grpSp>
        <p:nvGrpSpPr>
          <p:cNvPr id="25" name="Group 24" descr="Pointer to  VADSIR form section">
            <a:extLst>
              <a:ext uri="{FF2B5EF4-FFF2-40B4-BE49-F238E27FC236}">
                <a16:creationId xmlns:a16="http://schemas.microsoft.com/office/drawing/2014/main" id="{8887FE14-613D-4700-BF5E-F3266C0EC97C}"/>
              </a:ext>
            </a:extLst>
          </p:cNvPr>
          <p:cNvGrpSpPr/>
          <p:nvPr/>
        </p:nvGrpSpPr>
        <p:grpSpPr>
          <a:xfrm>
            <a:off x="341668" y="4834749"/>
            <a:ext cx="3452634" cy="307777"/>
            <a:chOff x="228600" y="3865337"/>
            <a:chExt cx="3452634" cy="307777"/>
          </a:xfrm>
        </p:grpSpPr>
        <p:sp>
          <p:nvSpPr>
            <p:cNvPr id="26" name="TextBox 25">
              <a:extLst>
                <a:ext uri="{FF2B5EF4-FFF2-40B4-BE49-F238E27FC236}">
                  <a16:creationId xmlns:a16="http://schemas.microsoft.com/office/drawing/2014/main" id="{A31F28BB-E389-43F1-996E-80E52618A332}"/>
                </a:ext>
              </a:extLst>
            </p:cNvPr>
            <p:cNvSpPr txBox="1"/>
            <p:nvPr/>
          </p:nvSpPr>
          <p:spPr bwMode="auto">
            <a:xfrm>
              <a:off x="228600" y="3865337"/>
              <a:ext cx="2871299" cy="307777"/>
            </a:xfrm>
            <a:prstGeom prst="rect">
              <a:avLst/>
            </a:prstGeom>
            <a:solidFill>
              <a:schemeClr val="accent1">
                <a:lumMod val="20000"/>
                <a:lumOff val="80000"/>
              </a:schemeClr>
            </a:solidFill>
            <a:ln>
              <a:solidFill>
                <a:srgbClr val="0000FF"/>
              </a:solidFill>
            </a:ln>
            <a:effectLst/>
          </p:spPr>
          <p:txBody>
            <a:bodyPr vert="horz" wrap="none" lIns="91440" tIns="45720" rIns="91440" bIns="45720" numCol="1" rtlCol="0" anchor="t" anchorCtr="0" compatLnSpc="1">
              <a:prstTxWarp prst="textNoShape">
                <a:avLst/>
              </a:prstTxWarp>
              <a:spAutoFit/>
            </a:bodyPr>
            <a:lstStyle/>
            <a:p>
              <a:pPr>
                <a:lnSpc>
                  <a:spcPct val="100000"/>
                </a:lnSpc>
                <a:spcBef>
                  <a:spcPts val="600"/>
                </a:spcBef>
                <a:buClrTx/>
              </a:pPr>
              <a:r>
                <a:rPr lang="en-US" sz="1400" kern="0" dirty="0"/>
                <a:t>Development and test environments</a:t>
              </a:r>
            </a:p>
          </p:txBody>
        </p:sp>
        <p:sp>
          <p:nvSpPr>
            <p:cNvPr id="27" name="Line 201" descr="Pointer to VPAT Product  / contact information">
              <a:extLst>
                <a:ext uri="{FF2B5EF4-FFF2-40B4-BE49-F238E27FC236}">
                  <a16:creationId xmlns:a16="http://schemas.microsoft.com/office/drawing/2014/main" id="{0CF0B4A4-8D88-4877-A416-83D3599F08A1}"/>
                </a:ext>
              </a:extLst>
            </p:cNvPr>
            <p:cNvSpPr>
              <a:spLocks noChangeShapeType="1"/>
            </p:cNvSpPr>
            <p:nvPr/>
          </p:nvSpPr>
          <p:spPr bwMode="auto">
            <a:xfrm>
              <a:off x="3099899" y="4000457"/>
              <a:ext cx="581335" cy="189"/>
            </a:xfrm>
            <a:prstGeom prst="line">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US" sz="1350" dirty="0"/>
            </a:p>
          </p:txBody>
        </p:sp>
      </p:grpSp>
      <p:grpSp>
        <p:nvGrpSpPr>
          <p:cNvPr id="28" name="Group 27" descr="Pointer to  VADSIR form section">
            <a:extLst>
              <a:ext uri="{FF2B5EF4-FFF2-40B4-BE49-F238E27FC236}">
                <a16:creationId xmlns:a16="http://schemas.microsoft.com/office/drawing/2014/main" id="{1AA522CB-106F-4F72-8C42-E72EEFA70245}"/>
              </a:ext>
            </a:extLst>
          </p:cNvPr>
          <p:cNvGrpSpPr/>
          <p:nvPr/>
        </p:nvGrpSpPr>
        <p:grpSpPr>
          <a:xfrm>
            <a:off x="349816" y="5305333"/>
            <a:ext cx="3489501" cy="307777"/>
            <a:chOff x="228600" y="3865337"/>
            <a:chExt cx="3489501" cy="307777"/>
          </a:xfrm>
        </p:grpSpPr>
        <p:sp>
          <p:nvSpPr>
            <p:cNvPr id="29" name="TextBox 28">
              <a:extLst>
                <a:ext uri="{FF2B5EF4-FFF2-40B4-BE49-F238E27FC236}">
                  <a16:creationId xmlns:a16="http://schemas.microsoft.com/office/drawing/2014/main" id="{BE9B1F4A-1FB0-48CB-B831-77903141E459}"/>
                </a:ext>
              </a:extLst>
            </p:cNvPr>
            <p:cNvSpPr txBox="1"/>
            <p:nvPr/>
          </p:nvSpPr>
          <p:spPr bwMode="auto">
            <a:xfrm>
              <a:off x="228600" y="3865337"/>
              <a:ext cx="2141933" cy="307777"/>
            </a:xfrm>
            <a:prstGeom prst="rect">
              <a:avLst/>
            </a:prstGeom>
            <a:solidFill>
              <a:schemeClr val="accent1">
                <a:lumMod val="20000"/>
                <a:lumOff val="80000"/>
              </a:schemeClr>
            </a:solidFill>
            <a:ln>
              <a:solidFill>
                <a:srgbClr val="0000FF"/>
              </a:solidFill>
            </a:ln>
            <a:effectLst/>
          </p:spPr>
          <p:txBody>
            <a:bodyPr vert="horz" wrap="none" lIns="91440" tIns="45720" rIns="91440" bIns="45720" numCol="1" rtlCol="0" anchor="t" anchorCtr="0" compatLnSpc="1">
              <a:prstTxWarp prst="textNoShape">
                <a:avLst/>
              </a:prstTxWarp>
              <a:spAutoFit/>
            </a:bodyPr>
            <a:lstStyle/>
            <a:p>
              <a:pPr>
                <a:lnSpc>
                  <a:spcPct val="100000"/>
                </a:lnSpc>
                <a:spcBef>
                  <a:spcPts val="600"/>
                </a:spcBef>
                <a:buClrTx/>
              </a:pPr>
              <a:r>
                <a:rPr lang="en-US" sz="1400" kern="0" dirty="0"/>
                <a:t>Corrective actions  process</a:t>
              </a:r>
            </a:p>
          </p:txBody>
        </p:sp>
        <p:sp>
          <p:nvSpPr>
            <p:cNvPr id="30" name="Line 201" descr="Pointer to VPAT Product  / contact information">
              <a:extLst>
                <a:ext uri="{FF2B5EF4-FFF2-40B4-BE49-F238E27FC236}">
                  <a16:creationId xmlns:a16="http://schemas.microsoft.com/office/drawing/2014/main" id="{5E19710A-D789-46F4-9080-14352C56CA46}"/>
                </a:ext>
              </a:extLst>
            </p:cNvPr>
            <p:cNvSpPr>
              <a:spLocks noChangeShapeType="1"/>
            </p:cNvSpPr>
            <p:nvPr/>
          </p:nvSpPr>
          <p:spPr bwMode="auto">
            <a:xfrm>
              <a:off x="2370533" y="4038598"/>
              <a:ext cx="1347568" cy="11754"/>
            </a:xfrm>
            <a:prstGeom prst="line">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US" sz="1350" dirty="0"/>
            </a:p>
          </p:txBody>
        </p:sp>
      </p:grpSp>
      <p:grpSp>
        <p:nvGrpSpPr>
          <p:cNvPr id="31" name="Group 30" descr="Pointer to  VADSIR form section">
            <a:extLst>
              <a:ext uri="{FF2B5EF4-FFF2-40B4-BE49-F238E27FC236}">
                <a16:creationId xmlns:a16="http://schemas.microsoft.com/office/drawing/2014/main" id="{B5EEFD11-B6DB-4CD5-B1BB-41B1AAF8A049}"/>
              </a:ext>
            </a:extLst>
          </p:cNvPr>
          <p:cNvGrpSpPr/>
          <p:nvPr/>
        </p:nvGrpSpPr>
        <p:grpSpPr>
          <a:xfrm>
            <a:off x="362332" y="5813736"/>
            <a:ext cx="3431713" cy="307777"/>
            <a:chOff x="222124" y="4044571"/>
            <a:chExt cx="2948318" cy="307777"/>
          </a:xfrm>
        </p:grpSpPr>
        <p:sp>
          <p:nvSpPr>
            <p:cNvPr id="32" name="TextBox 31">
              <a:extLst>
                <a:ext uri="{FF2B5EF4-FFF2-40B4-BE49-F238E27FC236}">
                  <a16:creationId xmlns:a16="http://schemas.microsoft.com/office/drawing/2014/main" id="{3390A17C-7356-47E1-BDB0-830A511D4005}"/>
                </a:ext>
              </a:extLst>
            </p:cNvPr>
            <p:cNvSpPr txBox="1"/>
            <p:nvPr/>
          </p:nvSpPr>
          <p:spPr bwMode="auto">
            <a:xfrm>
              <a:off x="222124" y="4044571"/>
              <a:ext cx="1587232" cy="307777"/>
            </a:xfrm>
            <a:prstGeom prst="rect">
              <a:avLst/>
            </a:prstGeom>
            <a:solidFill>
              <a:schemeClr val="accent1">
                <a:lumMod val="20000"/>
                <a:lumOff val="80000"/>
              </a:schemeClr>
            </a:solidFill>
            <a:ln>
              <a:solidFill>
                <a:srgbClr val="0000FF"/>
              </a:solidFill>
            </a:ln>
            <a:effectLst/>
          </p:spPr>
          <p:txBody>
            <a:bodyPr vert="horz" wrap="square" lIns="91440" tIns="45720" rIns="91440" bIns="45720" numCol="1" rtlCol="0" anchor="t" anchorCtr="0" compatLnSpc="1">
              <a:prstTxWarp prst="textNoShape">
                <a:avLst/>
              </a:prstTxWarp>
              <a:spAutoFit/>
            </a:bodyPr>
            <a:lstStyle/>
            <a:p>
              <a:pPr>
                <a:lnSpc>
                  <a:spcPct val="100000"/>
                </a:lnSpc>
                <a:spcBef>
                  <a:spcPts val="600"/>
                </a:spcBef>
                <a:buClrTx/>
              </a:pPr>
              <a:r>
                <a:rPr lang="en-US" sz="1400" kern="0" dirty="0"/>
                <a:t>Alternate means plans</a:t>
              </a:r>
            </a:p>
          </p:txBody>
        </p:sp>
        <p:sp>
          <p:nvSpPr>
            <p:cNvPr id="33" name="Line 201" descr="Pointer to VPAT Product  / contact information">
              <a:extLst>
                <a:ext uri="{FF2B5EF4-FFF2-40B4-BE49-F238E27FC236}">
                  <a16:creationId xmlns:a16="http://schemas.microsoft.com/office/drawing/2014/main" id="{E7B51D08-0178-434F-BC48-A5461376B172}"/>
                </a:ext>
              </a:extLst>
            </p:cNvPr>
            <p:cNvSpPr>
              <a:spLocks noChangeShapeType="1"/>
            </p:cNvSpPr>
            <p:nvPr/>
          </p:nvSpPr>
          <p:spPr bwMode="auto">
            <a:xfrm flipV="1">
              <a:off x="1809356" y="4185684"/>
              <a:ext cx="1361086" cy="6075"/>
            </a:xfrm>
            <a:prstGeom prst="line">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US" sz="1350" dirty="0"/>
            </a:p>
          </p:txBody>
        </p:sp>
      </p:grpSp>
      <p:grpSp>
        <p:nvGrpSpPr>
          <p:cNvPr id="34" name="Group 33" descr="Pointer to  VADSIR form section">
            <a:extLst>
              <a:ext uri="{FF2B5EF4-FFF2-40B4-BE49-F238E27FC236}">
                <a16:creationId xmlns:a16="http://schemas.microsoft.com/office/drawing/2014/main" id="{1567D25C-2868-4374-A9A3-59AEE03C0B4A}"/>
              </a:ext>
            </a:extLst>
          </p:cNvPr>
          <p:cNvGrpSpPr/>
          <p:nvPr/>
        </p:nvGrpSpPr>
        <p:grpSpPr>
          <a:xfrm>
            <a:off x="349816" y="6322139"/>
            <a:ext cx="3444228" cy="307777"/>
            <a:chOff x="402935" y="3859254"/>
            <a:chExt cx="3444228" cy="307777"/>
          </a:xfrm>
        </p:grpSpPr>
        <p:sp>
          <p:nvSpPr>
            <p:cNvPr id="35" name="TextBox 34">
              <a:extLst>
                <a:ext uri="{FF2B5EF4-FFF2-40B4-BE49-F238E27FC236}">
                  <a16:creationId xmlns:a16="http://schemas.microsoft.com/office/drawing/2014/main" id="{D928C19B-C5E8-454B-9677-03A00B6230D2}"/>
                </a:ext>
              </a:extLst>
            </p:cNvPr>
            <p:cNvSpPr txBox="1"/>
            <p:nvPr/>
          </p:nvSpPr>
          <p:spPr bwMode="auto">
            <a:xfrm>
              <a:off x="402935" y="3859254"/>
              <a:ext cx="1720343" cy="307777"/>
            </a:xfrm>
            <a:prstGeom prst="rect">
              <a:avLst/>
            </a:prstGeom>
            <a:solidFill>
              <a:schemeClr val="accent1">
                <a:lumMod val="20000"/>
                <a:lumOff val="80000"/>
              </a:schemeClr>
            </a:solidFill>
            <a:ln>
              <a:solidFill>
                <a:srgbClr val="0000FF"/>
              </a:solidFill>
            </a:ln>
            <a:effectLst/>
          </p:spPr>
          <p:txBody>
            <a:bodyPr vert="horz" wrap="none" lIns="91440" tIns="45720" rIns="91440" bIns="45720" numCol="1" rtlCol="0" anchor="t" anchorCtr="0" compatLnSpc="1">
              <a:prstTxWarp prst="textNoShape">
                <a:avLst/>
              </a:prstTxWarp>
              <a:spAutoFit/>
            </a:bodyPr>
            <a:lstStyle/>
            <a:p>
              <a:pPr>
                <a:lnSpc>
                  <a:spcPct val="100000"/>
                </a:lnSpc>
                <a:spcBef>
                  <a:spcPts val="600"/>
                </a:spcBef>
                <a:buClrTx/>
              </a:pPr>
              <a:r>
                <a:rPr lang="en-US" sz="1400" kern="0" dirty="0"/>
                <a:t> Prior work examples</a:t>
              </a:r>
            </a:p>
          </p:txBody>
        </p:sp>
        <p:sp>
          <p:nvSpPr>
            <p:cNvPr id="36" name="Line 201" descr="Pointer to VPAT Product  / contact information">
              <a:extLst>
                <a:ext uri="{FF2B5EF4-FFF2-40B4-BE49-F238E27FC236}">
                  <a16:creationId xmlns:a16="http://schemas.microsoft.com/office/drawing/2014/main" id="{9E1DA75E-249F-4D65-9C83-76244108A337}"/>
                </a:ext>
              </a:extLst>
            </p:cNvPr>
            <p:cNvSpPr>
              <a:spLocks noChangeShapeType="1"/>
            </p:cNvSpPr>
            <p:nvPr/>
          </p:nvSpPr>
          <p:spPr bwMode="auto">
            <a:xfrm>
              <a:off x="2123278" y="4038598"/>
              <a:ext cx="1723885" cy="11754"/>
            </a:xfrm>
            <a:prstGeom prst="line">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US" sz="1350" dirty="0"/>
            </a:p>
          </p:txBody>
        </p:sp>
      </p:grpSp>
      <p:sp>
        <p:nvSpPr>
          <p:cNvPr id="37" name="TextBox 36">
            <a:extLst>
              <a:ext uri="{FF2B5EF4-FFF2-40B4-BE49-F238E27FC236}">
                <a16:creationId xmlns:a16="http://schemas.microsoft.com/office/drawing/2014/main" id="{F94EDC89-68AE-446A-9A5A-2E53811A377B}"/>
              </a:ext>
            </a:extLst>
          </p:cNvPr>
          <p:cNvSpPr txBox="1"/>
          <p:nvPr/>
        </p:nvSpPr>
        <p:spPr bwMode="auto">
          <a:xfrm>
            <a:off x="253561" y="1522099"/>
            <a:ext cx="3376412"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lnSpc>
                <a:spcPct val="100000"/>
              </a:lnSpc>
              <a:spcBef>
                <a:spcPts val="600"/>
              </a:spcBef>
              <a:buClrTx/>
            </a:pPr>
            <a:r>
              <a:rPr lang="en-US" sz="1400" b="1" kern="0" dirty="0">
                <a:latin typeface="Arial" panose="020B0604020202020204" pitchFamily="34" charset="0"/>
                <a:cs typeface="Arial" panose="020B0604020202020204" pitchFamily="34" charset="0"/>
              </a:rPr>
              <a:t>Responses should be reviewed by accessibility professional </a:t>
            </a:r>
          </a:p>
          <a:p>
            <a:pPr>
              <a:lnSpc>
                <a:spcPct val="100000"/>
              </a:lnSpc>
              <a:spcBef>
                <a:spcPts val="600"/>
              </a:spcBef>
              <a:buClrTx/>
            </a:pPr>
            <a:r>
              <a:rPr lang="en-US" sz="1400" b="1" kern="0" dirty="0">
                <a:latin typeface="Arial" panose="020B0604020202020204" pitchFamily="34" charset="0"/>
                <a:cs typeface="Arial" panose="020B0604020202020204" pitchFamily="34" charset="0"/>
              </a:rPr>
              <a:t>Red Flag Note</a:t>
            </a:r>
            <a:r>
              <a:rPr lang="en-US" sz="1400" kern="0" dirty="0">
                <a:latin typeface="Arial" panose="020B0604020202020204" pitchFamily="34" charset="0"/>
                <a:cs typeface="Arial" panose="020B0604020202020204" pitchFamily="34" charset="0"/>
              </a:rPr>
              <a:t>: Watch for response content directly lifted from the web, especially without reference cited. This is plagiarism. </a:t>
            </a:r>
          </a:p>
        </p:txBody>
      </p:sp>
    </p:spTree>
    <p:extLst>
      <p:ext uri="{BB962C8B-B14F-4D97-AF65-F5344CB8AC3E}">
        <p14:creationId xmlns:p14="http://schemas.microsoft.com/office/powerpoint/2010/main" val="530647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239000" cy="728831"/>
          </a:xfrm>
        </p:spPr>
        <p:txBody>
          <a:bodyPr vert="horz" lIns="91440" tIns="45720" rIns="91440" bIns="45720" rtlCol="0" anchor="ctr">
            <a:noAutofit/>
          </a:bodyPr>
          <a:lstStyle/>
          <a:p>
            <a:pPr algn="r"/>
            <a:r>
              <a:rPr lang="en-US" sz="2400" dirty="0">
                <a:effectLst/>
                <a:latin typeface="Arial" panose="020B0604020202020204" pitchFamily="34" charset="0"/>
                <a:cs typeface="Arial" panose="020B0604020202020204" pitchFamily="34" charset="0"/>
              </a:rPr>
              <a:t>Vendor EIR Accessibility Development Services Info Request(</a:t>
            </a:r>
            <a:r>
              <a:rPr lang="en-US" sz="2400" dirty="0" err="1">
                <a:effectLst/>
                <a:latin typeface="Arial" panose="020B0604020202020204" pitchFamily="34" charset="0"/>
                <a:cs typeface="Arial" panose="020B0604020202020204" pitchFamily="34" charset="0"/>
              </a:rPr>
              <a:t>cont</a:t>
            </a:r>
            <a:r>
              <a:rPr lang="en-US" sz="2400" dirty="0">
                <a:effectLst/>
                <a:latin typeface="Arial" panose="020B0604020202020204" pitchFamily="34" charset="0"/>
                <a:cs typeface="Arial" panose="020B0604020202020204" pitchFamily="34" charset="0"/>
              </a:rPr>
              <a:t>)</a:t>
            </a:r>
          </a:p>
        </p:txBody>
      </p:sp>
      <p:sp>
        <p:nvSpPr>
          <p:cNvPr id="5" name="Slide Number Placeholder 4">
            <a:extLst>
              <a:ext uri="{FF2B5EF4-FFF2-40B4-BE49-F238E27FC236}">
                <a16:creationId xmlns:a16="http://schemas.microsoft.com/office/drawing/2014/main" id="{7675B024-DE5F-4756-876F-20328D3E9F2A}"/>
              </a:ext>
            </a:extLst>
          </p:cNvPr>
          <p:cNvSpPr txBox="1">
            <a:spLocks/>
          </p:cNvSpPr>
          <p:nvPr/>
        </p:nvSpPr>
        <p:spPr>
          <a:xfrm>
            <a:off x="8629650" y="6279356"/>
            <a:ext cx="4572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929255-51E3-4E0C-96DB-9C1131F8BD9F}" type="slidenum">
              <a:rPr lang="en-US" altLang="en-US" smtClean="0">
                <a:solidFill>
                  <a:srgbClr val="000000"/>
                </a:solidFill>
              </a:rPr>
              <a:pPr/>
              <a:t>19</a:t>
            </a:fld>
            <a:endParaRPr lang="en-US" altLang="en-US" dirty="0">
              <a:solidFill>
                <a:srgbClr val="000000"/>
              </a:solidFill>
            </a:endParaRPr>
          </a:p>
        </p:txBody>
      </p:sp>
      <p:sp>
        <p:nvSpPr>
          <p:cNvPr id="7" name="TextBox 6">
            <a:extLst>
              <a:ext uri="{FF2B5EF4-FFF2-40B4-BE49-F238E27FC236}">
                <a16:creationId xmlns:a16="http://schemas.microsoft.com/office/drawing/2014/main" id="{4921ED59-C3EF-44B5-A36D-923455ADDFFB}"/>
              </a:ext>
            </a:extLst>
          </p:cNvPr>
          <p:cNvSpPr txBox="1"/>
          <p:nvPr/>
        </p:nvSpPr>
        <p:spPr bwMode="auto">
          <a:xfrm>
            <a:off x="228600" y="1447800"/>
            <a:ext cx="8763000" cy="701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42900" indent="-342900">
              <a:lnSpc>
                <a:spcPct val="100000"/>
              </a:lnSpc>
              <a:spcBef>
                <a:spcPts val="600"/>
              </a:spcBef>
              <a:spcAft>
                <a:spcPts val="600"/>
              </a:spcAft>
              <a:buClrTx/>
              <a:buAutoNum type="arabicPeriod"/>
            </a:pPr>
            <a:r>
              <a:rPr lang="en-US" kern="0" dirty="0">
                <a:latin typeface="Arial" panose="020B0604020202020204" pitchFamily="34" charset="0"/>
                <a:cs typeface="Arial" panose="020B0604020202020204" pitchFamily="34" charset="0"/>
              </a:rPr>
              <a:t>Describe or provide documentation regarding your organization’s key business processes that include the integration of ICT accessibility activities. (Examples are product development, procurement, HR, etc.): </a:t>
            </a:r>
          </a:p>
          <a:p>
            <a:pPr marL="342900" indent="-342900">
              <a:spcBef>
                <a:spcPts val="600"/>
              </a:spcBef>
              <a:spcAft>
                <a:spcPts val="600"/>
              </a:spcAft>
              <a:buFontTx/>
              <a:buAutoNum type="arabicPeriod"/>
            </a:pPr>
            <a:r>
              <a:rPr lang="en-US" kern="0" dirty="0">
                <a:latin typeface="Arial" panose="020B0604020202020204" pitchFamily="34" charset="0"/>
                <a:cs typeface="Arial" panose="020B0604020202020204" pitchFamily="34" charset="0"/>
              </a:rPr>
              <a:t>Describe the skills and training resources that your organization uses (internal or third party) to develop and produce accessible ICT offerings: </a:t>
            </a:r>
          </a:p>
          <a:p>
            <a:pPr marL="342900" indent="-342900">
              <a:spcBef>
                <a:spcPts val="600"/>
              </a:spcBef>
              <a:spcAft>
                <a:spcPts val="600"/>
              </a:spcAft>
              <a:buFontTx/>
              <a:buAutoNum type="arabicPeriod"/>
            </a:pPr>
            <a:r>
              <a:rPr lang="en-US" dirty="0">
                <a:latin typeface="Arial" panose="020B0604020202020204" pitchFamily="34" charset="0"/>
                <a:cs typeface="Arial" panose="020B0604020202020204" pitchFamily="34" charset="0"/>
              </a:rPr>
              <a:t>Describe the development and test tools used within your organization to produce accessible ICT offerings. Provide examples of typical project test cases for accessibility and examples of how test results are documented: </a:t>
            </a:r>
          </a:p>
          <a:p>
            <a:pPr marL="342900" indent="-342900">
              <a:spcBef>
                <a:spcPts val="600"/>
              </a:spcBef>
              <a:spcAft>
                <a:spcPts val="600"/>
              </a:spcAft>
              <a:buFontTx/>
              <a:buAutoNum type="arabicPeriod"/>
            </a:pPr>
            <a:r>
              <a:rPr lang="en-US" dirty="0">
                <a:latin typeface="Arial" panose="020B0604020202020204" pitchFamily="34" charset="0"/>
                <a:cs typeface="Arial" panose="020B0604020202020204" pitchFamily="34" charset="0"/>
              </a:rPr>
              <a:t>Describe your organizations corrective actions process(es) or system(s) for documenting, tracking, and resolving accessibility issues / defects: </a:t>
            </a:r>
          </a:p>
          <a:p>
            <a:pPr marL="342900" indent="-342900">
              <a:spcBef>
                <a:spcPts val="600"/>
              </a:spcBef>
              <a:spcAft>
                <a:spcPts val="600"/>
              </a:spcAft>
              <a:buFontTx/>
              <a:buAutoNum type="arabicPeriod"/>
            </a:pPr>
            <a:r>
              <a:rPr lang="en-US" dirty="0">
                <a:latin typeface="Arial" panose="020B0604020202020204" pitchFamily="34" charset="0"/>
                <a:cs typeface="Arial" panose="020B0604020202020204" pitchFamily="34" charset="0"/>
              </a:rPr>
              <a:t>Describe alternate methods for ICT products that are not compliant with accessibility technical standards. (example: 24hour / 7day/week toll free phone support number): </a:t>
            </a:r>
          </a:p>
          <a:p>
            <a:pPr marL="342900" indent="-342900">
              <a:spcBef>
                <a:spcPts val="600"/>
              </a:spcBef>
              <a:spcAft>
                <a:spcPts val="600"/>
              </a:spcAft>
              <a:buFontTx/>
              <a:buAutoNum type="arabicPeriod"/>
            </a:pPr>
            <a:r>
              <a:rPr lang="en-US" dirty="0">
                <a:latin typeface="Arial" panose="020B0604020202020204" pitchFamily="34" charset="0"/>
                <a:cs typeface="Arial" panose="020B0604020202020204" pitchFamily="34" charset="0"/>
              </a:rPr>
              <a:t>Provide links to example websites or other examples of ICT work that your organization has produced that meet accessibility technical standards such as US Section 508, or WCAG 2.0: </a:t>
            </a:r>
            <a:endParaRPr lang="en-US" b="1" dirty="0">
              <a:latin typeface="Arial" panose="020B0604020202020204" pitchFamily="34" charset="0"/>
              <a:cs typeface="Arial" panose="020B0604020202020204" pitchFamily="34" charset="0"/>
            </a:endParaRPr>
          </a:p>
          <a:p>
            <a:pPr marL="342900" indent="-342900">
              <a:spcBef>
                <a:spcPts val="600"/>
              </a:spcBef>
              <a:spcAft>
                <a:spcPts val="600"/>
              </a:spcAft>
              <a:buFontTx/>
              <a:buAutoNum type="arabicPeriod"/>
            </a:pP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indent="-342900">
              <a:spcBef>
                <a:spcPts val="600"/>
              </a:spcBef>
              <a:spcAft>
                <a:spcPts val="600"/>
              </a:spcAft>
              <a:buFontTx/>
              <a:buAutoNum type="arabicPeriod"/>
            </a:pPr>
            <a:endParaRPr lang="en-US" dirty="0">
              <a:latin typeface="Arial" panose="020B0604020202020204" pitchFamily="34" charset="0"/>
              <a:cs typeface="Arial" panose="020B0604020202020204" pitchFamily="34" charset="0"/>
            </a:endParaRPr>
          </a:p>
          <a:p>
            <a:pPr marL="342900" indent="-342900">
              <a:lnSpc>
                <a:spcPct val="100000"/>
              </a:lnSpc>
              <a:spcBef>
                <a:spcPts val="600"/>
              </a:spcBef>
              <a:spcAft>
                <a:spcPts val="600"/>
              </a:spcAft>
              <a:buClrTx/>
              <a:buAutoNum type="arabicPeriod"/>
            </a:pPr>
            <a:endParaRPr lang="en-US" kern="0" dirty="0">
              <a:latin typeface="Arial" panose="020B0604020202020204" pitchFamily="34" charset="0"/>
              <a:cs typeface="Arial" panose="020B0604020202020204" pitchFamily="34" charset="0"/>
            </a:endParaRPr>
          </a:p>
          <a:p>
            <a:pPr marL="342900" indent="-342900">
              <a:lnSpc>
                <a:spcPct val="100000"/>
              </a:lnSpc>
              <a:spcBef>
                <a:spcPts val="600"/>
              </a:spcBef>
              <a:spcAft>
                <a:spcPts val="600"/>
              </a:spcAft>
              <a:buClrTx/>
              <a:buAutoNum type="arabicPeriod"/>
            </a:pPr>
            <a:endParaRPr lang="en-US"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817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DC8AA99-7238-42D3-B68A-A4E1B56FEE73}" type="slidenum">
              <a:rPr lang="en-US" smtClean="0"/>
              <a:t>2</a:t>
            </a:fld>
            <a:endParaRPr lang="en-US" dirty="0"/>
          </a:p>
        </p:txBody>
      </p:sp>
      <p:sp>
        <p:nvSpPr>
          <p:cNvPr id="89090" name="Rectangle 2"/>
          <p:cNvSpPr>
            <a:spLocks noGrp="1" noChangeArrowheads="1"/>
          </p:cNvSpPr>
          <p:nvPr>
            <p:ph type="title"/>
          </p:nvPr>
        </p:nvSpPr>
        <p:spPr>
          <a:xfrm>
            <a:off x="3428999" y="663509"/>
            <a:ext cx="5486401" cy="702527"/>
          </a:xfrm>
        </p:spPr>
        <p:txBody>
          <a:bodyPr vert="horz" lIns="91440" tIns="45720" rIns="91440" bIns="45720" rtlCol="0" anchor="ctr">
            <a:noAutofit/>
          </a:bodyPr>
          <a:lstStyle/>
          <a:p>
            <a:pPr algn="r"/>
            <a:r>
              <a:rPr lang="en-US" sz="2400" dirty="0">
                <a:effectLst/>
                <a:latin typeface="Arial" panose="020B0604020202020204" pitchFamily="34" charset="0"/>
                <a:cs typeface="Arial" panose="020B0604020202020204" pitchFamily="34" charset="0"/>
              </a:rPr>
              <a:t>Scenario: Online Recruiting</a:t>
            </a:r>
          </a:p>
        </p:txBody>
      </p:sp>
      <p:sp>
        <p:nvSpPr>
          <p:cNvPr id="89091" name="Rectangle 3"/>
          <p:cNvSpPr>
            <a:spLocks noGrp="1" noChangeArrowheads="1"/>
          </p:cNvSpPr>
          <p:nvPr>
            <p:ph idx="1"/>
          </p:nvPr>
        </p:nvSpPr>
        <p:spPr/>
        <p:txBody>
          <a:bodyPr>
            <a:noAutofit/>
          </a:bodyPr>
          <a:lstStyle/>
          <a:p>
            <a:pPr marL="0" indent="0">
              <a:lnSpc>
                <a:spcPct val="150000"/>
              </a:lnSpc>
              <a:spcBef>
                <a:spcPts val="450"/>
              </a:spcBef>
              <a:spcAft>
                <a:spcPts val="450"/>
              </a:spcAft>
              <a:buNone/>
            </a:pPr>
            <a:r>
              <a:rPr lang="en-US" sz="1800" b="1" i="1" dirty="0">
                <a:latin typeface="Arial" panose="020B0604020202020204" pitchFamily="34" charset="0"/>
                <a:cs typeface="Arial" panose="020B0604020202020204" pitchFamily="34" charset="0"/>
              </a:rPr>
              <a:t>Agency A just completed the procurement and deployment of a large new web application for recruiting new employees and managing job candidates. </a:t>
            </a:r>
          </a:p>
          <a:p>
            <a:pPr marL="0" indent="0">
              <a:lnSpc>
                <a:spcPct val="150000"/>
              </a:lnSpc>
              <a:spcBef>
                <a:spcPts val="450"/>
              </a:spcBef>
              <a:spcAft>
                <a:spcPts val="450"/>
              </a:spcAft>
              <a:buNone/>
            </a:pPr>
            <a:endParaRPr lang="en-US" sz="1800" b="1" i="1" dirty="0">
              <a:latin typeface="Arial" panose="020B0604020202020204" pitchFamily="34" charset="0"/>
              <a:cs typeface="Arial" panose="020B0604020202020204" pitchFamily="34" charset="0"/>
            </a:endParaRPr>
          </a:p>
          <a:p>
            <a:pPr marL="0" indent="0">
              <a:lnSpc>
                <a:spcPct val="150000"/>
              </a:lnSpc>
              <a:spcBef>
                <a:spcPts val="450"/>
              </a:spcBef>
              <a:spcAft>
                <a:spcPts val="450"/>
              </a:spcAft>
              <a:buNone/>
            </a:pPr>
            <a:r>
              <a:rPr lang="en-US" sz="1800" b="1" i="1" dirty="0">
                <a:latin typeface="Arial" panose="020B0604020202020204" pitchFamily="34" charset="0"/>
                <a:cs typeface="Arial" panose="020B0604020202020204" pitchFamily="34" charset="0"/>
              </a:rPr>
              <a:t>Software Company X developed the product. Both Agency A and Corporation X’s studies indicated that the new system would offer significant advantages in cost savings, productivity, and candidate quality over the previous, mostly manual processes.</a:t>
            </a:r>
          </a:p>
          <a:p>
            <a:pPr marL="0" indent="0">
              <a:lnSpc>
                <a:spcPct val="150000"/>
              </a:lnSpc>
              <a:spcBef>
                <a:spcPts val="450"/>
              </a:spcBef>
              <a:spcAft>
                <a:spcPts val="450"/>
              </a:spcAft>
              <a:buNone/>
            </a:pPr>
            <a:r>
              <a:rPr lang="en-US" sz="1800" b="1" i="1" dirty="0">
                <a:latin typeface="Arial" panose="020B0604020202020204" pitchFamily="34" charset="0"/>
                <a:cs typeface="Arial" panose="020B0604020202020204" pitchFamily="34" charset="0"/>
              </a:rPr>
              <a:t>Then….</a:t>
            </a:r>
          </a:p>
        </p:txBody>
      </p:sp>
      <p:pic>
        <p:nvPicPr>
          <p:cNvPr id="21507" name="Picture 3" descr="businessman extening hand for a handshack and a caption line &quot;Hire the right perso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9242" y="4572000"/>
            <a:ext cx="2717258" cy="14287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719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AE29629-8F04-44E6-B687-F70BBB509960}"/>
              </a:ext>
            </a:extLst>
          </p:cNvPr>
          <p:cNvSpPr>
            <a:spLocks noGrp="1"/>
          </p:cNvSpPr>
          <p:nvPr>
            <p:ph type="sldNum" sz="quarter" idx="12"/>
          </p:nvPr>
        </p:nvSpPr>
        <p:spPr/>
        <p:txBody>
          <a:bodyPr/>
          <a:lstStyle/>
          <a:p>
            <a:fld id="{EDC8AA99-7238-42D3-B68A-A4E1B56FEE73}" type="slidenum">
              <a:rPr lang="en-US" smtClean="0"/>
              <a:t>20</a:t>
            </a:fld>
            <a:endParaRPr lang="en-US" dirty="0"/>
          </a:p>
        </p:txBody>
      </p:sp>
      <p:sp>
        <p:nvSpPr>
          <p:cNvPr id="2" name="Title 1">
            <a:extLst>
              <a:ext uri="{FF2B5EF4-FFF2-40B4-BE49-F238E27FC236}">
                <a16:creationId xmlns:a16="http://schemas.microsoft.com/office/drawing/2014/main" id="{8B58DDB5-D3BD-4239-B1BF-58DA4CD451C3}"/>
              </a:ext>
            </a:extLst>
          </p:cNvPr>
          <p:cNvSpPr>
            <a:spLocks noGrp="1"/>
          </p:cNvSpPr>
          <p:nvPr>
            <p:ph type="title"/>
          </p:nvPr>
        </p:nvSpPr>
        <p:spPr>
          <a:xfrm>
            <a:off x="1371600" y="276916"/>
            <a:ext cx="7239000" cy="1143000"/>
          </a:xfrm>
          <a:noFill/>
        </p:spPr>
        <p:txBody>
          <a:bodyPr vert="horz" lIns="68580" tIns="34290" rIns="68580" bIns="34290" rtlCol="0" anchor="ctr">
            <a:noAutofit/>
          </a:bodyPr>
          <a:lstStyle/>
          <a:p>
            <a:pPr algn="r" fontAlgn="base">
              <a:spcAft>
                <a:spcPct val="0"/>
              </a:spcAft>
            </a:pPr>
            <a:r>
              <a:rPr lang="en-US" sz="2400" dirty="0">
                <a:effectLst/>
                <a:latin typeface="Arial" panose="020B0604020202020204" pitchFamily="34" charset="0"/>
                <a:cs typeface="Arial" panose="020B0604020202020204" pitchFamily="34" charset="0"/>
              </a:rPr>
              <a:t>How do I handle IT Development Services procurements (cont.)?</a:t>
            </a:r>
          </a:p>
        </p:txBody>
      </p:sp>
      <p:sp>
        <p:nvSpPr>
          <p:cNvPr id="3" name="Content Placeholder 2">
            <a:extLst>
              <a:ext uri="{FF2B5EF4-FFF2-40B4-BE49-F238E27FC236}">
                <a16:creationId xmlns:a16="http://schemas.microsoft.com/office/drawing/2014/main" id="{74D55199-8EF4-4246-AF86-0AE1D4736BA2}"/>
              </a:ext>
            </a:extLst>
          </p:cNvPr>
          <p:cNvSpPr>
            <a:spLocks noGrp="1"/>
          </p:cNvSpPr>
          <p:nvPr>
            <p:ph idx="1"/>
          </p:nvPr>
        </p:nvSpPr>
        <p:spPr>
          <a:xfrm>
            <a:off x="228600" y="2057400"/>
            <a:ext cx="8915400" cy="5301559"/>
          </a:xfrm>
        </p:spPr>
        <p:txBody>
          <a:bodyPr>
            <a:noAutofit/>
          </a:bodyPr>
          <a:lstStyle/>
          <a:p>
            <a:pPr marL="0" indent="0">
              <a:spcBef>
                <a:spcPts val="300"/>
              </a:spcBef>
              <a:buNone/>
            </a:pPr>
            <a:r>
              <a:rPr lang="en-US" sz="2000" b="1" dirty="0">
                <a:latin typeface="Arial" panose="020B0604020202020204" pitchFamily="34" charset="0"/>
                <a:cs typeface="Arial" panose="020B0604020202020204" pitchFamily="34" charset="0"/>
              </a:rPr>
              <a:t>For Contracts</a:t>
            </a:r>
          </a:p>
          <a:p>
            <a:pPr lvl="1">
              <a:spcBef>
                <a:spcPts val="300"/>
              </a:spcBef>
              <a:buFont typeface="Arial" panose="020B0604020202020204" pitchFamily="34" charset="0"/>
              <a:buChar char="•"/>
            </a:pPr>
            <a:r>
              <a:rPr lang="en-US" dirty="0">
                <a:latin typeface="Arial" panose="020B0604020202020204" pitchFamily="34" charset="0"/>
                <a:cs typeface="Arial" panose="020B0604020202020204" pitchFamily="34" charset="0"/>
              </a:rPr>
              <a:t>Solid and specific accessibility contract language and direction </a:t>
            </a:r>
          </a:p>
          <a:p>
            <a:pPr lvl="2">
              <a:spcBef>
                <a:spcPts val="300"/>
              </a:spcBef>
            </a:pPr>
            <a:r>
              <a:rPr lang="en-US" sz="2000" dirty="0">
                <a:latin typeface="Arial" panose="020B0604020202020204" pitchFamily="34" charset="0"/>
                <a:cs typeface="Arial" panose="020B0604020202020204" pitchFamily="34" charset="0"/>
              </a:rPr>
              <a:t>Formal accessibility checkpoints throughout the development cycle (planning, design, development, test, etc.)</a:t>
            </a:r>
          </a:p>
          <a:p>
            <a:pPr lvl="2">
              <a:spcBef>
                <a:spcPts val="300"/>
              </a:spcBef>
            </a:pPr>
            <a:r>
              <a:rPr lang="en-US" sz="2000" dirty="0">
                <a:latin typeface="Arial" panose="020B0604020202020204" pitchFamily="34" charset="0"/>
                <a:cs typeface="Arial" panose="020B0604020202020204" pitchFamily="34" charset="0"/>
              </a:rPr>
              <a:t>Review / approval authority for accessibility plans, tools and platforms used for testing</a:t>
            </a:r>
          </a:p>
          <a:p>
            <a:pPr lvl="2">
              <a:spcBef>
                <a:spcPts val="300"/>
              </a:spcBef>
            </a:pPr>
            <a:r>
              <a:rPr lang="en-US" sz="2000" dirty="0">
                <a:latin typeface="Arial" panose="020B0604020202020204" pitchFamily="34" charset="0"/>
                <a:cs typeface="Arial" panose="020B0604020202020204" pitchFamily="34" charset="0"/>
              </a:rPr>
              <a:t>How and when accessibility test results documentation will  be provided</a:t>
            </a:r>
          </a:p>
          <a:p>
            <a:pPr lvl="2">
              <a:spcBef>
                <a:spcPts val="300"/>
              </a:spcBef>
            </a:pPr>
            <a:r>
              <a:rPr lang="en-US" sz="2000" dirty="0">
                <a:latin typeface="Arial" panose="020B0604020202020204" pitchFamily="34" charset="0"/>
                <a:cs typeface="Arial" panose="020B0604020202020204" pitchFamily="34" charset="0"/>
              </a:rPr>
              <a:t>Corrective actions process defined for procurement life cycle </a:t>
            </a:r>
          </a:p>
          <a:p>
            <a:pPr lvl="2">
              <a:spcBef>
                <a:spcPts val="300"/>
              </a:spcBef>
            </a:pPr>
            <a:r>
              <a:rPr lang="en-US" sz="2000" dirty="0">
                <a:latin typeface="Arial" panose="020B0604020202020204" pitchFamily="34" charset="0"/>
                <a:cs typeface="Arial" panose="020B0604020202020204" pitchFamily="34" charset="0"/>
              </a:rPr>
              <a:t>Specific language related to accessibility in remedies and warranties</a:t>
            </a:r>
          </a:p>
          <a:p>
            <a:pPr lvl="2">
              <a:spcBef>
                <a:spcPts val="300"/>
              </a:spcBef>
            </a:pPr>
            <a:r>
              <a:rPr lang="en-US" sz="2000" dirty="0">
                <a:latin typeface="Arial" panose="020B0604020202020204" pitchFamily="34" charset="0"/>
                <a:cs typeface="Arial" panose="020B0604020202020204" pitchFamily="34" charset="0"/>
              </a:rPr>
              <a:t>Final acceptance criteria</a:t>
            </a:r>
          </a:p>
        </p:txBody>
      </p:sp>
    </p:spTree>
    <p:extLst>
      <p:ext uri="{BB962C8B-B14F-4D97-AF65-F5344CB8AC3E}">
        <p14:creationId xmlns:p14="http://schemas.microsoft.com/office/powerpoint/2010/main" val="122075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42C613A-1A71-4FB4-98CF-59B0A122AE1F}"/>
              </a:ext>
            </a:extLst>
          </p:cNvPr>
          <p:cNvSpPr>
            <a:spLocks noGrp="1"/>
          </p:cNvSpPr>
          <p:nvPr>
            <p:ph type="sldNum" sz="quarter" idx="12"/>
          </p:nvPr>
        </p:nvSpPr>
        <p:spPr/>
        <p:txBody>
          <a:bodyPr/>
          <a:lstStyle/>
          <a:p>
            <a:fld id="{EDC8AA99-7238-42D3-B68A-A4E1B56FEE73}" type="slidenum">
              <a:rPr lang="en-US" smtClean="0"/>
              <a:t>21</a:t>
            </a:fld>
            <a:endParaRPr lang="en-US" dirty="0"/>
          </a:p>
        </p:txBody>
      </p:sp>
      <p:sp>
        <p:nvSpPr>
          <p:cNvPr id="2" name="Title 1">
            <a:extLst>
              <a:ext uri="{FF2B5EF4-FFF2-40B4-BE49-F238E27FC236}">
                <a16:creationId xmlns:a16="http://schemas.microsoft.com/office/drawing/2014/main" id="{3C8843AA-21D9-4195-B8AD-D2886713F3B8}"/>
              </a:ext>
            </a:extLst>
          </p:cNvPr>
          <p:cNvSpPr>
            <a:spLocks noGrp="1"/>
          </p:cNvSpPr>
          <p:nvPr>
            <p:ph type="title"/>
          </p:nvPr>
        </p:nvSpPr>
        <p:spPr>
          <a:xfrm>
            <a:off x="1752600" y="268093"/>
            <a:ext cx="7239000" cy="1143000"/>
          </a:xfrm>
        </p:spPr>
        <p:txBody>
          <a:bodyPr vert="horz" lIns="91440" tIns="45720" rIns="91440" bIns="45720" rtlCol="0" anchor="ctr">
            <a:noAutofit/>
          </a:bodyPr>
          <a:lstStyle/>
          <a:p>
            <a:pPr algn="r"/>
            <a:r>
              <a:rPr lang="en-US" sz="2400" dirty="0">
                <a:effectLst/>
                <a:latin typeface="Arial" panose="020B0604020202020204" pitchFamily="34" charset="0"/>
                <a:cs typeface="Arial" panose="020B0604020202020204" pitchFamily="34" charset="0"/>
              </a:rPr>
              <a:t>Final Deliverable</a:t>
            </a:r>
          </a:p>
        </p:txBody>
      </p:sp>
      <p:sp>
        <p:nvSpPr>
          <p:cNvPr id="3" name="Content Placeholder 2">
            <a:extLst>
              <a:ext uri="{FF2B5EF4-FFF2-40B4-BE49-F238E27FC236}">
                <a16:creationId xmlns:a16="http://schemas.microsoft.com/office/drawing/2014/main" id="{870F6D22-1704-477C-8AD6-3145752FEC0B}"/>
              </a:ext>
            </a:extLst>
          </p:cNvPr>
          <p:cNvSpPr>
            <a:spLocks noGrp="1"/>
          </p:cNvSpPr>
          <p:nvPr>
            <p:ph idx="1"/>
          </p:nvPr>
        </p:nvSpPr>
        <p:spPr>
          <a:xfrm>
            <a:off x="283128" y="1662112"/>
            <a:ext cx="8686800" cy="4876800"/>
          </a:xfrm>
        </p:spPr>
        <p:txBody>
          <a:bodyPr>
            <a:normAutofit/>
          </a:bodyPr>
          <a:lstStyle/>
          <a:p>
            <a:pPr marL="0" lvl="0" indent="0">
              <a:buNone/>
            </a:pPr>
            <a:r>
              <a:rPr lang="en-US" sz="2000" b="1" dirty="0">
                <a:latin typeface="Arial" panose="020B0604020202020204" pitchFamily="34" charset="0"/>
                <a:cs typeface="Arial" panose="020B0604020202020204" pitchFamily="34" charset="0"/>
              </a:rPr>
              <a:t>Prior to final delivery or go-live, consider requesting the vendor provide a letter stating</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That accessibility development and testing was performed in accordance with generally accepted accessibility practices (including visual inspection and with an assistive technology) </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That test results and other documentation supplied to the customer are accurate</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That the deliverable complies with the specified accessibility standards (or cites exceptions where it doesn’t with a corrective actions plan) set forth in the contract or SOW.  </a:t>
            </a:r>
          </a:p>
          <a:p>
            <a:pPr marL="0" indent="0" algn="ctr">
              <a:buNone/>
            </a:pPr>
            <a:endParaRPr lang="en-US" sz="2000" dirty="0">
              <a:latin typeface="Arial" panose="020B0604020202020204" pitchFamily="34" charset="0"/>
              <a:cs typeface="Arial" panose="020B0604020202020204" pitchFamily="34" charset="0"/>
            </a:endParaRPr>
          </a:p>
          <a:p>
            <a:pPr marL="0" indent="0" algn="ctr">
              <a:buNone/>
            </a:pPr>
            <a:r>
              <a:rPr lang="en-US" sz="2000" b="1" dirty="0">
                <a:latin typeface="Arial" panose="020B0604020202020204" pitchFamily="34" charset="0"/>
                <a:cs typeface="Arial" panose="020B0604020202020204" pitchFamily="34" charset="0"/>
              </a:rPr>
              <a:t>In aggregate, meeting the contract language  +  the accessibility statement letter should significantly reduce the need for accessibility testing by the customer organization. </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4983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cNvSpPr>
            <a:spLocks noGrp="1" noChangeArrowheads="1"/>
          </p:cNvSpPr>
          <p:nvPr>
            <p:ph type="sldNum" sz="quarter" idx="12"/>
          </p:nvPr>
        </p:nvSpPr>
        <p:spPr bwMode="auto">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buClrTx/>
              <a:defRPr sz="1300" b="1">
                <a:solidFill>
                  <a:schemeClr val="bg1"/>
                </a:solidFill>
              </a:defRPr>
            </a:lvl1pPr>
          </a:lstStyle>
          <a:p>
            <a:fld id="{45564F91-3F82-4A95-BD09-DA67A8A49CF4}" type="slidenum">
              <a:rPr lang="en-US" b="0">
                <a:solidFill>
                  <a:schemeClr val="tx1"/>
                </a:solidFill>
              </a:rPr>
              <a:pPr/>
              <a:t>22</a:t>
            </a:fld>
            <a:endParaRPr lang="en-US" b="0" dirty="0">
              <a:solidFill>
                <a:schemeClr val="tx1"/>
              </a:solidFill>
            </a:endParaRPr>
          </a:p>
        </p:txBody>
      </p:sp>
      <p:sp>
        <p:nvSpPr>
          <p:cNvPr id="10" name="Title"/>
          <p:cNvSpPr txBox="1">
            <a:spLocks noGrp="1" noChangeArrowheads="1"/>
          </p:cNvSpPr>
          <p:nvPr>
            <p:ph type="title"/>
          </p:nvPr>
        </p:nvSpPr>
        <p:spPr>
          <a:xfrm>
            <a:off x="420886" y="381000"/>
            <a:ext cx="8570714" cy="1143000"/>
          </a:xfrm>
          <a:prstGeom prst="rect">
            <a:avLst/>
          </a:prstGeom>
        </p:spPr>
        <p:txBody>
          <a:bodyPr vert="horz" lIns="91440" tIns="45720" rIns="91440" bIns="45720" rtlCol="0" anchor="ctr">
            <a:normAutofit/>
          </a:bodyPr>
          <a:lstStyle/>
          <a:p>
            <a:pPr algn="r"/>
            <a:r>
              <a:rPr lang="en-US" sz="2400" dirty="0">
                <a:effectLst/>
                <a:latin typeface="Arial" panose="020B0604020202020204" pitchFamily="34" charset="0"/>
                <a:cs typeface="Arial" panose="020B0604020202020204" pitchFamily="34" charset="0"/>
              </a:rPr>
              <a:t>IT accessibility today is a governance problem</a:t>
            </a:r>
          </a:p>
        </p:txBody>
      </p:sp>
      <p:sp>
        <p:nvSpPr>
          <p:cNvPr id="89091" name="Rectangle 3" descr="Man in from of a pole with arrows poinitng in all directions"/>
          <p:cNvSpPr>
            <a:spLocks noGrp="1" noChangeArrowheads="1"/>
          </p:cNvSpPr>
          <p:nvPr>
            <p:ph sz="half" idx="1"/>
          </p:nvPr>
        </p:nvSpPr>
        <p:spPr>
          <a:xfrm>
            <a:off x="420886" y="1562100"/>
            <a:ext cx="8113514" cy="2667000"/>
          </a:xfrm>
        </p:spPr>
        <p:txBody>
          <a:bodyPr>
            <a:normAutofit fontScale="25000" lnSpcReduction="20000"/>
          </a:bodyPr>
          <a:lstStyle/>
          <a:p>
            <a:pPr marL="68580" indent="0">
              <a:lnSpc>
                <a:spcPct val="120000"/>
              </a:lnSpc>
              <a:spcBef>
                <a:spcPts val="300"/>
              </a:spcBef>
              <a:spcAft>
                <a:spcPts val="300"/>
              </a:spcAft>
              <a:buNone/>
            </a:pPr>
            <a:r>
              <a:rPr lang="en-US" sz="9600" b="1" dirty="0">
                <a:latin typeface="Arial" panose="020B0604020202020204" pitchFamily="34" charset="0"/>
                <a:cs typeface="Arial" panose="020B0604020202020204" pitchFamily="34" charset="0"/>
              </a:rPr>
              <a:t>Pushing technical specifications / standards over the last 20 years has not been an adequate adoption driver</a:t>
            </a:r>
          </a:p>
          <a:p>
            <a:pPr marL="411480">
              <a:lnSpc>
                <a:spcPct val="120000"/>
              </a:lnSpc>
              <a:spcBef>
                <a:spcPts val="300"/>
              </a:spcBef>
              <a:spcAft>
                <a:spcPts val="300"/>
              </a:spcAft>
            </a:pPr>
            <a:r>
              <a:rPr lang="en-US" sz="8000" dirty="0">
                <a:latin typeface="Arial" panose="020B0604020202020204" pitchFamily="34" charset="0"/>
                <a:cs typeface="Arial" panose="020B0604020202020204" pitchFamily="34" charset="0"/>
              </a:rPr>
              <a:t>Technical standards are execution criteria not governance criteria</a:t>
            </a:r>
          </a:p>
          <a:p>
            <a:pPr marL="411480">
              <a:lnSpc>
                <a:spcPct val="120000"/>
              </a:lnSpc>
              <a:spcBef>
                <a:spcPts val="300"/>
              </a:spcBef>
              <a:spcAft>
                <a:spcPts val="300"/>
              </a:spcAft>
            </a:pPr>
            <a:r>
              <a:rPr lang="en-US" sz="8000" dirty="0">
                <a:latin typeface="Arial" panose="020B0604020202020204" pitchFamily="34" charset="0"/>
                <a:cs typeface="Arial" panose="020B0604020202020204" pitchFamily="34" charset="0"/>
              </a:rPr>
              <a:t>Nothing in today’s technical standards (WCAG or 508) address governance</a:t>
            </a:r>
          </a:p>
        </p:txBody>
      </p:sp>
      <p:pic>
        <p:nvPicPr>
          <p:cNvPr id="2" name="Picture 1" descr="Sisyphus pushing large rock uphill">
            <a:extLst>
              <a:ext uri="{FF2B5EF4-FFF2-40B4-BE49-F238E27FC236}">
                <a16:creationId xmlns:a16="http://schemas.microsoft.com/office/drawing/2014/main" id="{5E7722A3-A647-4879-B999-76EB6BC9DBE4}"/>
              </a:ext>
            </a:extLst>
          </p:cNvPr>
          <p:cNvPicPr>
            <a:picLocks noChangeAspect="1"/>
          </p:cNvPicPr>
          <p:nvPr/>
        </p:nvPicPr>
        <p:blipFill>
          <a:blip r:embed="rId3"/>
          <a:stretch>
            <a:fillRect/>
          </a:stretch>
        </p:blipFill>
        <p:spPr>
          <a:xfrm>
            <a:off x="4706243" y="4271965"/>
            <a:ext cx="3619500" cy="1900238"/>
          </a:xfrm>
          <a:prstGeom prst="rect">
            <a:avLst/>
          </a:prstGeom>
        </p:spPr>
      </p:pic>
    </p:spTree>
    <p:extLst>
      <p:ext uri="{BB962C8B-B14F-4D97-AF65-F5344CB8AC3E}">
        <p14:creationId xmlns:p14="http://schemas.microsoft.com/office/powerpoint/2010/main" val="1836261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r"/>
            <a:fld id="{9F929255-51E3-4E0C-96DB-9C1131F8BD9F}" type="slidenum">
              <a:rPr lang="en-US" altLang="en-US" smtClean="0">
                <a:solidFill>
                  <a:srgbClr val="000000"/>
                </a:solidFill>
              </a:rPr>
              <a:pPr algn="r"/>
              <a:t>23</a:t>
            </a:fld>
            <a:endParaRPr lang="en-US" altLang="en-US" dirty="0">
              <a:solidFill>
                <a:srgbClr val="000000"/>
              </a:solidFill>
            </a:endParaRPr>
          </a:p>
        </p:txBody>
      </p:sp>
      <p:sp>
        <p:nvSpPr>
          <p:cNvPr id="2" name="Title 1"/>
          <p:cNvSpPr>
            <a:spLocks noGrp="1"/>
          </p:cNvSpPr>
          <p:nvPr>
            <p:ph type="title"/>
          </p:nvPr>
        </p:nvSpPr>
        <p:spPr>
          <a:xfrm>
            <a:off x="228600" y="76200"/>
            <a:ext cx="8610600" cy="1143000"/>
          </a:xfrm>
        </p:spPr>
        <p:txBody>
          <a:bodyPr vert="horz" lIns="91440" tIns="45720" rIns="91440" bIns="45720" rtlCol="0" anchor="ctr">
            <a:normAutofit/>
          </a:bodyPr>
          <a:lstStyle/>
          <a:p>
            <a:pPr algn="r"/>
            <a:r>
              <a:rPr lang="en-US" sz="2400" dirty="0">
                <a:effectLst/>
                <a:latin typeface="Arial" panose="020B0604020202020204" pitchFamily="34" charset="0"/>
                <a:cs typeface="Arial" panose="020B0604020202020204" pitchFamily="34" charset="0"/>
              </a:rPr>
              <a:t>Assessing Vendor Accessibility Maturity: Policy Driven Adoption for Accessibility (PDAA)</a:t>
            </a:r>
          </a:p>
        </p:txBody>
      </p:sp>
      <p:sp>
        <p:nvSpPr>
          <p:cNvPr id="3" name="Content Placeholder 2"/>
          <p:cNvSpPr>
            <a:spLocks noGrp="1"/>
          </p:cNvSpPr>
          <p:nvPr>
            <p:ph sz="half" idx="1"/>
          </p:nvPr>
        </p:nvSpPr>
        <p:spPr>
          <a:xfrm>
            <a:off x="263091" y="1428353"/>
            <a:ext cx="8458200" cy="2316163"/>
          </a:xfrm>
        </p:spPr>
        <p:txBody>
          <a:bodyPr>
            <a:normAutofit/>
          </a:bodyPr>
          <a:lstStyle/>
          <a:p>
            <a:pPr marL="0" lvl="0" indent="0" algn="ctr">
              <a:buNone/>
            </a:pPr>
            <a:r>
              <a:rPr lang="en-US" sz="2000" b="1" dirty="0">
                <a:latin typeface="Arial" panose="020B0604020202020204" pitchFamily="34" charset="0"/>
                <a:cs typeface="Arial" panose="020B0604020202020204" pitchFamily="34" charset="0"/>
              </a:rPr>
              <a:t>The integration of  IT accessibility governance into organization policies in a way that enables them to </a:t>
            </a:r>
            <a:r>
              <a:rPr lang="en-US" sz="2000" b="1" u="sng" dirty="0">
                <a:latin typeface="Arial" panose="020B0604020202020204" pitchFamily="34" charset="0"/>
                <a:cs typeface="Arial" panose="020B0604020202020204" pitchFamily="34" charset="0"/>
              </a:rPr>
              <a:t>drive themselves </a:t>
            </a:r>
            <a:r>
              <a:rPr lang="en-US" sz="2000" b="1" dirty="0">
                <a:latin typeface="Arial" panose="020B0604020202020204" pitchFamily="34" charset="0"/>
                <a:cs typeface="Arial" panose="020B0604020202020204" pitchFamily="34" charset="0"/>
              </a:rPr>
              <a:t>to improve accessibility adoption.</a:t>
            </a:r>
            <a:endParaRPr lang="en-US" sz="18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838200" y="2792016"/>
            <a:ext cx="7772400" cy="1905000"/>
          </a:xfrm>
        </p:spPr>
        <p:txBody>
          <a:bodyPr>
            <a:normAutofit/>
          </a:bodyPr>
          <a:lstStyle/>
          <a:p>
            <a:pPr lvl="2"/>
            <a:r>
              <a:rPr lang="en-US" sz="2000" dirty="0">
                <a:latin typeface="Arial" panose="020B0604020202020204" pitchFamily="34" charset="0"/>
                <a:cs typeface="Arial" panose="020B0604020202020204" pitchFamily="34" charset="0"/>
              </a:rPr>
              <a:t>Makes IT accessibility difficult to ignore</a:t>
            </a:r>
          </a:p>
          <a:p>
            <a:pPr lvl="2"/>
            <a:r>
              <a:rPr lang="en-US" sz="2000" dirty="0">
                <a:latin typeface="Arial" panose="020B0604020202020204" pitchFamily="34" charset="0"/>
                <a:cs typeface="Arial" panose="020B0604020202020204" pitchFamily="34" charset="0"/>
              </a:rPr>
              <a:t>Not prescriptive:</a:t>
            </a:r>
            <a:r>
              <a:rPr lang="en-US" sz="16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tells what, not how</a:t>
            </a:r>
          </a:p>
          <a:p>
            <a:pPr lvl="2"/>
            <a:r>
              <a:rPr lang="en-US" sz="2000" dirty="0">
                <a:latin typeface="Arial" panose="020B0604020202020204" pitchFamily="34" charset="0"/>
                <a:cs typeface="Arial" panose="020B0604020202020204" pitchFamily="34" charset="0"/>
              </a:rPr>
              <a:t>Governed through non-technical methods</a:t>
            </a:r>
          </a:p>
          <a:p>
            <a:pPr lvl="2"/>
            <a:r>
              <a:rPr lang="en-US" sz="2000" dirty="0">
                <a:latin typeface="Arial" panose="020B0604020202020204" pitchFamily="34" charset="0"/>
                <a:cs typeface="Arial" panose="020B0604020202020204" pitchFamily="34" charset="0"/>
              </a:rPr>
              <a:t>Accelerates marketplace innovations</a:t>
            </a:r>
          </a:p>
        </p:txBody>
      </p:sp>
      <p:sp>
        <p:nvSpPr>
          <p:cNvPr id="9" name="Content Placeholder 2">
            <a:extLst>
              <a:ext uri="{FF2B5EF4-FFF2-40B4-BE49-F238E27FC236}">
                <a16:creationId xmlns:a16="http://schemas.microsoft.com/office/drawing/2014/main" id="{07914D43-2B15-4CDF-B209-D86713099DC8}"/>
              </a:ext>
            </a:extLst>
          </p:cNvPr>
          <p:cNvSpPr txBox="1">
            <a:spLocks/>
          </p:cNvSpPr>
          <p:nvPr/>
        </p:nvSpPr>
        <p:spPr>
          <a:xfrm>
            <a:off x="256674" y="4900631"/>
            <a:ext cx="8458200" cy="15763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lnSpc>
                <a:spcPct val="120000"/>
              </a:lnSpc>
              <a:spcBef>
                <a:spcPts val="1200"/>
              </a:spcBef>
              <a:spcAft>
                <a:spcPts val="1200"/>
              </a:spcAft>
              <a:buFont typeface="Arial" pitchFamily="34" charset="0"/>
              <a:buNone/>
            </a:pPr>
            <a:r>
              <a:rPr lang="en-US" sz="2000" b="1" u="sng" dirty="0">
                <a:latin typeface="Arial" panose="020B0604020202020204" pitchFamily="34" charset="0"/>
                <a:cs typeface="Arial" panose="020B0604020202020204" pitchFamily="34" charset="0"/>
              </a:rPr>
              <a:t>Can be applied to any private or public sector organization but its use in procurement can help drive vendors awareness and progress towards achieving more accessible offerings in the long term</a:t>
            </a:r>
            <a:endParaRPr lang="en-US" sz="18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329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F929255-51E3-4E0C-96DB-9C1131F8BD9F}" type="slidenum">
              <a:rPr lang="en-US" altLang="en-US" smtClean="0">
                <a:solidFill>
                  <a:srgbClr val="000000"/>
                </a:solidFill>
              </a:rPr>
              <a:pPr/>
              <a:t>24</a:t>
            </a:fld>
            <a:endParaRPr lang="en-US" altLang="en-US" dirty="0">
              <a:solidFill>
                <a:srgbClr val="000000"/>
              </a:solidFill>
            </a:endParaRPr>
          </a:p>
        </p:txBody>
      </p:sp>
      <p:sp>
        <p:nvSpPr>
          <p:cNvPr id="7" name="Title 1" descr="PDAA Maturity Model Vendor Self Assessment Form word doc"/>
          <p:cNvSpPr>
            <a:spLocks noGrp="1"/>
          </p:cNvSpPr>
          <p:nvPr>
            <p:ph type="title"/>
          </p:nvPr>
        </p:nvSpPr>
        <p:spPr>
          <a:xfrm>
            <a:off x="452445" y="302356"/>
            <a:ext cx="8458200" cy="1143000"/>
          </a:xfrm>
        </p:spPr>
        <p:txBody>
          <a:bodyPr vert="horz" lIns="91440" tIns="45720" rIns="91440" bIns="45720" rtlCol="0" anchor="ctr">
            <a:noAutofit/>
          </a:bodyPr>
          <a:lstStyle/>
          <a:p>
            <a:pPr algn="r"/>
            <a:r>
              <a:rPr lang="en-US" sz="2400" dirty="0">
                <a:effectLst/>
                <a:latin typeface="Arial" panose="020B0604020202020204" pitchFamily="34" charset="0"/>
                <a:cs typeface="Arial" panose="020B0604020202020204" pitchFamily="34" charset="0"/>
              </a:rPr>
              <a:t>PDAA Self Assessment Results</a:t>
            </a:r>
          </a:p>
        </p:txBody>
      </p:sp>
      <p:sp>
        <p:nvSpPr>
          <p:cNvPr id="3" name="Content Placeholder 2"/>
          <p:cNvSpPr>
            <a:spLocks noGrp="1"/>
          </p:cNvSpPr>
          <p:nvPr>
            <p:ph sz="half" idx="2"/>
          </p:nvPr>
        </p:nvSpPr>
        <p:spPr>
          <a:xfrm>
            <a:off x="152400" y="1676400"/>
            <a:ext cx="8686800" cy="3736244"/>
          </a:xfrm>
        </p:spPr>
        <p:txBody>
          <a:bodyPr>
            <a:noAutofit/>
          </a:bodyPr>
          <a:lstStyle/>
          <a:p>
            <a:pPr marL="0" indent="0" eaLnBrk="0" fontAlgn="base" hangingPunct="0">
              <a:buNone/>
            </a:pPr>
            <a:r>
              <a:rPr lang="en-US" sz="2000" b="1" dirty="0">
                <a:latin typeface="Arial" panose="020B0604020202020204" pitchFamily="34" charset="0"/>
                <a:cs typeface="Arial" panose="020B0604020202020204" pitchFamily="34" charset="0"/>
              </a:rPr>
              <a:t>Can be used by: </a:t>
            </a:r>
          </a:p>
          <a:p>
            <a:pPr marL="400050" eaLnBrk="0" fontAlgn="base" hangingPunct="0"/>
            <a:r>
              <a:rPr lang="en-US" sz="2000" b="1" dirty="0">
                <a:latin typeface="Arial" panose="020B0604020202020204" pitchFamily="34" charset="0"/>
                <a:cs typeface="Arial" panose="020B0604020202020204" pitchFamily="34" charset="0"/>
              </a:rPr>
              <a:t>Procurement organizations</a:t>
            </a:r>
          </a:p>
          <a:p>
            <a:pPr lvl="1" indent="-342900" eaLnBrk="0" fontAlgn="base" hangingPunct="0"/>
            <a:r>
              <a:rPr lang="en-US" sz="1800" dirty="0">
                <a:latin typeface="Arial" panose="020B0604020202020204" pitchFamily="34" charset="0"/>
                <a:cs typeface="Arial" panose="020B0604020202020204" pitchFamily="34" charset="0"/>
              </a:rPr>
              <a:t>Help assess a vendor’s ability to produce accessible offerings</a:t>
            </a:r>
          </a:p>
          <a:p>
            <a:pPr lvl="1" indent="-342900" eaLnBrk="0" fontAlgn="base" hangingPunct="0"/>
            <a:r>
              <a:rPr lang="en-US" sz="1800" dirty="0">
                <a:latin typeface="Arial" panose="020B0604020202020204" pitchFamily="34" charset="0"/>
                <a:cs typeface="Arial" panose="020B0604020202020204" pitchFamily="34" charset="0"/>
              </a:rPr>
              <a:t>Gauge confidence in vendor’s VPAT or other accessibility documentation</a:t>
            </a:r>
          </a:p>
          <a:p>
            <a:pPr lvl="1" indent="-342900" eaLnBrk="0" fontAlgn="base" hangingPunct="0"/>
            <a:r>
              <a:rPr lang="en-US" sz="1800" dirty="0">
                <a:latin typeface="Arial" panose="020B0604020202020204" pitchFamily="34" charset="0"/>
                <a:cs typeface="Arial" panose="020B0604020202020204" pitchFamily="34" charset="0"/>
              </a:rPr>
              <a:t>Track vendor progress and improvement in ICT accessibility initiatives</a:t>
            </a:r>
          </a:p>
          <a:p>
            <a:pPr lvl="1" indent="-342900" eaLnBrk="0" fontAlgn="base" hangingPunct="0"/>
            <a:r>
              <a:rPr lang="en-US" sz="1800" dirty="0">
                <a:latin typeface="Arial" panose="020B0604020202020204" pitchFamily="34" charset="0"/>
                <a:cs typeface="Arial" panose="020B0604020202020204" pitchFamily="34" charset="0"/>
              </a:rPr>
              <a:t>Use as part of vendor selection decisions </a:t>
            </a:r>
          </a:p>
          <a:p>
            <a:pPr marL="400050" eaLnBrk="0" fontAlgn="base" hangingPunct="0"/>
            <a:endParaRPr lang="en-US" sz="2000" dirty="0">
              <a:latin typeface="Arial" panose="020B0604020202020204" pitchFamily="34" charset="0"/>
              <a:cs typeface="Arial" panose="020B0604020202020204" pitchFamily="34" charset="0"/>
            </a:endParaRPr>
          </a:p>
          <a:p>
            <a:pPr marL="400050" eaLnBrk="0" fontAlgn="base" hangingPunct="0"/>
            <a:r>
              <a:rPr lang="en-US" sz="2000" b="1" dirty="0">
                <a:latin typeface="Arial" panose="020B0604020202020204" pitchFamily="34" charset="0"/>
                <a:cs typeface="Arial" panose="020B0604020202020204" pitchFamily="34" charset="0"/>
              </a:rPr>
              <a:t>Vendors</a:t>
            </a:r>
          </a:p>
          <a:p>
            <a:pPr lvl="1" indent="-342900" eaLnBrk="0" fontAlgn="base" hangingPunct="0"/>
            <a:r>
              <a:rPr lang="en-US" sz="1800" dirty="0">
                <a:latin typeface="Arial" panose="020B0604020202020204" pitchFamily="34" charset="0"/>
                <a:cs typeface="Arial" panose="020B0604020202020204" pitchFamily="34" charset="0"/>
              </a:rPr>
              <a:t>Guide the implementation of organization wide accessibility programs / initiatives </a:t>
            </a:r>
          </a:p>
          <a:p>
            <a:pPr lvl="1" indent="-342900" eaLnBrk="0" fontAlgn="base" hangingPunct="0"/>
            <a:r>
              <a:rPr lang="en-US" sz="1800" dirty="0">
                <a:latin typeface="Arial" panose="020B0604020202020204" pitchFamily="34" charset="0"/>
                <a:cs typeface="Arial" panose="020B0604020202020204" pitchFamily="34" charset="0"/>
              </a:rPr>
              <a:t>Help achieve more accessible offerings over the long term</a:t>
            </a:r>
          </a:p>
        </p:txBody>
      </p:sp>
    </p:spTree>
    <p:extLst>
      <p:ext uri="{BB962C8B-B14F-4D97-AF65-F5344CB8AC3E}">
        <p14:creationId xmlns:p14="http://schemas.microsoft.com/office/powerpoint/2010/main" val="1446246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10400" y="6492875"/>
            <a:ext cx="2133600" cy="365125"/>
          </a:xfrm>
        </p:spPr>
        <p:txBody>
          <a:bodyPr/>
          <a:lstStyle/>
          <a:p>
            <a:fld id="{EDC8AA99-7238-42D3-B68A-A4E1B56FEE73}" type="slidenum">
              <a:rPr lang="en-US" smtClean="0"/>
              <a:t>25</a:t>
            </a:fld>
            <a:endParaRPr lang="en-US" dirty="0"/>
          </a:p>
        </p:txBody>
      </p:sp>
      <p:sp>
        <p:nvSpPr>
          <p:cNvPr id="2" name="Title 1"/>
          <p:cNvSpPr>
            <a:spLocks noGrp="1"/>
          </p:cNvSpPr>
          <p:nvPr>
            <p:ph type="title"/>
          </p:nvPr>
        </p:nvSpPr>
        <p:spPr>
          <a:xfrm>
            <a:off x="1752600" y="381000"/>
            <a:ext cx="7239000" cy="1143000"/>
          </a:xfrm>
        </p:spPr>
        <p:txBody>
          <a:bodyPr>
            <a:normAutofit/>
          </a:bodyPr>
          <a:lstStyle/>
          <a:p>
            <a:pPr algn="r"/>
            <a:r>
              <a:rPr lang="it-IT" sz="2400" dirty="0">
                <a:effectLst/>
                <a:latin typeface="Arial" panose="020B0604020202020204" pitchFamily="34" charset="0"/>
                <a:cs typeface="Arial" panose="020B0604020202020204" pitchFamily="34" charset="0"/>
              </a:rPr>
              <a:t>PDAA Core Criteria for Vendors </a:t>
            </a:r>
            <a:endParaRPr lang="en-US" sz="2400" dirty="0">
              <a:effectLst/>
              <a:latin typeface="Arial" panose="020B0604020202020204" pitchFamily="34" charset="0"/>
              <a:cs typeface="Arial" panose="020B0604020202020204" pitchFamily="34" charset="0"/>
            </a:endParaRPr>
          </a:p>
        </p:txBody>
      </p:sp>
      <p:graphicFrame>
        <p:nvGraphicFramePr>
          <p:cNvPr id="7" name="Table 6" descr="PDAA Maturity Model and Self Assessment table"/>
          <p:cNvGraphicFramePr>
            <a:graphicFrameLocks noGrp="1"/>
          </p:cNvGraphicFramePr>
          <p:nvPr>
            <p:extLst>
              <p:ext uri="{D42A27DB-BD31-4B8C-83A1-F6EECF244321}">
                <p14:modId xmlns:p14="http://schemas.microsoft.com/office/powerpoint/2010/main" val="3127672135"/>
              </p:ext>
            </p:extLst>
          </p:nvPr>
        </p:nvGraphicFramePr>
        <p:xfrm>
          <a:off x="228600" y="1524000"/>
          <a:ext cx="8610600" cy="5106765"/>
        </p:xfrm>
        <a:graphic>
          <a:graphicData uri="http://schemas.openxmlformats.org/drawingml/2006/table">
            <a:tbl>
              <a:tblPr firstRow="1" firstCol="1" bandRow="1">
                <a:tableStyleId>{5C22544A-7EE6-4342-B048-85BDC9FD1C3A}</a:tableStyleId>
              </a:tblPr>
              <a:tblGrid>
                <a:gridCol w="1939324">
                  <a:extLst>
                    <a:ext uri="{9D8B030D-6E8A-4147-A177-3AD203B41FA5}">
                      <a16:colId xmlns:a16="http://schemas.microsoft.com/office/drawing/2014/main" val="20000"/>
                    </a:ext>
                  </a:extLst>
                </a:gridCol>
                <a:gridCol w="6671276">
                  <a:extLst>
                    <a:ext uri="{9D8B030D-6E8A-4147-A177-3AD203B41FA5}">
                      <a16:colId xmlns:a16="http://schemas.microsoft.com/office/drawing/2014/main" val="20001"/>
                    </a:ext>
                  </a:extLst>
                </a:gridCol>
              </a:tblGrid>
              <a:tr h="828489">
                <a:tc>
                  <a:txBody>
                    <a:bodyPr/>
                    <a:lstStyle/>
                    <a:p>
                      <a:pPr marL="0" marR="0" lvl="0" indent="0" algn="ctr" defTabSz="914400" rtl="0" eaLnBrk="1" fontAlgn="auto" latinLnBrk="0" hangingPunct="1">
                        <a:lnSpc>
                          <a:spcPct val="107000"/>
                        </a:lnSpc>
                        <a:spcBef>
                          <a:spcPts val="0"/>
                        </a:spcBef>
                        <a:spcAft>
                          <a:spcPts val="0"/>
                        </a:spcAft>
                        <a:buClrTx/>
                        <a:buSzTx/>
                        <a:buFontTx/>
                        <a:buNone/>
                        <a:tabLst>
                          <a:tab pos="228600" algn="l"/>
                          <a:tab pos="685800" algn="l"/>
                          <a:tab pos="457200" algn="l"/>
                        </a:tabLst>
                        <a:defRPr/>
                      </a:pPr>
                      <a:endParaRPr lang="en-US" sz="1800" dirty="0">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tab pos="228600" algn="l"/>
                          <a:tab pos="685800" algn="l"/>
                          <a:tab pos="457200" algn="l"/>
                        </a:tabLst>
                        <a:defRPr/>
                      </a:pPr>
                      <a:r>
                        <a:rPr lang="en-US" sz="1800" dirty="0">
                          <a:effectLst/>
                          <a:latin typeface="Arial" panose="020B0604020202020204" pitchFamily="34" charset="0"/>
                          <a:cs typeface="Arial" panose="020B0604020202020204" pitchFamily="34" charset="0"/>
                        </a:rPr>
                        <a:t>Key Areas</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tabLst>
                          <a:tab pos="228600" algn="l"/>
                          <a:tab pos="685800" algn="l"/>
                          <a:tab pos="457200" algn="l"/>
                        </a:tabLst>
                      </a:pPr>
                      <a:endPar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2442" marR="62442" marT="0" marB="0" anchor="ctr">
                    <a:lnL w="12700" cmpd="sng">
                      <a:noFill/>
                    </a:lnL>
                    <a:lnT w="12700" cmpd="sng">
                      <a:noFill/>
                    </a:lnT>
                    <a:solidFill>
                      <a:schemeClr val="accent1">
                        <a:lumMod val="75000"/>
                      </a:schemeClr>
                    </a:solidFill>
                  </a:tcPr>
                </a:tc>
                <a:tc>
                  <a:txBody>
                    <a:bodyPr/>
                    <a:lstStyle/>
                    <a:p>
                      <a:pPr marL="0" marR="0" algn="ctr">
                        <a:lnSpc>
                          <a:spcPct val="107000"/>
                        </a:lnSpc>
                        <a:spcBef>
                          <a:spcPts val="0"/>
                        </a:spcBef>
                        <a:spcAft>
                          <a:spcPts val="0"/>
                        </a:spcAft>
                        <a:tabLst>
                          <a:tab pos="228600" algn="l"/>
                          <a:tab pos="685800" algn="l"/>
                          <a:tab pos="457200" algn="l"/>
                        </a:tabLst>
                      </a:pPr>
                      <a:r>
                        <a:rPr lang="en-US" sz="2000" dirty="0">
                          <a:effectLst/>
                          <a:latin typeface="Arial" panose="020B0604020202020204" pitchFamily="34" charset="0"/>
                          <a:cs typeface="Arial" panose="020B0604020202020204" pitchFamily="34" charset="0"/>
                        </a:rPr>
                        <a:t>Core Criteria</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2442" marR="62442" marT="0" marB="0" anchor="ctr">
                    <a:lnR w="12700" cmpd="sng">
                      <a:noFill/>
                    </a:lnR>
                    <a:lnT w="12700" cmpd="sng">
                      <a:noFill/>
                    </a:lnT>
                    <a:solidFill>
                      <a:schemeClr val="accent1">
                        <a:lumMod val="75000"/>
                      </a:schemeClr>
                    </a:solidFill>
                  </a:tcPr>
                </a:tc>
                <a:extLst>
                  <a:ext uri="{0D108BD9-81ED-4DB2-BD59-A6C34878D82A}">
                    <a16:rowId xmlns:a16="http://schemas.microsoft.com/office/drawing/2014/main" val="10000"/>
                  </a:ext>
                </a:extLst>
              </a:tr>
              <a:tr h="549114">
                <a:tc>
                  <a:txBody>
                    <a:bodyPr/>
                    <a:lstStyle/>
                    <a:p>
                      <a:pPr marL="0" marR="0">
                        <a:lnSpc>
                          <a:spcPct val="107000"/>
                        </a:lnSpc>
                        <a:spcBef>
                          <a:spcPts val="0"/>
                        </a:spcBef>
                        <a:spcAft>
                          <a:spcPts val="0"/>
                        </a:spcAft>
                        <a:tabLst>
                          <a:tab pos="228600" algn="l"/>
                          <a:tab pos="685800" algn="l"/>
                          <a:tab pos="457200" algn="l"/>
                        </a:tabLst>
                      </a:pPr>
                      <a:r>
                        <a:rPr lang="en-US" sz="1800" dirty="0">
                          <a:effectLst/>
                          <a:latin typeface="Arial" panose="020B0604020202020204" pitchFamily="34" charset="0"/>
                          <a:cs typeface="Arial" panose="020B0604020202020204" pitchFamily="34" charset="0"/>
                        </a:rPr>
                        <a:t>Policy</a:t>
                      </a:r>
                      <a:r>
                        <a:rPr lang="en-US" sz="1800" baseline="0" dirty="0">
                          <a:effectLst/>
                          <a:latin typeface="Arial" panose="020B0604020202020204" pitchFamily="34" charset="0"/>
                          <a:cs typeface="Arial" panose="020B0604020202020204" pitchFamily="34" charset="0"/>
                        </a:rPr>
                        <a:t> Creation</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2442" marR="62442" marT="0" marB="0" anchor="ctr">
                    <a:lnL w="12700" cmpd="sng">
                      <a:noFill/>
                    </a:lnL>
                  </a:tcPr>
                </a:tc>
                <a:tc>
                  <a:txBody>
                    <a:bodyPr/>
                    <a:lstStyle/>
                    <a:p>
                      <a:pPr marL="0" marR="0" indent="0">
                        <a:lnSpc>
                          <a:spcPct val="107000"/>
                        </a:lnSpc>
                        <a:spcBef>
                          <a:spcPts val="0"/>
                        </a:spcBef>
                        <a:spcAft>
                          <a:spcPts val="0"/>
                        </a:spcAft>
                        <a:buFont typeface="+mj-lt"/>
                        <a:buNone/>
                        <a:tabLst>
                          <a:tab pos="228600" algn="l"/>
                          <a:tab pos="685800" algn="l"/>
                          <a:tab pos="457200" algn="l"/>
                        </a:tabLst>
                      </a:pPr>
                      <a:r>
                        <a:rPr lang="en-US" sz="1800" b="1" dirty="0">
                          <a:effectLst/>
                          <a:latin typeface="Arial" panose="020B0604020202020204" pitchFamily="34" charset="0"/>
                          <a:cs typeface="Arial" panose="020B0604020202020204" pitchFamily="34" charset="0"/>
                        </a:rPr>
                        <a:t>1. Develop, implement, and maintain an ICT accessibility policy. </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2442" marR="62442" marT="0" marB="0" anchor="ctr">
                    <a:lnR w="12700" cmpd="sng">
                      <a:noFill/>
                    </a:lnR>
                  </a:tcPr>
                </a:tc>
                <a:extLst>
                  <a:ext uri="{0D108BD9-81ED-4DB2-BD59-A6C34878D82A}">
                    <a16:rowId xmlns:a16="http://schemas.microsoft.com/office/drawing/2014/main" val="10001"/>
                  </a:ext>
                </a:extLst>
              </a:tr>
              <a:tr h="695072">
                <a:tc>
                  <a:txBody>
                    <a:bodyPr/>
                    <a:lstStyle/>
                    <a:p>
                      <a:pPr marL="0" marR="0">
                        <a:lnSpc>
                          <a:spcPct val="107000"/>
                        </a:lnSpc>
                        <a:spcBef>
                          <a:spcPts val="0"/>
                        </a:spcBef>
                        <a:spcAft>
                          <a:spcPts val="0"/>
                        </a:spcAft>
                        <a:tabLst>
                          <a:tab pos="228600" algn="l"/>
                          <a:tab pos="685800" algn="l"/>
                          <a:tab pos="457200" algn="l"/>
                        </a:tabLst>
                      </a:pPr>
                      <a:r>
                        <a:rPr lang="en-US" sz="1800" dirty="0">
                          <a:effectLst/>
                          <a:latin typeface="Arial" panose="020B0604020202020204" pitchFamily="34" charset="0"/>
                          <a:cs typeface="Arial" panose="020B0604020202020204" pitchFamily="34" charset="0"/>
                        </a:rPr>
                        <a:t>Organization</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2442" marR="62442" marT="0" marB="0" anchor="ctr">
                    <a:lnL w="12700" cmpd="sng">
                      <a:noFill/>
                    </a:lnL>
                  </a:tcPr>
                </a:tc>
                <a:tc>
                  <a:txBody>
                    <a:bodyPr/>
                    <a:lstStyle/>
                    <a:p>
                      <a:pPr marL="0" marR="0" indent="0">
                        <a:lnSpc>
                          <a:spcPct val="107000"/>
                        </a:lnSpc>
                        <a:spcBef>
                          <a:spcPts val="0"/>
                        </a:spcBef>
                        <a:spcAft>
                          <a:spcPts val="0"/>
                        </a:spcAft>
                        <a:buFont typeface="+mj-lt"/>
                        <a:buNone/>
                        <a:tabLst>
                          <a:tab pos="228600" algn="l"/>
                          <a:tab pos="685800" algn="l"/>
                          <a:tab pos="457200" algn="l"/>
                        </a:tabLst>
                      </a:pPr>
                      <a:r>
                        <a:rPr lang="en-US" sz="1800" b="1" dirty="0">
                          <a:effectLst/>
                          <a:latin typeface="Arial" panose="020B0604020202020204" pitchFamily="34" charset="0"/>
                          <a:cs typeface="Arial" panose="020B0604020202020204" pitchFamily="34" charset="0"/>
                        </a:rPr>
                        <a:t>2. Establish and maintain an organizational structure that enables and facilitates progress in ICT accessibility. </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2442" marR="62442" marT="0" marB="0" anchor="ctr">
                    <a:lnR w="12700" cmpd="sng">
                      <a:noFill/>
                    </a:lnR>
                  </a:tcPr>
                </a:tc>
                <a:extLst>
                  <a:ext uri="{0D108BD9-81ED-4DB2-BD59-A6C34878D82A}">
                    <a16:rowId xmlns:a16="http://schemas.microsoft.com/office/drawing/2014/main" val="10002"/>
                  </a:ext>
                </a:extLst>
              </a:tr>
              <a:tr h="868054">
                <a:tc>
                  <a:txBody>
                    <a:bodyPr/>
                    <a:lstStyle/>
                    <a:p>
                      <a:pPr marL="0" marR="0">
                        <a:lnSpc>
                          <a:spcPct val="107000"/>
                        </a:lnSpc>
                        <a:spcBef>
                          <a:spcPts val="0"/>
                        </a:spcBef>
                        <a:spcAft>
                          <a:spcPts val="0"/>
                        </a:spcAft>
                        <a:tabLst>
                          <a:tab pos="228600" algn="l"/>
                          <a:tab pos="685800" algn="l"/>
                          <a:tab pos="457200" algn="l"/>
                        </a:tabLst>
                      </a:pPr>
                      <a:r>
                        <a:rPr lang="en-US" sz="1800" dirty="0">
                          <a:effectLst/>
                          <a:latin typeface="Arial" panose="020B0604020202020204" pitchFamily="34" charset="0"/>
                          <a:cs typeface="Arial" panose="020B0604020202020204" pitchFamily="34" charset="0"/>
                        </a:rPr>
                        <a:t>Business</a:t>
                      </a:r>
                      <a:r>
                        <a:rPr lang="en-US" sz="1800" baseline="0" dirty="0">
                          <a:effectLst/>
                          <a:latin typeface="Arial" panose="020B0604020202020204" pitchFamily="34" charset="0"/>
                          <a:cs typeface="Arial" panose="020B0604020202020204" pitchFamily="34" charset="0"/>
                        </a:rPr>
                        <a:t> Process</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2442" marR="62442" marT="0" marB="0" anchor="ctr">
                    <a:lnL w="12700" cmpd="sng">
                      <a:noFill/>
                    </a:lnL>
                  </a:tcPr>
                </a:tc>
                <a:tc>
                  <a:txBody>
                    <a:bodyPr/>
                    <a:lstStyle/>
                    <a:p>
                      <a:pPr marL="0" marR="0" indent="0">
                        <a:lnSpc>
                          <a:spcPct val="107000"/>
                        </a:lnSpc>
                        <a:spcBef>
                          <a:spcPts val="0"/>
                        </a:spcBef>
                        <a:spcAft>
                          <a:spcPts val="0"/>
                        </a:spcAft>
                        <a:buFont typeface="+mj-lt"/>
                        <a:buNone/>
                        <a:tabLst>
                          <a:tab pos="228600" algn="l"/>
                          <a:tab pos="685800" algn="l"/>
                          <a:tab pos="457200" algn="l"/>
                        </a:tabLst>
                      </a:pPr>
                      <a:r>
                        <a:rPr lang="en-US" sz="1800" b="1" dirty="0">
                          <a:effectLst/>
                          <a:latin typeface="Arial" panose="020B0604020202020204" pitchFamily="34" charset="0"/>
                          <a:cs typeface="Arial" panose="020B0604020202020204" pitchFamily="34" charset="0"/>
                        </a:rPr>
                        <a:t>3. Integrate ICT accessibility criteria into key phases of development, procurement, acquisitions, and other relevant business processes.  </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2442" marR="62442" marT="0" marB="0" anchor="ctr">
                    <a:lnR w="12700" cmpd="sng">
                      <a:noFill/>
                    </a:lnR>
                  </a:tcPr>
                </a:tc>
                <a:extLst>
                  <a:ext uri="{0D108BD9-81ED-4DB2-BD59-A6C34878D82A}">
                    <a16:rowId xmlns:a16="http://schemas.microsoft.com/office/drawing/2014/main" val="10003"/>
                  </a:ext>
                </a:extLst>
              </a:tr>
              <a:tr h="698328">
                <a:tc>
                  <a:txBody>
                    <a:bodyPr/>
                    <a:lstStyle/>
                    <a:p>
                      <a:pPr marL="0" marR="0">
                        <a:lnSpc>
                          <a:spcPct val="107000"/>
                        </a:lnSpc>
                        <a:spcBef>
                          <a:spcPts val="0"/>
                        </a:spcBef>
                        <a:spcAft>
                          <a:spcPts val="0"/>
                        </a:spcAft>
                        <a:tabLst>
                          <a:tab pos="228600" algn="l"/>
                          <a:tab pos="685800" algn="l"/>
                          <a:tab pos="457200" algn="l"/>
                        </a:tabLst>
                      </a:pPr>
                      <a:r>
                        <a:rPr lang="en-US" sz="1800" dirty="0">
                          <a:effectLst/>
                          <a:latin typeface="Arial" panose="020B0604020202020204" pitchFamily="34" charset="0"/>
                          <a:cs typeface="Arial" panose="020B0604020202020204" pitchFamily="34" charset="0"/>
                        </a:rPr>
                        <a:t>Compliance</a:t>
                      </a:r>
                      <a:r>
                        <a:rPr lang="en-US" sz="1800" baseline="0" dirty="0">
                          <a:effectLst/>
                          <a:latin typeface="Arial" panose="020B0604020202020204" pitchFamily="34" charset="0"/>
                          <a:cs typeface="Arial" panose="020B0604020202020204" pitchFamily="34" charset="0"/>
                        </a:rPr>
                        <a:t> Planning</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2442" marR="62442" marT="0" marB="0" anchor="ctr">
                    <a:lnL w="12700" cmpd="sng">
                      <a:noFill/>
                    </a:lnL>
                  </a:tcPr>
                </a:tc>
                <a:tc>
                  <a:txBody>
                    <a:bodyPr/>
                    <a:lstStyle/>
                    <a:p>
                      <a:pPr marL="0" marR="0" indent="0">
                        <a:lnSpc>
                          <a:spcPct val="107000"/>
                        </a:lnSpc>
                        <a:spcBef>
                          <a:spcPts val="0"/>
                        </a:spcBef>
                        <a:spcAft>
                          <a:spcPts val="0"/>
                        </a:spcAft>
                        <a:buFont typeface="+mj-lt"/>
                        <a:buNone/>
                        <a:tabLst>
                          <a:tab pos="228600" algn="l"/>
                          <a:tab pos="685800" algn="l"/>
                          <a:tab pos="457200" algn="l"/>
                        </a:tabLst>
                      </a:pPr>
                      <a:r>
                        <a:rPr lang="en-US" sz="1800" b="1" dirty="0">
                          <a:effectLst/>
                          <a:latin typeface="Arial" panose="020B0604020202020204" pitchFamily="34" charset="0"/>
                          <a:cs typeface="Arial" panose="020B0604020202020204" pitchFamily="34" charset="0"/>
                        </a:rPr>
                        <a:t>4. Provide processes for addressing inaccessible ICT.</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2442" marR="62442" marT="0" marB="0" anchor="ctr">
                    <a:lnR w="12700" cmpd="sng">
                      <a:noFill/>
                    </a:lnR>
                  </a:tcPr>
                </a:tc>
                <a:extLst>
                  <a:ext uri="{0D108BD9-81ED-4DB2-BD59-A6C34878D82A}">
                    <a16:rowId xmlns:a16="http://schemas.microsoft.com/office/drawing/2014/main" val="10004"/>
                  </a:ext>
                </a:extLst>
              </a:tr>
              <a:tr h="695072">
                <a:tc>
                  <a:txBody>
                    <a:bodyPr/>
                    <a:lstStyle/>
                    <a:p>
                      <a:pPr marL="0" marR="0">
                        <a:lnSpc>
                          <a:spcPct val="107000"/>
                        </a:lnSpc>
                        <a:spcBef>
                          <a:spcPts val="0"/>
                        </a:spcBef>
                        <a:spcAft>
                          <a:spcPts val="0"/>
                        </a:spcAft>
                        <a:tabLst>
                          <a:tab pos="228600" algn="l"/>
                          <a:tab pos="685800" algn="l"/>
                          <a:tab pos="457200" algn="l"/>
                        </a:tabLst>
                      </a:pPr>
                      <a:r>
                        <a:rPr lang="en-US" sz="1800" dirty="0">
                          <a:effectLst/>
                          <a:latin typeface="Arial" panose="020B0604020202020204" pitchFamily="34" charset="0"/>
                          <a:cs typeface="Arial" panose="020B0604020202020204" pitchFamily="34" charset="0"/>
                        </a:rPr>
                        <a:t>Training</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2442" marR="62442" marT="0" marB="0" anchor="ctr">
                    <a:lnL w="12700" cmpd="sng">
                      <a:noFill/>
                    </a:lnL>
                  </a:tcPr>
                </a:tc>
                <a:tc>
                  <a:txBody>
                    <a:bodyPr/>
                    <a:lstStyle/>
                    <a:p>
                      <a:pPr marL="0" marR="0" indent="0">
                        <a:lnSpc>
                          <a:spcPct val="107000"/>
                        </a:lnSpc>
                        <a:spcBef>
                          <a:spcPts val="0"/>
                        </a:spcBef>
                        <a:spcAft>
                          <a:spcPts val="0"/>
                        </a:spcAft>
                        <a:buFont typeface="+mj-lt"/>
                        <a:buNone/>
                        <a:tabLst>
                          <a:tab pos="228600" algn="l"/>
                          <a:tab pos="685800" algn="l"/>
                          <a:tab pos="457200" algn="l"/>
                        </a:tabLst>
                      </a:pPr>
                      <a:r>
                        <a:rPr lang="en-US" sz="1800" b="1" dirty="0">
                          <a:effectLst/>
                          <a:latin typeface="Arial" panose="020B0604020202020204" pitchFamily="34" charset="0"/>
                          <a:cs typeface="Arial" panose="020B0604020202020204" pitchFamily="34" charset="0"/>
                        </a:rPr>
                        <a:t>5. Ensure the availability of relevant ICT accessibility skills within (or to) the organization.  </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2442" marR="62442" marT="0" marB="0" anchor="ctr">
                    <a:lnR w="12700" cmpd="sng">
                      <a:noFill/>
                    </a:lnR>
                  </a:tcPr>
                </a:tc>
                <a:extLst>
                  <a:ext uri="{0D108BD9-81ED-4DB2-BD59-A6C34878D82A}">
                    <a16:rowId xmlns:a16="http://schemas.microsoft.com/office/drawing/2014/main" val="10005"/>
                  </a:ext>
                </a:extLst>
              </a:tr>
              <a:tr h="695072">
                <a:tc>
                  <a:txBody>
                    <a:bodyPr/>
                    <a:lstStyle/>
                    <a:p>
                      <a:pPr marL="0" marR="0">
                        <a:lnSpc>
                          <a:spcPct val="107000"/>
                        </a:lnSpc>
                        <a:spcBef>
                          <a:spcPts val="0"/>
                        </a:spcBef>
                        <a:spcAft>
                          <a:spcPts val="0"/>
                        </a:spcAft>
                        <a:tabLst>
                          <a:tab pos="228600" algn="l"/>
                          <a:tab pos="685800" algn="l"/>
                          <a:tab pos="457200" algn="l"/>
                        </a:tabLst>
                      </a:pPr>
                      <a:r>
                        <a:rPr lang="en-US" sz="1800" dirty="0">
                          <a:effectLst/>
                          <a:latin typeface="Arial" panose="020B0604020202020204" pitchFamily="34" charset="0"/>
                          <a:cs typeface="Arial" panose="020B0604020202020204" pitchFamily="34" charset="0"/>
                        </a:rPr>
                        <a:t>Communication</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2442" marR="62442" marT="0" marB="0" anchor="ctr">
                    <a:lnL w="12700" cmpd="sng">
                      <a:noFill/>
                    </a:lnL>
                    <a:lnB w="12700" cmpd="sng">
                      <a:noFill/>
                    </a:lnB>
                  </a:tcPr>
                </a:tc>
                <a:tc>
                  <a:txBody>
                    <a:bodyPr/>
                    <a:lstStyle/>
                    <a:p>
                      <a:pPr marL="0" marR="0" indent="0">
                        <a:lnSpc>
                          <a:spcPct val="107000"/>
                        </a:lnSpc>
                        <a:spcBef>
                          <a:spcPts val="0"/>
                        </a:spcBef>
                        <a:spcAft>
                          <a:spcPts val="0"/>
                        </a:spcAft>
                        <a:buFont typeface="+mj-lt"/>
                        <a:buNone/>
                        <a:tabLst>
                          <a:tab pos="228600" algn="l"/>
                          <a:tab pos="685800" algn="l"/>
                          <a:tab pos="457200" algn="l"/>
                        </a:tabLst>
                      </a:pPr>
                      <a:r>
                        <a:rPr lang="en-US" sz="1800" b="1" dirty="0">
                          <a:effectLst/>
                          <a:latin typeface="Arial" panose="020B0604020202020204" pitchFamily="34" charset="0"/>
                          <a:cs typeface="Arial" panose="020B0604020202020204" pitchFamily="34" charset="0"/>
                        </a:rPr>
                        <a:t>6. Make information regarding ICT accessibility policy, plans, and progress available to customers. </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2442" marR="62442" marT="0" marB="0" anchor="ctr">
                    <a:lnR w="12700" cmpd="sng">
                      <a:noFill/>
                    </a:lnR>
                    <a:lnB w="12700" cmpd="sng">
                      <a:noFill/>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21640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86800" y="6553200"/>
            <a:ext cx="457200" cy="250371"/>
          </a:xfrm>
        </p:spPr>
        <p:txBody>
          <a:bodyPr/>
          <a:lstStyle/>
          <a:p>
            <a:fld id="{9F929255-51E3-4E0C-96DB-9C1131F8BD9F}" type="slidenum">
              <a:rPr lang="en-US" altLang="en-US" smtClean="0">
                <a:solidFill>
                  <a:srgbClr val="000000"/>
                </a:solidFill>
              </a:rPr>
              <a:pPr/>
              <a:t>26</a:t>
            </a:fld>
            <a:endParaRPr lang="en-US" altLang="en-US" dirty="0">
              <a:solidFill>
                <a:srgbClr val="000000"/>
              </a:solidFill>
            </a:endParaRPr>
          </a:p>
        </p:txBody>
      </p:sp>
      <p:sp>
        <p:nvSpPr>
          <p:cNvPr id="7" name="Title 1"/>
          <p:cNvSpPr>
            <a:spLocks noGrp="1"/>
          </p:cNvSpPr>
          <p:nvPr>
            <p:ph type="title"/>
          </p:nvPr>
        </p:nvSpPr>
        <p:spPr>
          <a:xfrm>
            <a:off x="228600" y="609600"/>
            <a:ext cx="8686800" cy="495300"/>
          </a:xfrm>
        </p:spPr>
        <p:txBody>
          <a:bodyPr vert="horz" lIns="91440" tIns="45720" rIns="91440" bIns="45720" rtlCol="0" anchor="ctr">
            <a:noAutofit/>
          </a:bodyPr>
          <a:lstStyle/>
          <a:p>
            <a:pPr algn="r"/>
            <a:r>
              <a:rPr lang="en-US" sz="2400" dirty="0">
                <a:effectLst/>
                <a:latin typeface="Arial" panose="020B0604020202020204" pitchFamily="34" charset="0"/>
                <a:cs typeface="Arial" panose="020B0604020202020204" pitchFamily="34" charset="0"/>
              </a:rPr>
              <a:t>PDAA Maturity Model</a:t>
            </a:r>
          </a:p>
        </p:txBody>
      </p:sp>
      <p:graphicFrame>
        <p:nvGraphicFramePr>
          <p:cNvPr id="6" name="Table 5" descr="PDAA Maturity Model and Self Assessment table"/>
          <p:cNvGraphicFramePr>
            <a:graphicFrameLocks noGrp="1"/>
          </p:cNvGraphicFramePr>
          <p:nvPr>
            <p:extLst>
              <p:ext uri="{D42A27DB-BD31-4B8C-83A1-F6EECF244321}">
                <p14:modId xmlns:p14="http://schemas.microsoft.com/office/powerpoint/2010/main" val="870337025"/>
              </p:ext>
            </p:extLst>
          </p:nvPr>
        </p:nvGraphicFramePr>
        <p:xfrm>
          <a:off x="228600" y="1392834"/>
          <a:ext cx="8683904" cy="5375238"/>
        </p:xfrm>
        <a:graphic>
          <a:graphicData uri="http://schemas.openxmlformats.org/drawingml/2006/table">
            <a:tbl>
              <a:tblPr firstRow="1" firstCol="1" bandRow="1"/>
              <a:tblGrid>
                <a:gridCol w="291572">
                  <a:extLst>
                    <a:ext uri="{9D8B030D-6E8A-4147-A177-3AD203B41FA5}">
                      <a16:colId xmlns:a16="http://schemas.microsoft.com/office/drawing/2014/main" val="20000"/>
                    </a:ext>
                  </a:extLst>
                </a:gridCol>
                <a:gridCol w="2601132">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2282126">
                  <a:extLst>
                    <a:ext uri="{9D8B030D-6E8A-4147-A177-3AD203B41FA5}">
                      <a16:colId xmlns:a16="http://schemas.microsoft.com/office/drawing/2014/main" val="20003"/>
                    </a:ext>
                  </a:extLst>
                </a:gridCol>
                <a:gridCol w="2061274">
                  <a:extLst>
                    <a:ext uri="{9D8B030D-6E8A-4147-A177-3AD203B41FA5}">
                      <a16:colId xmlns:a16="http://schemas.microsoft.com/office/drawing/2014/main" val="20004"/>
                    </a:ext>
                  </a:extLst>
                </a:gridCol>
              </a:tblGrid>
              <a:tr h="266958">
                <a:tc>
                  <a:txBody>
                    <a:bodyPr/>
                    <a:lstStyle/>
                    <a:p>
                      <a:pPr marL="0" marR="0">
                        <a:lnSpc>
                          <a:spcPct val="107000"/>
                        </a:lnSpc>
                        <a:spcBef>
                          <a:spcPts val="0"/>
                        </a:spcBef>
                        <a:spcAft>
                          <a:spcPts val="0"/>
                        </a:spcAft>
                        <a:tabLst>
                          <a:tab pos="228600" algn="l"/>
                          <a:tab pos="685800" algn="l"/>
                          <a:tab pos="457200" algn="l"/>
                        </a:tabLs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Core Criteria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Launch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Integrate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Optimize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596287">
                <a:tc>
                  <a:txBody>
                    <a:bodyPr/>
                    <a:lstStyle/>
                    <a:p>
                      <a:pPr marL="0" marR="0">
                        <a:lnSpc>
                          <a:spcPct val="107000"/>
                        </a:lnSpc>
                        <a:spcBef>
                          <a:spcPts val="0"/>
                        </a:spcBef>
                        <a:spcAft>
                          <a:spcPts val="0"/>
                        </a:spcAft>
                        <a:tabLst>
                          <a:tab pos="228600" algn="l"/>
                          <a:tab pos="685800" algn="l"/>
                          <a:tab pos="457200" algn="l"/>
                        </a:tabLs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62442" marR="62442"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nSpc>
                          <a:spcPct val="107000"/>
                        </a:lnSpc>
                        <a:spcBef>
                          <a:spcPts val="0"/>
                        </a:spcBef>
                        <a:spcAft>
                          <a:spcPts val="0"/>
                        </a:spcAft>
                        <a:tabLst>
                          <a:tab pos="228600" algn="l"/>
                          <a:tab pos="685800" algn="l"/>
                          <a:tab pos="457200" algn="l"/>
                        </a:tabLst>
                      </a:pPr>
                      <a:r>
                        <a:rPr lang="en-US" sz="1300" b="1" dirty="0">
                          <a:effectLst/>
                          <a:latin typeface="Calibri" panose="020F0502020204030204" pitchFamily="34" charset="0"/>
                          <a:ea typeface="Times New Roman" panose="02020603050405020304" pitchFamily="18" charset="0"/>
                          <a:cs typeface="Times New Roman" panose="02020603050405020304" pitchFamily="18" charset="0"/>
                        </a:rPr>
                        <a:t>Develop, implement, and maintain an ICT accessibility policy.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Have an ICT accessibility policy.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Have appropriate plans in place to implement and maintain the policy.</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8BA"/>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Establish metrics and track progress towards achieving compliance to the policy.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1"/>
                  </a:ext>
                </a:extLst>
              </a:tr>
              <a:tr h="798031">
                <a:tc>
                  <a:txBody>
                    <a:bodyPr/>
                    <a:lstStyle/>
                    <a:p>
                      <a:pPr marL="0" marR="0">
                        <a:lnSpc>
                          <a:spcPct val="107000"/>
                        </a:lnSpc>
                        <a:spcBef>
                          <a:spcPts val="0"/>
                        </a:spcBef>
                        <a:spcAft>
                          <a:spcPts val="0"/>
                        </a:spcAft>
                        <a:tabLst>
                          <a:tab pos="228600" algn="l"/>
                          <a:tab pos="685800" algn="l"/>
                          <a:tab pos="457200" algn="l"/>
                        </a:tabLs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62442" marR="62442"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nSpc>
                          <a:spcPct val="107000"/>
                        </a:lnSpc>
                        <a:spcBef>
                          <a:spcPts val="0"/>
                        </a:spcBef>
                        <a:spcAft>
                          <a:spcPts val="0"/>
                        </a:spcAft>
                        <a:tabLst>
                          <a:tab pos="228600" algn="l"/>
                          <a:tab pos="685800" algn="l"/>
                          <a:tab pos="457200" algn="l"/>
                        </a:tabLst>
                      </a:pPr>
                      <a:r>
                        <a:rPr lang="en-US" sz="1300" b="1" dirty="0">
                          <a:effectLst/>
                          <a:latin typeface="Calibri" panose="020F0502020204030204" pitchFamily="34" charset="0"/>
                          <a:ea typeface="Times New Roman" panose="02020603050405020304" pitchFamily="18" charset="0"/>
                          <a:cs typeface="Times New Roman" panose="02020603050405020304" pitchFamily="18" charset="0"/>
                        </a:rPr>
                        <a:t>Establish and maintain an organizational structure that enables and facilitates progress in ICT accessibility.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Develop an organization wide governance system.</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Designate of one or more individuals responsible for implementation.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8BA"/>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 reporting/decision mechanism and maintain records.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2"/>
                  </a:ext>
                </a:extLst>
              </a:tr>
              <a:tr h="798031">
                <a:tc>
                  <a:txBody>
                    <a:bodyPr/>
                    <a:lstStyle/>
                    <a:p>
                      <a:pPr marL="0" marR="0">
                        <a:lnSpc>
                          <a:spcPct val="107000"/>
                        </a:lnSpc>
                        <a:spcBef>
                          <a:spcPts val="0"/>
                        </a:spcBef>
                        <a:spcAft>
                          <a:spcPts val="0"/>
                        </a:spcAft>
                        <a:tabLst>
                          <a:tab pos="228600" algn="l"/>
                          <a:tab pos="685800" algn="l"/>
                          <a:tab pos="457200" algn="l"/>
                        </a:tabLs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62442" marR="62442"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nSpc>
                          <a:spcPct val="107000"/>
                        </a:lnSpc>
                        <a:spcBef>
                          <a:spcPts val="0"/>
                        </a:spcBef>
                        <a:spcAft>
                          <a:spcPts val="0"/>
                        </a:spcAft>
                        <a:tabLst>
                          <a:tab pos="228600" algn="l"/>
                          <a:tab pos="685800" algn="l"/>
                          <a:tab pos="457200" algn="l"/>
                        </a:tabLst>
                      </a:pPr>
                      <a:r>
                        <a:rPr lang="en-US" sz="1300" b="1" dirty="0">
                          <a:effectLst/>
                          <a:latin typeface="Calibri" panose="020F0502020204030204" pitchFamily="34" charset="0"/>
                          <a:ea typeface="Times New Roman" panose="02020603050405020304" pitchFamily="18" charset="0"/>
                          <a:cs typeface="Times New Roman" panose="02020603050405020304" pitchFamily="18" charset="0"/>
                        </a:rPr>
                        <a:t>Integrate ICT accessibility criteria into key phases of development, procurement, acquisitions, and other relevant business processes.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Identify candidate processes for criteria integration.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 process changes.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8BA"/>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Integrate fully into all key processes.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3"/>
                  </a:ext>
                </a:extLst>
              </a:tr>
              <a:tr h="1326414">
                <a:tc>
                  <a:txBody>
                    <a:bodyPr/>
                    <a:lstStyle/>
                    <a:p>
                      <a:pPr marL="0" marR="0">
                        <a:lnSpc>
                          <a:spcPct val="107000"/>
                        </a:lnSpc>
                        <a:spcBef>
                          <a:spcPts val="0"/>
                        </a:spcBef>
                        <a:spcAft>
                          <a:spcPts val="0"/>
                        </a:spcAft>
                        <a:tabLst>
                          <a:tab pos="228600" algn="l"/>
                          <a:tab pos="685800" algn="l"/>
                          <a:tab pos="457200" algn="l"/>
                        </a:tabLs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4.</a:t>
                      </a:r>
                    </a:p>
                  </a:txBody>
                  <a:tcPr marL="62442" marR="62442"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nSpc>
                          <a:spcPct val="107000"/>
                        </a:lnSpc>
                        <a:spcBef>
                          <a:spcPts val="0"/>
                        </a:spcBef>
                        <a:spcAft>
                          <a:spcPts val="0"/>
                        </a:spcAft>
                        <a:tabLst>
                          <a:tab pos="228600" algn="l"/>
                          <a:tab pos="685800" algn="l"/>
                          <a:tab pos="457200" algn="l"/>
                        </a:tabLst>
                      </a:pPr>
                      <a:r>
                        <a:rPr lang="en-US" sz="1300" b="1" dirty="0">
                          <a:effectLst/>
                          <a:latin typeface="Calibri" panose="020F0502020204030204" pitchFamily="34" charset="0"/>
                          <a:ea typeface="Times New Roman" panose="02020603050405020304" pitchFamily="18" charset="0"/>
                          <a:cs typeface="Times New Roman" panose="02020603050405020304" pitchFamily="18" charset="0"/>
                        </a:rPr>
                        <a:t>Provide processes for addressing inaccessible ICT.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Create plans that include dates for compliance of inaccessible ICT.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Provide alternate means of access until the ICT is accessible; implement corrective actions process for handling accessibility technical issues and defects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8BA"/>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Maintain records of identified inaccessible ICT, corrective action, and tracking.</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4"/>
                  </a:ext>
                </a:extLst>
              </a:tr>
              <a:tr h="798031">
                <a:tc>
                  <a:txBody>
                    <a:bodyPr/>
                    <a:lstStyle/>
                    <a:p>
                      <a:pPr marL="0" marR="0">
                        <a:lnSpc>
                          <a:spcPct val="107000"/>
                        </a:lnSpc>
                        <a:spcBef>
                          <a:spcPts val="0"/>
                        </a:spcBef>
                        <a:spcAft>
                          <a:spcPts val="0"/>
                        </a:spcAft>
                        <a:tabLst>
                          <a:tab pos="228600" algn="l"/>
                          <a:tab pos="685800" algn="l"/>
                          <a:tab pos="457200" algn="l"/>
                        </a:tabLs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5.</a:t>
                      </a:r>
                    </a:p>
                  </a:txBody>
                  <a:tcPr marL="62442" marR="62442"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nSpc>
                          <a:spcPct val="107000"/>
                        </a:lnSpc>
                        <a:spcBef>
                          <a:spcPts val="0"/>
                        </a:spcBef>
                        <a:spcAft>
                          <a:spcPts val="0"/>
                        </a:spcAft>
                        <a:tabLst>
                          <a:tab pos="228600" algn="l"/>
                          <a:tab pos="685800" algn="l"/>
                          <a:tab pos="457200" algn="l"/>
                        </a:tabLst>
                      </a:pPr>
                      <a:r>
                        <a:rPr lang="en-US" sz="1300" b="1" dirty="0">
                          <a:effectLst/>
                          <a:latin typeface="Calibri" panose="020F0502020204030204" pitchFamily="34" charset="0"/>
                          <a:ea typeface="Times New Roman" panose="02020603050405020304" pitchFamily="18" charset="0"/>
                          <a:cs typeface="Times New Roman" panose="02020603050405020304" pitchFamily="18" charset="0"/>
                        </a:rPr>
                        <a:t>Ensure the availability of relevant ICT accessibility skills within (or to) the organization.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Define skills/job descriptions.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Identify existing resources that match up and address gaps.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8BA"/>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Manage progress in acquiring skills and allocating qualified resources.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5"/>
                  </a:ext>
                </a:extLst>
              </a:tr>
              <a:tr h="596287">
                <a:tc>
                  <a:txBody>
                    <a:bodyPr/>
                    <a:lstStyle/>
                    <a:p>
                      <a:pPr marL="0" marR="0">
                        <a:lnSpc>
                          <a:spcPct val="107000"/>
                        </a:lnSpc>
                        <a:spcBef>
                          <a:spcPts val="0"/>
                        </a:spcBef>
                        <a:spcAft>
                          <a:spcPts val="0"/>
                        </a:spcAft>
                        <a:tabLst>
                          <a:tab pos="228600" algn="l"/>
                          <a:tab pos="685800" algn="l"/>
                          <a:tab pos="457200" algn="l"/>
                        </a:tabLs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6.</a:t>
                      </a:r>
                    </a:p>
                  </a:txBody>
                  <a:tcPr marL="62442" marR="62442"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nSpc>
                          <a:spcPct val="107000"/>
                        </a:lnSpc>
                        <a:spcBef>
                          <a:spcPts val="0"/>
                        </a:spcBef>
                        <a:spcAft>
                          <a:spcPts val="0"/>
                        </a:spcAft>
                        <a:tabLst>
                          <a:tab pos="228600" algn="l"/>
                          <a:tab pos="685800" algn="l"/>
                          <a:tab pos="457200" algn="l"/>
                        </a:tabLst>
                      </a:pPr>
                      <a:r>
                        <a:rPr lang="en-US" sz="1300" b="1" dirty="0">
                          <a:effectLst/>
                          <a:latin typeface="Calibri" panose="020F0502020204030204" pitchFamily="34" charset="0"/>
                          <a:ea typeface="Times New Roman" panose="02020603050405020304" pitchFamily="18" charset="0"/>
                          <a:cs typeface="Times New Roman" panose="02020603050405020304" pitchFamily="18" charset="0"/>
                        </a:rPr>
                        <a:t> Make information regarding ICT accessibility policy, plans, and progress available to customers.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Make Launch level information available.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Make Integrate level information available.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8BA"/>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Make Optimize level information available.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36593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F929255-51E3-4E0C-96DB-9C1131F8BD9F}" type="slidenum">
              <a:rPr lang="en-US" altLang="en-US" smtClean="0">
                <a:solidFill>
                  <a:srgbClr val="000000"/>
                </a:solidFill>
              </a:rPr>
              <a:pPr/>
              <a:t>27</a:t>
            </a:fld>
            <a:endParaRPr lang="en-US" altLang="en-US" dirty="0">
              <a:solidFill>
                <a:srgbClr val="000000"/>
              </a:solidFill>
            </a:endParaRPr>
          </a:p>
        </p:txBody>
      </p:sp>
      <p:sp>
        <p:nvSpPr>
          <p:cNvPr id="7" name="Title 1" descr="PDAA Maturity Model Vendor Self Assessment Form word doc"/>
          <p:cNvSpPr>
            <a:spLocks noGrp="1"/>
          </p:cNvSpPr>
          <p:nvPr>
            <p:ph type="title"/>
          </p:nvPr>
        </p:nvSpPr>
        <p:spPr>
          <a:xfrm>
            <a:off x="381000" y="381000"/>
            <a:ext cx="8458200" cy="1143000"/>
          </a:xfrm>
        </p:spPr>
        <p:txBody>
          <a:bodyPr vert="horz" lIns="91440" tIns="45720" rIns="91440" bIns="45720" rtlCol="0" anchor="ctr">
            <a:noAutofit/>
          </a:bodyPr>
          <a:lstStyle/>
          <a:p>
            <a:pPr algn="r"/>
            <a:r>
              <a:rPr lang="en-US" sz="2400" dirty="0">
                <a:effectLst/>
                <a:latin typeface="Arial" panose="020B0604020202020204" pitchFamily="34" charset="0"/>
                <a:cs typeface="Arial" panose="020B0604020202020204" pitchFamily="34" charset="0"/>
              </a:rPr>
              <a:t>PDAA Vendor Self Assessment Tool</a:t>
            </a:r>
          </a:p>
        </p:txBody>
      </p:sp>
      <p:sp>
        <p:nvSpPr>
          <p:cNvPr id="2" name="Content Placeholder 1"/>
          <p:cNvSpPr>
            <a:spLocks noGrp="1"/>
          </p:cNvSpPr>
          <p:nvPr>
            <p:ph sz="half" idx="1"/>
          </p:nvPr>
        </p:nvSpPr>
        <p:spPr>
          <a:xfrm>
            <a:off x="6477000" y="1828800"/>
            <a:ext cx="2286000" cy="741163"/>
          </a:xfrm>
        </p:spPr>
        <p:txBody>
          <a:bodyPr>
            <a:normAutofit/>
          </a:bodyPr>
          <a:lstStyle/>
          <a:p>
            <a:pPr marL="0" indent="0" rtl="0" eaLnBrk="0" fontAlgn="base" latinLnBrk="0" hangingPunct="0">
              <a:buNone/>
            </a:pPr>
            <a:r>
              <a:rPr lang="en-US" sz="3800" b="1" i="0" kern="1200" baseline="0" dirty="0">
                <a:solidFill>
                  <a:schemeClr val="tx1"/>
                </a:solidFill>
                <a:effectLst/>
                <a:latin typeface="Arial" panose="020B0604020202020204" pitchFamily="34" charset="0"/>
                <a:ea typeface="+mn-ea"/>
                <a:cs typeface="Arial" panose="020B0604020202020204" pitchFamily="34" charset="0"/>
              </a:rPr>
              <a:t>(</a:t>
            </a:r>
            <a:r>
              <a:rPr lang="en-US" sz="2900" b="1" i="0" kern="1200" dirty="0">
                <a:solidFill>
                  <a:schemeClr val="tx1"/>
                </a:solidFill>
                <a:effectLst/>
                <a:latin typeface="Arial" panose="020B0604020202020204" pitchFamily="34" charset="0"/>
                <a:ea typeface="+mn-ea"/>
                <a:cs typeface="Arial" panose="020B0604020202020204" pitchFamily="34" charset="0"/>
                <a:hlinkClick r:id="rId3"/>
              </a:rPr>
              <a:t>Open tool</a:t>
            </a:r>
            <a:r>
              <a:rPr lang="en-US" sz="3800" b="1" i="0" kern="1200" dirty="0">
                <a:solidFill>
                  <a:schemeClr val="tx1"/>
                </a:solidFill>
                <a:effectLst/>
                <a:latin typeface="Arial" panose="020B0604020202020204" pitchFamily="34" charset="0"/>
                <a:ea typeface="+mn-ea"/>
                <a:cs typeface="Arial" panose="020B0604020202020204" pitchFamily="34" charset="0"/>
              </a:rPr>
              <a:t>)</a:t>
            </a:r>
            <a:endParaRPr lang="en-US" sz="3800" dirty="0">
              <a:effectLst/>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a:xfrm>
            <a:off x="152400" y="1371600"/>
            <a:ext cx="8686800" cy="3736244"/>
          </a:xfrm>
        </p:spPr>
        <p:txBody>
          <a:bodyPr>
            <a:noAutofit/>
          </a:bodyPr>
          <a:lstStyle/>
          <a:p>
            <a:pPr eaLnBrk="0" fontAlgn="base" hangingPunct="0"/>
            <a:r>
              <a:rPr lang="en-US" sz="2000" b="1" dirty="0">
                <a:latin typeface="Arial" panose="020B0604020202020204" pitchFamily="34" charset="0"/>
                <a:cs typeface="Arial" panose="020B0604020202020204" pitchFamily="34" charset="0"/>
              </a:rPr>
              <a:t>Questionnaire for vendors regarding the vendor’s ICT accessibility policy and progress against the PDAA Core Criteria.</a:t>
            </a:r>
          </a:p>
          <a:p>
            <a:pPr lvl="1" eaLnBrk="0" fontAlgn="base" hangingPunct="0"/>
            <a:r>
              <a:rPr lang="en-US" sz="1600" dirty="0">
                <a:latin typeface="Arial" panose="020B0604020202020204" pitchFamily="34" charset="0"/>
                <a:cs typeface="Arial" panose="020B0604020202020204" pitchFamily="34" charset="0"/>
              </a:rPr>
              <a:t>Score generated from responses </a:t>
            </a:r>
          </a:p>
          <a:p>
            <a:pPr lvl="1" eaLnBrk="0" fontAlgn="base" hangingPunct="0"/>
            <a:r>
              <a:rPr lang="en-US" sz="1600" dirty="0">
                <a:latin typeface="Arial" panose="020B0604020202020204" pitchFamily="34" charset="0"/>
                <a:cs typeface="Arial" panose="020B0604020202020204" pitchFamily="34" charset="0"/>
              </a:rPr>
              <a:t>based on the PDAA Maturity Model</a:t>
            </a:r>
          </a:p>
        </p:txBody>
      </p:sp>
      <p:pic>
        <p:nvPicPr>
          <p:cNvPr id="4" name="Picture 3" descr="copy paste of PDAA form"/>
          <p:cNvPicPr>
            <a:picLocks noChangeAspect="1"/>
          </p:cNvPicPr>
          <p:nvPr/>
        </p:nvPicPr>
        <p:blipFill>
          <a:blip r:embed="rId4"/>
          <a:stretch>
            <a:fillRect/>
          </a:stretch>
        </p:blipFill>
        <p:spPr>
          <a:xfrm>
            <a:off x="219676" y="2906730"/>
            <a:ext cx="8686800" cy="3581400"/>
          </a:xfrm>
          <a:prstGeom prst="rect">
            <a:avLst/>
          </a:prstGeom>
        </p:spPr>
      </p:pic>
    </p:spTree>
    <p:extLst>
      <p:ext uri="{BB962C8B-B14F-4D97-AF65-F5344CB8AC3E}">
        <p14:creationId xmlns:p14="http://schemas.microsoft.com/office/powerpoint/2010/main" val="884045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208722" y="447230"/>
            <a:ext cx="8778875" cy="933450"/>
          </a:xfrm>
        </p:spPr>
        <p:txBody>
          <a:bodyPr>
            <a:normAutofit/>
          </a:bodyPr>
          <a:lstStyle/>
          <a:p>
            <a:pPr algn="r">
              <a:defRPr/>
            </a:pPr>
            <a:r>
              <a:rPr lang="en-US" sz="2400" b="1" dirty="0">
                <a:solidFill>
                  <a:schemeClr val="bg1"/>
                </a:solidFill>
                <a:effectLst/>
                <a:latin typeface="Arial" panose="020B0604020202020204" pitchFamily="34" charset="0"/>
                <a:cs typeface="Arial" panose="020B0604020202020204" pitchFamily="34" charset="0"/>
              </a:rPr>
              <a:t>Scoring Example of Accessibility in Solicitations</a:t>
            </a:r>
          </a:p>
        </p:txBody>
      </p:sp>
      <p:sp>
        <p:nvSpPr>
          <p:cNvPr id="3" name="Rectangle 2">
            <a:extLst>
              <a:ext uri="{FF2B5EF4-FFF2-40B4-BE49-F238E27FC236}">
                <a16:creationId xmlns:a16="http://schemas.microsoft.com/office/drawing/2014/main" id="{AD72304A-FCA5-444F-BBD7-CCFCBBB252B6}"/>
              </a:ext>
            </a:extLst>
          </p:cNvPr>
          <p:cNvSpPr/>
          <p:nvPr/>
        </p:nvSpPr>
        <p:spPr>
          <a:xfrm>
            <a:off x="142594" y="1380680"/>
            <a:ext cx="5810388" cy="738664"/>
          </a:xfrm>
          <a:prstGeom prst="rect">
            <a:avLst/>
          </a:prstGeom>
        </p:spPr>
        <p:txBody>
          <a:bodyPr wrap="square">
            <a:spAutoFit/>
          </a:bodyPr>
          <a:lstStyle/>
          <a:p>
            <a:pPr marL="285750" indent="-285750">
              <a:buFont typeface="Arial" charset="0"/>
              <a:buChar char="•"/>
            </a:pPr>
            <a:r>
              <a:rPr lang="en-US" sz="1400" dirty="0">
                <a:latin typeface="Arial" panose="020B0604020202020204" pitchFamily="34" charset="0"/>
                <a:cs typeface="Arial" panose="020B0604020202020204" pitchFamily="34" charset="0"/>
              </a:rPr>
              <a:t>Example: Accessibility considered as 15% of the solicitation response</a:t>
            </a:r>
          </a:p>
          <a:p>
            <a:pPr marL="742950" lvl="1" indent="-285750">
              <a:buFont typeface="Arial" charset="0"/>
              <a:buChar char="•"/>
            </a:pPr>
            <a:r>
              <a:rPr lang="en-US" sz="1400" dirty="0">
                <a:latin typeface="Arial" panose="020B0604020202020204" pitchFamily="34" charset="0"/>
                <a:cs typeface="Arial" panose="020B0604020202020204" pitchFamily="34" charset="0"/>
              </a:rPr>
              <a:t>Solicitation includes VPAT, COTs and Dev Services elements</a:t>
            </a:r>
          </a:p>
        </p:txBody>
      </p:sp>
      <p:graphicFrame>
        <p:nvGraphicFramePr>
          <p:cNvPr id="7" name="Table 6" descr="Texas RFO Eval Scoring&#10;">
            <a:extLst>
              <a:ext uri="{FF2B5EF4-FFF2-40B4-BE49-F238E27FC236}">
                <a16:creationId xmlns:a16="http://schemas.microsoft.com/office/drawing/2014/main" id="{90864E4D-A6CA-4CD9-A27E-EA766519FE28}"/>
              </a:ext>
            </a:extLst>
          </p:cNvPr>
          <p:cNvGraphicFramePr>
            <a:graphicFrameLocks noGrp="1"/>
          </p:cNvGraphicFramePr>
          <p:nvPr>
            <p:extLst>
              <p:ext uri="{D42A27DB-BD31-4B8C-83A1-F6EECF244321}">
                <p14:modId xmlns:p14="http://schemas.microsoft.com/office/powerpoint/2010/main" val="977113641"/>
              </p:ext>
            </p:extLst>
          </p:nvPr>
        </p:nvGraphicFramePr>
        <p:xfrm>
          <a:off x="136525" y="2109881"/>
          <a:ext cx="8658224" cy="4519519"/>
        </p:xfrm>
        <a:graphic>
          <a:graphicData uri="http://schemas.openxmlformats.org/drawingml/2006/table">
            <a:tbl>
              <a:tblPr firstRow="1"/>
              <a:tblGrid>
                <a:gridCol w="321028">
                  <a:extLst>
                    <a:ext uri="{9D8B030D-6E8A-4147-A177-3AD203B41FA5}">
                      <a16:colId xmlns:a16="http://schemas.microsoft.com/office/drawing/2014/main" val="3706750463"/>
                    </a:ext>
                  </a:extLst>
                </a:gridCol>
                <a:gridCol w="500586">
                  <a:extLst>
                    <a:ext uri="{9D8B030D-6E8A-4147-A177-3AD203B41FA5}">
                      <a16:colId xmlns:a16="http://schemas.microsoft.com/office/drawing/2014/main" val="4283233596"/>
                    </a:ext>
                  </a:extLst>
                </a:gridCol>
                <a:gridCol w="625732">
                  <a:extLst>
                    <a:ext uri="{9D8B030D-6E8A-4147-A177-3AD203B41FA5}">
                      <a16:colId xmlns:a16="http://schemas.microsoft.com/office/drawing/2014/main" val="1705601197"/>
                    </a:ext>
                  </a:extLst>
                </a:gridCol>
                <a:gridCol w="391763">
                  <a:extLst>
                    <a:ext uri="{9D8B030D-6E8A-4147-A177-3AD203B41FA5}">
                      <a16:colId xmlns:a16="http://schemas.microsoft.com/office/drawing/2014/main" val="3742551564"/>
                    </a:ext>
                  </a:extLst>
                </a:gridCol>
                <a:gridCol w="404005">
                  <a:extLst>
                    <a:ext uri="{9D8B030D-6E8A-4147-A177-3AD203B41FA5}">
                      <a16:colId xmlns:a16="http://schemas.microsoft.com/office/drawing/2014/main" val="3664811704"/>
                    </a:ext>
                  </a:extLst>
                </a:gridCol>
                <a:gridCol w="554123">
                  <a:extLst>
                    <a:ext uri="{9D8B030D-6E8A-4147-A177-3AD203B41FA5}">
                      <a16:colId xmlns:a16="http://schemas.microsoft.com/office/drawing/2014/main" val="2914452645"/>
                    </a:ext>
                  </a:extLst>
                </a:gridCol>
                <a:gridCol w="609600">
                  <a:extLst>
                    <a:ext uri="{9D8B030D-6E8A-4147-A177-3AD203B41FA5}">
                      <a16:colId xmlns:a16="http://schemas.microsoft.com/office/drawing/2014/main" val="832956796"/>
                    </a:ext>
                  </a:extLst>
                </a:gridCol>
                <a:gridCol w="5251387">
                  <a:extLst>
                    <a:ext uri="{9D8B030D-6E8A-4147-A177-3AD203B41FA5}">
                      <a16:colId xmlns:a16="http://schemas.microsoft.com/office/drawing/2014/main" val="2794009301"/>
                    </a:ext>
                  </a:extLst>
                </a:gridCol>
              </a:tblGrid>
              <a:tr h="348453">
                <a:tc>
                  <a:txBody>
                    <a:bodyPr/>
                    <a:lstStyle/>
                    <a:p>
                      <a:pPr algn="ctr" fontAlgn="ctr"/>
                      <a:r>
                        <a:rPr lang="en-US" sz="800" b="0" i="0" u="none" strike="noStrike" dirty="0">
                          <a:solidFill>
                            <a:srgbClr val="FFFFFF"/>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800" b="0" i="0" u="none" strike="noStrike" dirty="0">
                          <a:solidFill>
                            <a:srgbClr val="FFFFFF"/>
                          </a:solidFill>
                          <a:effectLst/>
                          <a:latin typeface="Calibri" panose="020F0502020204030204" pitchFamily="34" charset="0"/>
                        </a:rPr>
                        <a:t>Vendor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800" b="0" i="0" u="none" strike="noStrike" dirty="0">
                          <a:solidFill>
                            <a:srgbClr val="FFFFFF"/>
                          </a:solidFill>
                          <a:effectLst/>
                          <a:latin typeface="Calibri" panose="020F0502020204030204" pitchFamily="34" charset="0"/>
                        </a:rPr>
                        <a:t>Dev Services Rating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800" b="0" i="0" u="none" strike="noStrike" dirty="0">
                          <a:solidFill>
                            <a:srgbClr val="FFFFFF"/>
                          </a:solidFill>
                          <a:effectLst/>
                          <a:latin typeface="Calibri" panose="020F0502020204030204" pitchFamily="34" charset="0"/>
                        </a:rPr>
                        <a:t>VPAT Rating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800" b="0" i="0" u="none" strike="noStrike" dirty="0">
                          <a:solidFill>
                            <a:srgbClr val="FFFFFF"/>
                          </a:solidFill>
                          <a:effectLst/>
                          <a:latin typeface="Calibri" panose="020F0502020204030204" pitchFamily="34" charset="0"/>
                        </a:rPr>
                        <a:t>PDAA Score (0-100)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800" b="0" i="0" u="none" strike="noStrike" dirty="0">
                          <a:solidFill>
                            <a:srgbClr val="FFFFFF"/>
                          </a:solidFill>
                          <a:effectLst/>
                          <a:latin typeface="Calibri" panose="020F0502020204030204" pitchFamily="34" charset="0"/>
                        </a:rPr>
                        <a:t>Accessibility Score (Up to 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800" b="0" i="0" u="none" strike="noStrike" dirty="0">
                          <a:solidFill>
                            <a:srgbClr val="FFFFFF"/>
                          </a:solidFill>
                          <a:effectLst/>
                          <a:latin typeface="Calibri" panose="020F0502020204030204" pitchFamily="34" charset="0"/>
                        </a:rPr>
                        <a:t>Overall  Satisfactory Rating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800" b="0" i="0" u="none" strike="noStrike" dirty="0">
                          <a:solidFill>
                            <a:srgbClr val="FFFFFF"/>
                          </a:solidFill>
                          <a:effectLst/>
                          <a:latin typeface="Calibri" panose="020F0502020204030204" pitchFamily="34" charset="0"/>
                        </a:rPr>
                        <a:t>Comments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9154537"/>
                  </a:ext>
                </a:extLst>
              </a:tr>
              <a:tr h="582156">
                <a:tc>
                  <a:txBody>
                    <a:bodyPr/>
                    <a:lstStyle/>
                    <a:p>
                      <a:pPr algn="ctr" fontAlgn="ctr"/>
                      <a:r>
                        <a:rPr lang="en-US" sz="8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Vendor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Satisfactory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85.67%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High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alibri" panose="020F0502020204030204" pitchFamily="34" charset="0"/>
                        </a:rPr>
                        <a:t>Description of accessibility plans and integration into its Technical Solution appear comprehensive and well documented. VPAT submission: For the single VPAT provided, vendor should provide additional details on the exceptions listed. There also appear to be other COTS products  included in the vendor response which may require VPATs and for which VPATs were not present. These include, but not limited to: XXX or its components thereof  or any COTS or customized COTS products / services with  user interfaces intended for Texas state employees or members of the public. Vendor should provide.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2777171"/>
                  </a:ext>
                </a:extLst>
              </a:tr>
              <a:tr h="116151">
                <a:tc>
                  <a:txBody>
                    <a:bodyPr/>
                    <a:lstStyle/>
                    <a:p>
                      <a:pPr algn="ctr" fontAlgn="b"/>
                      <a:endParaRPr lang="en-US" sz="8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822107628"/>
                  </a:ext>
                </a:extLst>
              </a:tr>
              <a:tr h="290378">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800" b="1" i="0" u="none" strike="noStrike" dirty="0">
                          <a:solidFill>
                            <a:srgbClr val="000000"/>
                          </a:solidFill>
                          <a:effectLst/>
                          <a:latin typeface="Calibri" panose="020F0502020204030204" pitchFamily="34" charset="0"/>
                        </a:rPr>
                        <a:t> Acc. Value in bid</a:t>
                      </a:r>
                    </a:p>
                  </a:txBody>
                  <a:tcPr marL="0" marR="0" marT="0" marB="0" anchor="ctr">
                    <a:lnL>
                      <a:noFill/>
                    </a:lnL>
                    <a:lnR>
                      <a:noFill/>
                    </a:lnR>
                    <a:lnT>
                      <a:noFill/>
                    </a:lnT>
                    <a:lnB>
                      <a:noFill/>
                    </a:lnB>
                    <a:solidFill>
                      <a:schemeClr val="accent6">
                        <a:lumMod val="40000"/>
                        <a:lumOff val="60000"/>
                      </a:schemeClr>
                    </a:solidFill>
                  </a:tcPr>
                </a:tc>
                <a:tc>
                  <a:txBody>
                    <a:bodyPr/>
                    <a:lstStyle/>
                    <a:p>
                      <a:pPr algn="ctr" fontAlgn="b"/>
                      <a:r>
                        <a:rPr lang="en-US" sz="800" b="1" i="0" u="none" strike="noStrike" dirty="0">
                          <a:solidFill>
                            <a:srgbClr val="000000"/>
                          </a:solidFill>
                          <a:effectLst/>
                          <a:latin typeface="Calibri" panose="020F0502020204030204" pitchFamily="34" charset="0"/>
                        </a:rPr>
                        <a:t> Calculation</a:t>
                      </a:r>
                    </a:p>
                  </a:txBody>
                  <a:tcPr marL="0" marR="0" marT="0" marB="0" anchor="ctr">
                    <a:lnL>
                      <a:noFill/>
                    </a:lnL>
                    <a:lnR>
                      <a:noFill/>
                    </a:lnR>
                    <a:lnT>
                      <a:noFill/>
                    </a:lnT>
                    <a:lnB>
                      <a:noFill/>
                    </a:lnB>
                    <a:solidFill>
                      <a:schemeClr val="accent6">
                        <a:lumMod val="40000"/>
                        <a:lumOff val="60000"/>
                      </a:schemeClr>
                    </a:solidFill>
                  </a:tcPr>
                </a:tc>
                <a:tc>
                  <a:txBody>
                    <a:bodyPr/>
                    <a:lstStyle/>
                    <a:p>
                      <a:pPr algn="ctr" fontAlgn="b"/>
                      <a:r>
                        <a:rPr lang="en-US" sz="800" b="1" i="0" u="none" strike="noStrike" dirty="0">
                          <a:solidFill>
                            <a:srgbClr val="000000"/>
                          </a:solidFill>
                          <a:effectLst/>
                          <a:latin typeface="Calibri" panose="020F0502020204030204" pitchFamily="34" charset="0"/>
                        </a:rPr>
                        <a:t> Final Score</a:t>
                      </a:r>
                    </a:p>
                  </a:txBody>
                  <a:tcPr marL="0" marR="0" marT="0" marB="0" anchor="ctr">
                    <a:lnL>
                      <a:noFill/>
                    </a:lnL>
                    <a:lnR>
                      <a:noFill/>
                    </a:lnR>
                    <a:lnT>
                      <a:noFill/>
                    </a:lnT>
                    <a:lnB>
                      <a:noFill/>
                    </a:lnB>
                    <a:solidFill>
                      <a:schemeClr val="accent6">
                        <a:lumMod val="40000"/>
                        <a:lumOff val="60000"/>
                      </a:schemeClr>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l" fontAlgn="ctr"/>
                      <a:r>
                        <a:rPr lang="en-US" sz="1000" b="1" i="0" u="none" strike="noStrike" dirty="0">
                          <a:solidFill>
                            <a:srgbClr val="000000"/>
                          </a:solidFill>
                          <a:effectLst/>
                          <a:latin typeface="Calibri" panose="020F0502020204030204" pitchFamily="34" charset="0"/>
                        </a:rPr>
                        <a:t>VPAT Scoring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5D9F1"/>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5D9F1"/>
                    </a:solidFill>
                  </a:tcPr>
                </a:tc>
                <a:extLst>
                  <a:ext uri="{0D108BD9-81ED-4DB2-BD59-A6C34878D82A}">
                    <a16:rowId xmlns:a16="http://schemas.microsoft.com/office/drawing/2014/main" val="2085515915"/>
                  </a:ext>
                </a:extLst>
              </a:tr>
              <a:tr h="232302">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800" b="1" i="0" u="none" strike="noStrike" dirty="0">
                          <a:solidFill>
                            <a:srgbClr val="000000"/>
                          </a:solidFill>
                          <a:effectLst/>
                          <a:latin typeface="Calibri" panose="020F0502020204030204" pitchFamily="34" charset="0"/>
                        </a:rPr>
                        <a:t>15%</a:t>
                      </a:r>
                    </a:p>
                  </a:txBody>
                  <a:tcPr marL="0" marR="0" marT="0" marB="0" anchor="ctr">
                    <a:lnL>
                      <a:noFill/>
                    </a:lnL>
                    <a:lnR>
                      <a:noFill/>
                    </a:lnR>
                    <a:lnT>
                      <a:noFill/>
                    </a:lnT>
                    <a:lnB>
                      <a:noFill/>
                    </a:lnB>
                    <a:solidFill>
                      <a:schemeClr val="bg2"/>
                    </a:solidFill>
                  </a:tcPr>
                </a:tc>
                <a:tc>
                  <a:txBody>
                    <a:bodyPr/>
                    <a:lstStyle/>
                    <a:p>
                      <a:pPr algn="ctr" fontAlgn="b"/>
                      <a:r>
                        <a:rPr lang="en-US" sz="800" b="1" i="0" u="none" strike="noStrike" dirty="0">
                          <a:solidFill>
                            <a:srgbClr val="000000"/>
                          </a:solidFill>
                          <a:effectLst/>
                          <a:latin typeface="Calibri" panose="020F0502020204030204" pitchFamily="34" charset="0"/>
                        </a:rPr>
                        <a:t>.15 X 85.67 </a:t>
                      </a:r>
                    </a:p>
                  </a:txBody>
                  <a:tcPr marL="0" marR="0" marT="0" marB="0" anchor="ctr">
                    <a:lnL>
                      <a:noFill/>
                    </a:lnL>
                    <a:lnR>
                      <a:noFill/>
                    </a:lnR>
                    <a:lnT>
                      <a:noFill/>
                    </a:lnT>
                    <a:lnB>
                      <a:noFill/>
                    </a:lnB>
                    <a:solidFill>
                      <a:schemeClr val="bg2"/>
                    </a:solidFill>
                  </a:tcPr>
                </a:tc>
                <a:tc>
                  <a:txBody>
                    <a:bodyPr/>
                    <a:lstStyle/>
                    <a:p>
                      <a:pPr algn="ctr" fontAlgn="b"/>
                      <a:r>
                        <a:rPr lang="en-US" sz="800" b="1" i="0" u="none" strike="noStrike" dirty="0">
                          <a:solidFill>
                            <a:srgbClr val="000000"/>
                          </a:solidFill>
                          <a:effectLst/>
                          <a:latin typeface="Calibri" panose="020F0502020204030204" pitchFamily="34" charset="0"/>
                        </a:rPr>
                        <a:t> 12.85</a:t>
                      </a:r>
                    </a:p>
                  </a:txBody>
                  <a:tcPr marL="0" marR="0" marT="0" marB="0" anchor="ctr">
                    <a:lnL>
                      <a:noFill/>
                    </a:lnL>
                    <a:lnR>
                      <a:noFill/>
                    </a:lnR>
                    <a:lnT>
                      <a:noFill/>
                    </a:lnT>
                    <a:lnB>
                      <a:noFill/>
                    </a:lnB>
                    <a:solidFill>
                      <a:schemeClr val="bg2"/>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800" b="1" i="0" u="none" strike="noStrike">
                          <a:solidFill>
                            <a:srgbClr val="000000"/>
                          </a:solidFill>
                          <a:effectLst/>
                          <a:latin typeface="Calibri" panose="020F0502020204030204" pitchFamily="34" charset="0"/>
                        </a:rPr>
                        <a:t>100pts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tc>
                  <a:txBody>
                    <a:bodyPr/>
                    <a:lstStyle/>
                    <a:p>
                      <a:pPr algn="l" fontAlgn="ctr"/>
                      <a:r>
                        <a:rPr lang="en-US" sz="800" b="1" i="0" u="none" strike="noStrike" dirty="0">
                          <a:solidFill>
                            <a:srgbClr val="000000"/>
                          </a:solidFill>
                          <a:effectLst/>
                          <a:latin typeface="Calibri" panose="020F0502020204030204" pitchFamily="34" charset="0"/>
                        </a:rPr>
                        <a:t>3  - Credible, accessibility documentation for all or most products included in the bid response. Response shows strong understanding of accessibility by vendor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extLst>
                  <a:ext uri="{0D108BD9-81ED-4DB2-BD59-A6C34878D82A}">
                    <a16:rowId xmlns:a16="http://schemas.microsoft.com/office/drawing/2014/main" val="3641757210"/>
                  </a:ext>
                </a:extLst>
              </a:tr>
              <a:tr h="167739">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800" b="1" i="0" u="none" strike="noStrike">
                          <a:solidFill>
                            <a:srgbClr val="000000"/>
                          </a:solidFill>
                          <a:effectLst/>
                          <a:latin typeface="Calibri" panose="020F0502020204030204" pitchFamily="34" charset="0"/>
                        </a:rPr>
                        <a:t>60 pts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tc>
                  <a:txBody>
                    <a:bodyPr/>
                    <a:lstStyle/>
                    <a:p>
                      <a:pPr algn="l" fontAlgn="ctr"/>
                      <a:r>
                        <a:rPr lang="en-US" sz="800" b="1" i="0" u="none" strike="noStrike" dirty="0">
                          <a:solidFill>
                            <a:srgbClr val="000000"/>
                          </a:solidFill>
                          <a:effectLst/>
                          <a:latin typeface="Calibri" panose="020F0502020204030204" pitchFamily="34" charset="0"/>
                        </a:rPr>
                        <a:t>2 - Questionable, incomplete or inaccurate accessibility documentation  most likely not supported  by testing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extLst>
                  <a:ext uri="{0D108BD9-81ED-4DB2-BD59-A6C34878D82A}">
                    <a16:rowId xmlns:a16="http://schemas.microsoft.com/office/drawing/2014/main" val="384451686"/>
                  </a:ext>
                </a:extLst>
              </a:tr>
              <a:tr h="120872">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800" b="1" i="0" u="none" strike="noStrike">
                          <a:solidFill>
                            <a:srgbClr val="000000"/>
                          </a:solidFill>
                          <a:effectLst/>
                          <a:latin typeface="Calibri" panose="020F0502020204030204" pitchFamily="34" charset="0"/>
                        </a:rPr>
                        <a:t>15 pts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tc>
                  <a:txBody>
                    <a:bodyPr/>
                    <a:lstStyle/>
                    <a:p>
                      <a:pPr algn="l" fontAlgn="ctr"/>
                      <a:r>
                        <a:rPr lang="en-US" sz="800" b="1" i="0" u="none" strike="noStrike" dirty="0">
                          <a:solidFill>
                            <a:srgbClr val="000000"/>
                          </a:solidFill>
                          <a:effectLst/>
                          <a:latin typeface="Calibri" panose="020F0502020204030204" pitchFamily="34" charset="0"/>
                        </a:rPr>
                        <a:t>1 - Accessibility documentation indicates very limited to no knowledge of accessibility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extLst>
                  <a:ext uri="{0D108BD9-81ED-4DB2-BD59-A6C34878D82A}">
                    <a16:rowId xmlns:a16="http://schemas.microsoft.com/office/drawing/2014/main" val="4029532575"/>
                  </a:ext>
                </a:extLst>
              </a:tr>
              <a:tr h="145540">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800" b="1" i="0" u="none" strike="noStrike">
                          <a:solidFill>
                            <a:srgbClr val="000000"/>
                          </a:solidFill>
                          <a:effectLst/>
                          <a:latin typeface="Calibri" panose="020F0502020204030204" pitchFamily="34" charset="0"/>
                        </a:rPr>
                        <a:t>0 pts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tc>
                  <a:txBody>
                    <a:bodyPr/>
                    <a:lstStyle/>
                    <a:p>
                      <a:pPr algn="l" fontAlgn="ctr"/>
                      <a:r>
                        <a:rPr lang="en-US" sz="800" b="1" i="0" u="none" strike="noStrike" dirty="0">
                          <a:solidFill>
                            <a:srgbClr val="000000"/>
                          </a:solidFill>
                          <a:effectLst/>
                          <a:latin typeface="Calibri" panose="020F0502020204030204" pitchFamily="34" charset="0"/>
                        </a:rPr>
                        <a:t>0 - Accessibility documentation  required but not provided</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extLst>
                  <a:ext uri="{0D108BD9-81ED-4DB2-BD59-A6C34878D82A}">
                    <a16:rowId xmlns:a16="http://schemas.microsoft.com/office/drawing/2014/main" val="546808784"/>
                  </a:ext>
                </a:extLst>
              </a:tr>
              <a:tr h="116151">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800" b="1"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l" fontAlgn="ctr"/>
                      <a:r>
                        <a:rPr lang="en-US" sz="800" b="1" i="0" u="none" strike="noStrike">
                          <a:solidFill>
                            <a:srgbClr val="000000"/>
                          </a:solidFill>
                          <a:effectLst/>
                          <a:latin typeface="Calibri" panose="020F0502020204030204" pitchFamily="34" charset="0"/>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830641031"/>
                  </a:ext>
                </a:extLst>
              </a:tr>
              <a:tr h="261340">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l" fontAlgn="ctr"/>
                      <a:r>
                        <a:rPr lang="en-US" sz="900" b="1" i="0" u="none" strike="noStrike" dirty="0">
                          <a:solidFill>
                            <a:srgbClr val="000000"/>
                          </a:solidFill>
                          <a:effectLst/>
                          <a:latin typeface="Arial" panose="020B0604020202020204" pitchFamily="34" charset="0"/>
                          <a:cs typeface="Arial" panose="020B0604020202020204" pitchFamily="34" charset="0"/>
                        </a:rPr>
                        <a:t>VADSIR Scoring</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5D9F1"/>
                    </a:solidFill>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5D9F1"/>
                    </a:solidFill>
                  </a:tcPr>
                </a:tc>
                <a:extLst>
                  <a:ext uri="{0D108BD9-81ED-4DB2-BD59-A6C34878D82A}">
                    <a16:rowId xmlns:a16="http://schemas.microsoft.com/office/drawing/2014/main" val="2341661519"/>
                  </a:ext>
                </a:extLst>
              </a:tr>
              <a:tr h="232302">
                <a:tc>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800" b="1" i="0" u="none" strike="noStrike">
                          <a:solidFill>
                            <a:srgbClr val="000000"/>
                          </a:solidFill>
                          <a:effectLst/>
                          <a:latin typeface="Calibri" panose="020F0502020204030204" pitchFamily="34" charset="0"/>
                        </a:rPr>
                        <a:t>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tc>
                  <a:txBody>
                    <a:bodyPr/>
                    <a:lstStyle/>
                    <a:p>
                      <a:pPr algn="l" fontAlgn="ctr"/>
                      <a:r>
                        <a:rPr lang="en-US" sz="800" b="1" i="0" u="none" strike="noStrike" dirty="0">
                          <a:solidFill>
                            <a:srgbClr val="000000"/>
                          </a:solidFill>
                          <a:effectLst/>
                          <a:latin typeface="Calibri" panose="020F0502020204030204" pitchFamily="34" charset="0"/>
                        </a:rPr>
                        <a:t>UNSAT -  No completed VADSIR submitted but is applicable OR responses indicate insufficient knowledge of web accessibility to produce  accessible websites / web applications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extLst>
                  <a:ext uri="{0D108BD9-81ED-4DB2-BD59-A6C34878D82A}">
                    <a16:rowId xmlns:a16="http://schemas.microsoft.com/office/drawing/2014/main" val="2132686911"/>
                  </a:ext>
                </a:extLst>
              </a:tr>
              <a:tr h="232302">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800" b="1" i="0" u="none" strike="noStrike">
                          <a:solidFill>
                            <a:srgbClr val="000000"/>
                          </a:solidFill>
                          <a:effectLst/>
                          <a:latin typeface="Calibri" panose="020F0502020204030204" pitchFamily="34" charset="0"/>
                        </a:rPr>
                        <a:t>50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tc>
                  <a:txBody>
                    <a:bodyPr/>
                    <a:lstStyle/>
                    <a:p>
                      <a:pPr algn="l" fontAlgn="b"/>
                      <a:r>
                        <a:rPr lang="en-US" sz="800" b="1" i="0" u="none" strike="noStrike" dirty="0">
                          <a:solidFill>
                            <a:srgbClr val="000000"/>
                          </a:solidFill>
                          <a:effectLst/>
                          <a:latin typeface="Calibri" panose="020F0502020204030204" pitchFamily="34" charset="0"/>
                        </a:rPr>
                        <a:t>Low SAT -  Responses indicate a deficiency of knowledge in key areas of website accessibility that significantly impacts the vendors ability to develop  and deliver accessible websites / applications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extLst>
                  <a:ext uri="{0D108BD9-81ED-4DB2-BD59-A6C34878D82A}">
                    <a16:rowId xmlns:a16="http://schemas.microsoft.com/office/drawing/2014/main" val="236186766"/>
                  </a:ext>
                </a:extLst>
              </a:tr>
              <a:tr h="232302">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800" b="1" i="0" u="none" strike="noStrike">
                          <a:solidFill>
                            <a:srgbClr val="000000"/>
                          </a:solidFill>
                          <a:effectLst/>
                          <a:latin typeface="Calibri" panose="020F0502020204030204" pitchFamily="34" charset="0"/>
                        </a:rPr>
                        <a:t>100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tc>
                  <a:txBody>
                    <a:bodyPr/>
                    <a:lstStyle/>
                    <a:p>
                      <a:pPr algn="l" fontAlgn="b"/>
                      <a:r>
                        <a:rPr lang="en-US" sz="800" b="1" i="0" u="none" strike="noStrike" dirty="0">
                          <a:solidFill>
                            <a:srgbClr val="000000"/>
                          </a:solidFill>
                          <a:effectLst/>
                          <a:latin typeface="Calibri" panose="020F0502020204030204" pitchFamily="34" charset="0"/>
                        </a:rPr>
                        <a:t>SAT  - Responses indicate an acceptable level of knowledge, skills, and processes to produce accessible websites / web applications</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extLst>
                  <a:ext uri="{0D108BD9-81ED-4DB2-BD59-A6C34878D82A}">
                    <a16:rowId xmlns:a16="http://schemas.microsoft.com/office/drawing/2014/main" val="1328541251"/>
                  </a:ext>
                </a:extLst>
              </a:tr>
              <a:tr h="116151">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1"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l" fontAlgn="ctr"/>
                      <a:r>
                        <a:rPr lang="en-US" sz="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79162678"/>
                  </a:ext>
                </a:extLst>
              </a:tr>
              <a:tr h="261340">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l" fontAlgn="ctr"/>
                      <a:r>
                        <a:rPr lang="en-US" sz="900" b="1" i="0" u="none" strike="noStrike" dirty="0">
                          <a:solidFill>
                            <a:srgbClr val="000000"/>
                          </a:solidFill>
                          <a:effectLst/>
                          <a:latin typeface="Calibri" panose="020F0502020204030204" pitchFamily="34" charset="0"/>
                        </a:rPr>
                        <a:t> </a:t>
                      </a:r>
                      <a:r>
                        <a:rPr lang="en-US" sz="900" b="1" i="0" u="none" strike="noStrike" dirty="0">
                          <a:solidFill>
                            <a:srgbClr val="000000"/>
                          </a:solidFill>
                          <a:effectLst/>
                          <a:latin typeface="Arial" panose="020B0604020202020204" pitchFamily="34" charset="0"/>
                          <a:cs typeface="Arial" panose="020B0604020202020204" pitchFamily="34" charset="0"/>
                        </a:rPr>
                        <a:t>PDAA Scoring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5D9F1"/>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5D9F1"/>
                    </a:solidFill>
                  </a:tcPr>
                </a:tc>
                <a:extLst>
                  <a:ext uri="{0D108BD9-81ED-4DB2-BD59-A6C34878D82A}">
                    <a16:rowId xmlns:a16="http://schemas.microsoft.com/office/drawing/2014/main" val="429232426"/>
                  </a:ext>
                </a:extLst>
              </a:tr>
              <a:tr h="116151">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b"/>
                      <a:r>
                        <a:rPr lang="en-US" sz="800" b="1" i="0" u="none" strike="noStrike">
                          <a:solidFill>
                            <a:srgbClr val="000000"/>
                          </a:solidFill>
                          <a:effectLst/>
                          <a:latin typeface="Calibri" panose="020F0502020204030204" pitchFamily="34" charset="0"/>
                        </a:rPr>
                        <a:t>0-100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tc>
                  <a:txBody>
                    <a:bodyPr/>
                    <a:lstStyle/>
                    <a:p>
                      <a:pPr algn="l" fontAlgn="ctr"/>
                      <a:r>
                        <a:rPr lang="en-US" sz="800" b="0" i="0" u="none" strike="noStrike">
                          <a:solidFill>
                            <a:srgbClr val="000000"/>
                          </a:solidFill>
                          <a:effectLst/>
                          <a:latin typeface="Calibri" panose="020F0502020204030204" pitchFamily="34" charset="0"/>
                        </a:rPr>
                        <a:t>As calculated on the PDAA Assessment form</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extLst>
                  <a:ext uri="{0D108BD9-81ED-4DB2-BD59-A6C34878D82A}">
                    <a16:rowId xmlns:a16="http://schemas.microsoft.com/office/drawing/2014/main" val="695269596"/>
                  </a:ext>
                </a:extLst>
              </a:tr>
              <a:tr h="116151">
                <a:tc>
                  <a:txBody>
                    <a:bodyPr/>
                    <a:lstStyle/>
                    <a:p>
                      <a:pPr algn="ctr"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929881875"/>
                  </a:ext>
                </a:extLst>
              </a:tr>
              <a:tr h="261340">
                <a:tc>
                  <a:txBody>
                    <a:bodyPr/>
                    <a:lstStyle/>
                    <a:p>
                      <a:pPr algn="ctr"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1" i="0" u="none" strike="noStrike" dirty="0">
                          <a:solidFill>
                            <a:srgbClr val="000000"/>
                          </a:solidFill>
                          <a:effectLst/>
                          <a:latin typeface="Arial" panose="020B0604020202020204" pitchFamily="34" charset="0"/>
                          <a:cs typeface="Arial" panose="020B0604020202020204" pitchFamily="34" charset="0"/>
                        </a:rPr>
                        <a:t>Scoring  Results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000" b="1" i="0" u="none" strike="noStrike" dirty="0">
                          <a:solidFill>
                            <a:srgbClr val="000000"/>
                          </a:solidFill>
                          <a:effectLst/>
                          <a:latin typeface="Arial" panose="020B0604020202020204" pitchFamily="34" charset="0"/>
                          <a:cs typeface="Arial" panose="020B0604020202020204" pitchFamily="34" charset="0"/>
                        </a:rPr>
                        <a:t>Overall  Satisfactory Rating</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574383464"/>
                  </a:ext>
                </a:extLst>
              </a:tr>
              <a:tr h="116151">
                <a:tc>
                  <a:txBody>
                    <a:bodyPr/>
                    <a:lstStyle/>
                    <a:p>
                      <a:pPr algn="ctr"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800" b="1" i="0" u="none" strike="noStrike">
                          <a:solidFill>
                            <a:srgbClr val="000000"/>
                          </a:solidFill>
                          <a:effectLst/>
                          <a:latin typeface="Calibri" panose="020F0502020204030204" pitchFamily="34" charset="0"/>
                        </a:rPr>
                        <a:t>0 - 35%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tc>
                  <a:txBody>
                    <a:bodyPr/>
                    <a:lstStyle/>
                    <a:p>
                      <a:pPr algn="l" fontAlgn="b"/>
                      <a:r>
                        <a:rPr lang="en-US" sz="800" b="1" i="0" u="none" strike="noStrike">
                          <a:solidFill>
                            <a:srgbClr val="000000"/>
                          </a:solidFill>
                          <a:effectLst/>
                          <a:latin typeface="Calibri" panose="020F0502020204030204" pitchFamily="34" charset="0"/>
                        </a:rPr>
                        <a:t>Low</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extLst>
                  <a:ext uri="{0D108BD9-81ED-4DB2-BD59-A6C34878D82A}">
                    <a16:rowId xmlns:a16="http://schemas.microsoft.com/office/drawing/2014/main" val="1107508611"/>
                  </a:ext>
                </a:extLst>
              </a:tr>
              <a:tr h="116151">
                <a:tc>
                  <a:txBody>
                    <a:bodyPr/>
                    <a:lstStyle/>
                    <a:p>
                      <a:pPr algn="ctr"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800" b="1" i="0" u="none" strike="noStrike">
                          <a:solidFill>
                            <a:srgbClr val="000000"/>
                          </a:solidFill>
                          <a:effectLst/>
                          <a:latin typeface="Calibri" panose="020F0502020204030204" pitchFamily="34" charset="0"/>
                        </a:rPr>
                        <a:t>36 - 70%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tc>
                  <a:txBody>
                    <a:bodyPr/>
                    <a:lstStyle/>
                    <a:p>
                      <a:pPr algn="l" fontAlgn="b"/>
                      <a:r>
                        <a:rPr lang="en-US" sz="800" b="1" i="0" u="none" strike="noStrike" dirty="0">
                          <a:solidFill>
                            <a:srgbClr val="000000"/>
                          </a:solidFill>
                          <a:effectLst/>
                          <a:latin typeface="Calibri" panose="020F0502020204030204" pitchFamily="34" charset="0"/>
                        </a:rPr>
                        <a:t>Medium</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extLst>
                  <a:ext uri="{0D108BD9-81ED-4DB2-BD59-A6C34878D82A}">
                    <a16:rowId xmlns:a16="http://schemas.microsoft.com/office/drawing/2014/main" val="1397029799"/>
                  </a:ext>
                </a:extLst>
              </a:tr>
              <a:tr h="116151">
                <a:tc>
                  <a:txBody>
                    <a:bodyPr/>
                    <a:lstStyle/>
                    <a:p>
                      <a:pPr algn="ctr"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800" b="1" i="0" u="none" strike="noStrike" dirty="0">
                          <a:solidFill>
                            <a:srgbClr val="000000"/>
                          </a:solidFill>
                          <a:effectLst/>
                          <a:latin typeface="Calibri" panose="020F0502020204030204" pitchFamily="34" charset="0"/>
                        </a:rPr>
                        <a:t>71 - 100%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tc>
                  <a:txBody>
                    <a:bodyPr/>
                    <a:lstStyle/>
                    <a:p>
                      <a:pPr algn="l" fontAlgn="b"/>
                      <a:r>
                        <a:rPr lang="en-US" sz="800" b="1" i="0" u="none" strike="noStrike" dirty="0">
                          <a:solidFill>
                            <a:srgbClr val="000000"/>
                          </a:solidFill>
                          <a:effectLst/>
                          <a:latin typeface="Calibri" panose="020F0502020204030204" pitchFamily="34" charset="0"/>
                        </a:rPr>
                        <a:t>High</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extLst>
                  <a:ext uri="{0D108BD9-81ED-4DB2-BD59-A6C34878D82A}">
                    <a16:rowId xmlns:a16="http://schemas.microsoft.com/office/drawing/2014/main" val="1176335267"/>
                  </a:ext>
                </a:extLst>
              </a:tr>
            </a:tbl>
          </a:graphicData>
        </a:graphic>
      </p:graphicFrame>
    </p:spTree>
    <p:extLst>
      <p:ext uri="{BB962C8B-B14F-4D97-AF65-F5344CB8AC3E}">
        <p14:creationId xmlns:p14="http://schemas.microsoft.com/office/powerpoint/2010/main" val="4258063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F929255-51E3-4E0C-96DB-9C1131F8BD9F}" type="slidenum">
              <a:rPr lang="en-US" altLang="en-US" smtClean="0">
                <a:solidFill>
                  <a:srgbClr val="000000"/>
                </a:solidFill>
              </a:rPr>
              <a:pPr/>
              <a:t>29</a:t>
            </a:fld>
            <a:endParaRPr lang="en-US" altLang="en-US" dirty="0">
              <a:solidFill>
                <a:srgbClr val="000000"/>
              </a:solidFill>
            </a:endParaRPr>
          </a:p>
        </p:txBody>
      </p:sp>
      <p:sp>
        <p:nvSpPr>
          <p:cNvPr id="7" name="Title 1" descr="PDAA Maturity Model Vendor Self Assessment Form word doc"/>
          <p:cNvSpPr>
            <a:spLocks noGrp="1"/>
          </p:cNvSpPr>
          <p:nvPr>
            <p:ph type="title"/>
          </p:nvPr>
        </p:nvSpPr>
        <p:spPr>
          <a:xfrm>
            <a:off x="452445" y="302356"/>
            <a:ext cx="8458200" cy="1143000"/>
          </a:xfrm>
        </p:spPr>
        <p:txBody>
          <a:bodyPr vert="horz" lIns="91440" tIns="45720" rIns="91440" bIns="45720" rtlCol="0" anchor="ctr">
            <a:noAutofit/>
          </a:bodyPr>
          <a:lstStyle/>
          <a:p>
            <a:pPr algn="r"/>
            <a:r>
              <a:rPr lang="en-US" sz="2400" dirty="0">
                <a:effectLst/>
                <a:latin typeface="Arial" panose="020B0604020202020204" pitchFamily="34" charset="0"/>
                <a:cs typeface="Arial" panose="020B0604020202020204" pitchFamily="34" charset="0"/>
              </a:rPr>
              <a:t>Wrap Up</a:t>
            </a:r>
          </a:p>
        </p:txBody>
      </p:sp>
      <p:sp>
        <p:nvSpPr>
          <p:cNvPr id="3" name="Content Placeholder 2"/>
          <p:cNvSpPr>
            <a:spLocks noGrp="1"/>
          </p:cNvSpPr>
          <p:nvPr>
            <p:ph sz="half" idx="2"/>
          </p:nvPr>
        </p:nvSpPr>
        <p:spPr>
          <a:xfrm>
            <a:off x="152400" y="1676400"/>
            <a:ext cx="8686800" cy="3736244"/>
          </a:xfrm>
        </p:spPr>
        <p:txBody>
          <a:bodyPr>
            <a:noAutofit/>
          </a:bodyPr>
          <a:lstStyle/>
          <a:p>
            <a:pPr marL="0" indent="0" eaLnBrk="0" fontAlgn="base" hangingPunct="0">
              <a:buNone/>
            </a:pPr>
            <a:r>
              <a:rPr lang="en-US" sz="2000" b="1" dirty="0">
                <a:latin typeface="Arial" panose="020B0604020202020204" pitchFamily="34" charset="0"/>
                <a:cs typeface="Arial" panose="020B0604020202020204" pitchFamily="34" charset="0"/>
              </a:rPr>
              <a:t>Procuring Accessible IT can be challenging</a:t>
            </a:r>
          </a:p>
          <a:p>
            <a:pPr eaLnBrk="0" fontAlgn="base" hangingPunct="0"/>
            <a:r>
              <a:rPr lang="en-US" sz="2000" b="1" dirty="0">
                <a:latin typeface="Arial" panose="020B0604020202020204" pitchFamily="34" charset="0"/>
                <a:cs typeface="Arial" panose="020B0604020202020204" pitchFamily="34" charset="0"/>
              </a:rPr>
              <a:t>Know what to ask for in solicitations</a:t>
            </a:r>
          </a:p>
          <a:p>
            <a:pPr lvl="1" eaLnBrk="0" fontAlgn="base" hangingPunct="0"/>
            <a:r>
              <a:rPr lang="en-US" sz="1600" b="1" dirty="0">
                <a:latin typeface="Arial" panose="020B0604020202020204" pitchFamily="34" charset="0"/>
                <a:cs typeface="Arial" panose="020B0604020202020204" pitchFamily="34" charset="0"/>
              </a:rPr>
              <a:t>Specs and forms</a:t>
            </a:r>
          </a:p>
          <a:p>
            <a:pPr eaLnBrk="0" fontAlgn="base" hangingPunct="0"/>
            <a:r>
              <a:rPr lang="en-US" sz="2000" b="1" dirty="0">
                <a:latin typeface="Arial" panose="020B0604020202020204" pitchFamily="34" charset="0"/>
                <a:cs typeface="Arial" panose="020B0604020202020204" pitchFamily="34" charset="0"/>
              </a:rPr>
              <a:t>Know how to analyze vendor responses</a:t>
            </a:r>
          </a:p>
          <a:p>
            <a:pPr lvl="1" eaLnBrk="0" fontAlgn="base" hangingPunct="0"/>
            <a:r>
              <a:rPr lang="en-US" sz="1600" b="1" dirty="0">
                <a:latin typeface="Arial" panose="020B0604020202020204" pitchFamily="34" charset="0"/>
                <a:cs typeface="Arial" panose="020B0604020202020204" pitchFamily="34" charset="0"/>
              </a:rPr>
              <a:t>Examine submission for credible evidence and red flags</a:t>
            </a:r>
          </a:p>
          <a:p>
            <a:pPr eaLnBrk="0" fontAlgn="base" hangingPunct="0"/>
            <a:r>
              <a:rPr lang="en-US" sz="2000" b="1" dirty="0">
                <a:latin typeface="Arial" panose="020B0604020202020204" pitchFamily="34" charset="0"/>
                <a:cs typeface="Arial" panose="020B0604020202020204" pitchFamily="34" charset="0"/>
              </a:rPr>
              <a:t>Request additional information as deemed appropriate</a:t>
            </a:r>
          </a:p>
          <a:p>
            <a:pPr lvl="1" eaLnBrk="0" fontAlgn="base" hangingPunct="0"/>
            <a:r>
              <a:rPr lang="en-US" sz="1600" b="1" dirty="0">
                <a:latin typeface="Arial" panose="020B0604020202020204" pitchFamily="34" charset="0"/>
                <a:cs typeface="Arial" panose="020B0604020202020204" pitchFamily="34" charset="0"/>
              </a:rPr>
              <a:t>Test tools, test plans/ results, etc.</a:t>
            </a:r>
          </a:p>
          <a:p>
            <a:pPr eaLnBrk="0" fontAlgn="base" hangingPunct="0"/>
            <a:r>
              <a:rPr lang="en-US" sz="2000" b="1" dirty="0">
                <a:latin typeface="Arial" panose="020B0604020202020204" pitchFamily="34" charset="0"/>
                <a:cs typeface="Arial" panose="020B0604020202020204" pitchFamily="34" charset="0"/>
              </a:rPr>
              <a:t>Use solid contract language</a:t>
            </a:r>
          </a:p>
          <a:p>
            <a:pPr lvl="1" eaLnBrk="0" fontAlgn="base" hangingPunct="0"/>
            <a:r>
              <a:rPr lang="en-US" sz="1600" b="1" dirty="0">
                <a:latin typeface="Arial" panose="020B0604020202020204" pitchFamily="34" charset="0"/>
                <a:cs typeface="Arial" panose="020B0604020202020204" pitchFamily="34" charset="0"/>
              </a:rPr>
              <a:t>Specs, checkpoints, results documentation, compliance statement </a:t>
            </a:r>
          </a:p>
          <a:p>
            <a:pPr eaLnBrk="0" fontAlgn="base" hangingPunct="0"/>
            <a:r>
              <a:rPr lang="en-US" sz="2000" b="1" dirty="0">
                <a:latin typeface="Arial" panose="020B0604020202020204" pitchFamily="34" charset="0"/>
                <a:cs typeface="Arial" panose="020B0604020202020204" pitchFamily="34" charset="0"/>
              </a:rPr>
              <a:t>Ensure accessibility testing has been performed prior to accepting final deliverables </a:t>
            </a:r>
          </a:p>
          <a:p>
            <a:pPr lvl="1" eaLnBrk="0" fontAlgn="base" hangingPunct="0"/>
            <a:r>
              <a:rPr lang="en-US" sz="1600" b="1" dirty="0">
                <a:latin typeface="Arial" panose="020B0604020202020204" pitchFamily="34" charset="0"/>
                <a:cs typeface="Arial" panose="020B0604020202020204" pitchFamily="34" charset="0"/>
              </a:rPr>
              <a:t>For Dev Services</a:t>
            </a:r>
          </a:p>
          <a:p>
            <a:pPr eaLnBrk="0" fontAlgn="base" hangingPunct="0"/>
            <a:r>
              <a:rPr lang="en-US" sz="2000" b="1" dirty="0">
                <a:latin typeface="Arial" panose="020B0604020202020204" pitchFamily="34" charset="0"/>
                <a:cs typeface="Arial" panose="020B0604020202020204" pitchFamily="34" charset="0"/>
              </a:rPr>
              <a:t> Engage IT Accessibility professionals throughput the process</a:t>
            </a:r>
          </a:p>
        </p:txBody>
      </p:sp>
    </p:spTree>
    <p:extLst>
      <p:ext uri="{BB962C8B-B14F-4D97-AF65-F5344CB8AC3E}">
        <p14:creationId xmlns:p14="http://schemas.microsoft.com/office/powerpoint/2010/main" val="93015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DC8AA99-7238-42D3-B68A-A4E1B56FEE73}" type="slidenum">
              <a:rPr lang="en-US" smtClean="0"/>
              <a:t>3</a:t>
            </a:fld>
            <a:endParaRPr lang="en-US" dirty="0"/>
          </a:p>
        </p:txBody>
      </p:sp>
      <p:sp>
        <p:nvSpPr>
          <p:cNvPr id="89090" name="Rectangle 2"/>
          <p:cNvSpPr>
            <a:spLocks noGrp="1" noChangeArrowheads="1"/>
          </p:cNvSpPr>
          <p:nvPr>
            <p:ph type="title"/>
          </p:nvPr>
        </p:nvSpPr>
        <p:spPr>
          <a:xfrm>
            <a:off x="1676400" y="533400"/>
            <a:ext cx="7239001" cy="702527"/>
          </a:xfrm>
        </p:spPr>
        <p:txBody>
          <a:bodyPr vert="horz" lIns="91440" tIns="45720" rIns="91440" bIns="45720" rtlCol="0" anchor="ctr">
            <a:noAutofit/>
          </a:bodyPr>
          <a:lstStyle/>
          <a:p>
            <a:pPr algn="r"/>
            <a:r>
              <a:rPr lang="en-US" sz="2400" dirty="0">
                <a:effectLst/>
                <a:latin typeface="Arial" panose="020B0604020202020204" pitchFamily="34" charset="0"/>
                <a:cs typeface="Arial" panose="020B0604020202020204" pitchFamily="34" charset="0"/>
              </a:rPr>
              <a:t>Scenario: Online Recruiting What Happened?</a:t>
            </a:r>
          </a:p>
        </p:txBody>
      </p:sp>
      <p:sp>
        <p:nvSpPr>
          <p:cNvPr id="89091" name="Rectangle 3"/>
          <p:cNvSpPr>
            <a:spLocks noGrp="1" noChangeArrowheads="1"/>
          </p:cNvSpPr>
          <p:nvPr>
            <p:ph idx="1"/>
          </p:nvPr>
        </p:nvSpPr>
        <p:spPr>
          <a:xfrm>
            <a:off x="228600" y="1403874"/>
            <a:ext cx="7924800" cy="5073126"/>
          </a:xfrm>
        </p:spPr>
        <p:txBody>
          <a:bodyPr>
            <a:noAutofit/>
          </a:bodyPr>
          <a:lstStyle/>
          <a:p>
            <a:pPr marL="0" indent="0">
              <a:lnSpc>
                <a:spcPct val="150000"/>
              </a:lnSpc>
              <a:spcBef>
                <a:spcPts val="0"/>
              </a:spcBef>
              <a:buNone/>
            </a:pPr>
            <a:r>
              <a:rPr lang="en-US" sz="1800" b="1" dirty="0">
                <a:latin typeface="Arial" panose="020B0604020202020204" pitchFamily="34" charset="0"/>
                <a:cs typeface="Arial" panose="020B0604020202020204" pitchFamily="34" charset="0"/>
              </a:rPr>
              <a:t>Agency A </a:t>
            </a:r>
          </a:p>
          <a:p>
            <a:pPr>
              <a:lnSpc>
                <a:spcPct val="150000"/>
              </a:lnSpc>
              <a:spcBef>
                <a:spcPts val="0"/>
              </a:spcBef>
            </a:pPr>
            <a:r>
              <a:rPr lang="en-US" sz="1800" b="1" dirty="0">
                <a:latin typeface="Arial" panose="020B0604020202020204" pitchFamily="34" charset="0"/>
                <a:cs typeface="Arial" panose="020B0604020202020204" pitchFamily="34" charset="0"/>
              </a:rPr>
              <a:t>Didn’t know anything about accessibility</a:t>
            </a:r>
          </a:p>
          <a:p>
            <a:pPr>
              <a:lnSpc>
                <a:spcPct val="150000"/>
              </a:lnSpc>
              <a:spcBef>
                <a:spcPts val="0"/>
              </a:spcBef>
            </a:pPr>
            <a:r>
              <a:rPr lang="en-US" sz="1800" b="1" dirty="0">
                <a:latin typeface="Arial" panose="020B0604020202020204" pitchFamily="34" charset="0"/>
                <a:cs typeface="Arial" panose="020B0604020202020204" pitchFamily="34" charset="0"/>
              </a:rPr>
              <a:t>IT Requestor  - No Requirements </a:t>
            </a:r>
          </a:p>
          <a:p>
            <a:pPr>
              <a:lnSpc>
                <a:spcPct val="150000"/>
              </a:lnSpc>
              <a:spcBef>
                <a:spcPts val="0"/>
              </a:spcBef>
            </a:pPr>
            <a:r>
              <a:rPr lang="en-US" sz="1800" b="1" dirty="0">
                <a:latin typeface="Arial" panose="020B0604020202020204" pitchFamily="34" charset="0"/>
                <a:cs typeface="Arial" panose="020B0604020202020204" pitchFamily="34" charset="0"/>
              </a:rPr>
              <a:t>Procurement – No language in solicitation, no IT accessibility evaluation, no contract language, user acceptance</a:t>
            </a:r>
          </a:p>
          <a:p>
            <a:pPr>
              <a:lnSpc>
                <a:spcPct val="150000"/>
              </a:lnSpc>
              <a:spcBef>
                <a:spcPts val="0"/>
              </a:spcBef>
            </a:pPr>
            <a:r>
              <a:rPr lang="en-US" sz="1800" b="1" dirty="0">
                <a:latin typeface="Arial" panose="020B0604020202020204" pitchFamily="34" charset="0"/>
                <a:cs typeface="Arial" panose="020B0604020202020204" pitchFamily="34" charset="0"/>
              </a:rPr>
              <a:t>No IT Accessibility Policy</a:t>
            </a:r>
          </a:p>
          <a:p>
            <a:pPr marL="0" indent="0">
              <a:lnSpc>
                <a:spcPct val="150000"/>
              </a:lnSpc>
              <a:spcBef>
                <a:spcPts val="0"/>
              </a:spcBef>
              <a:buNone/>
            </a:pPr>
            <a:endParaRPr lang="en-US" sz="1800" b="1" dirty="0">
              <a:latin typeface="Arial" panose="020B0604020202020204" pitchFamily="34" charset="0"/>
              <a:cs typeface="Arial" panose="020B0604020202020204" pitchFamily="34" charset="0"/>
            </a:endParaRPr>
          </a:p>
          <a:p>
            <a:pPr marL="0" indent="0">
              <a:lnSpc>
                <a:spcPct val="150000"/>
              </a:lnSpc>
              <a:spcBef>
                <a:spcPts val="0"/>
              </a:spcBef>
              <a:buNone/>
            </a:pPr>
            <a:r>
              <a:rPr lang="en-US" sz="1800" b="1" dirty="0">
                <a:latin typeface="Arial" panose="020B0604020202020204" pitchFamily="34" charset="0"/>
                <a:cs typeface="Arial" panose="020B0604020202020204" pitchFamily="34" charset="0"/>
              </a:rPr>
              <a:t>Software Company X</a:t>
            </a:r>
          </a:p>
          <a:p>
            <a:pPr>
              <a:lnSpc>
                <a:spcPct val="150000"/>
              </a:lnSpc>
              <a:spcBef>
                <a:spcPts val="0"/>
              </a:spcBef>
            </a:pPr>
            <a:r>
              <a:rPr lang="en-US" sz="1800" b="1" dirty="0">
                <a:latin typeface="Arial" panose="020B0604020202020204" pitchFamily="34" charset="0"/>
                <a:cs typeface="Arial" panose="020B0604020202020204" pitchFamily="34" charset="0"/>
              </a:rPr>
              <a:t>Didn’t know anything about accessibility or wasn’t a priority</a:t>
            </a:r>
          </a:p>
          <a:p>
            <a:pPr>
              <a:lnSpc>
                <a:spcPct val="150000"/>
              </a:lnSpc>
              <a:spcBef>
                <a:spcPts val="0"/>
              </a:spcBef>
            </a:pPr>
            <a:r>
              <a:rPr lang="en-US" sz="1800" b="1" dirty="0">
                <a:latin typeface="Arial" panose="020B0604020202020204" pitchFamily="34" charset="0"/>
                <a:cs typeface="Arial" panose="020B0604020202020204" pitchFamily="34" charset="0"/>
              </a:rPr>
              <a:t>No technical knowledge or skills</a:t>
            </a:r>
          </a:p>
          <a:p>
            <a:pPr>
              <a:lnSpc>
                <a:spcPct val="150000"/>
              </a:lnSpc>
              <a:spcBef>
                <a:spcPts val="0"/>
              </a:spcBef>
            </a:pPr>
            <a:r>
              <a:rPr lang="en-US" sz="1800" b="1" dirty="0">
                <a:latin typeface="Arial" panose="020B0604020202020204" pitchFamily="34" charset="0"/>
                <a:cs typeface="Arial" panose="020B0604020202020204" pitchFamily="34" charset="0"/>
              </a:rPr>
              <a:t>No Accessibility criteria integrated into development process or final result</a:t>
            </a:r>
          </a:p>
          <a:p>
            <a:pPr>
              <a:lnSpc>
                <a:spcPct val="150000"/>
              </a:lnSpc>
              <a:spcBef>
                <a:spcPts val="0"/>
              </a:spcBef>
            </a:pPr>
            <a:r>
              <a:rPr lang="en-US" sz="1800" b="1" dirty="0">
                <a:latin typeface="Arial" panose="020B0604020202020204" pitchFamily="34" charset="0"/>
                <a:cs typeface="Arial" panose="020B0604020202020204" pitchFamily="34" charset="0"/>
              </a:rPr>
              <a:t>No IT Accessibility Policy</a:t>
            </a:r>
          </a:p>
          <a:p>
            <a:pPr>
              <a:lnSpc>
                <a:spcPct val="150000"/>
              </a:lnSpc>
              <a:spcBef>
                <a:spcPts val="0"/>
              </a:spcBef>
            </a:pPr>
            <a:endParaRPr lang="en-US" sz="1800" b="1" dirty="0">
              <a:latin typeface="Arial" panose="020B0604020202020204" pitchFamily="34" charset="0"/>
              <a:cs typeface="Arial" panose="020B0604020202020204" pitchFamily="34" charset="0"/>
            </a:endParaRPr>
          </a:p>
          <a:p>
            <a:pPr marL="0" indent="0">
              <a:lnSpc>
                <a:spcPct val="150000"/>
              </a:lnSpc>
              <a:spcBef>
                <a:spcPts val="0"/>
              </a:spcBef>
              <a:buNone/>
            </a:pPr>
            <a:endParaRPr lang="en-US" sz="1800" b="1" dirty="0">
              <a:latin typeface="Arial" panose="020B0604020202020204" pitchFamily="34" charset="0"/>
              <a:cs typeface="Arial" panose="020B0604020202020204" pitchFamily="34" charset="0"/>
            </a:endParaRPr>
          </a:p>
        </p:txBody>
      </p:sp>
      <p:pic>
        <p:nvPicPr>
          <p:cNvPr id="3" name="Picture 2" descr="fingerpointing to each other">
            <a:extLst>
              <a:ext uri="{FF2B5EF4-FFF2-40B4-BE49-F238E27FC236}">
                <a16:creationId xmlns:a16="http://schemas.microsoft.com/office/drawing/2014/main" id="{34304A41-980F-443C-8676-5C90291746E4}"/>
              </a:ext>
            </a:extLst>
          </p:cNvPr>
          <p:cNvPicPr>
            <a:picLocks noChangeAspect="1"/>
          </p:cNvPicPr>
          <p:nvPr/>
        </p:nvPicPr>
        <p:blipFill>
          <a:blip r:embed="rId3"/>
          <a:stretch>
            <a:fillRect/>
          </a:stretch>
        </p:blipFill>
        <p:spPr>
          <a:xfrm>
            <a:off x="6400800" y="3140337"/>
            <a:ext cx="2413416" cy="1600200"/>
          </a:xfrm>
          <a:prstGeom prst="rect">
            <a:avLst/>
          </a:prstGeom>
        </p:spPr>
      </p:pic>
    </p:spTree>
    <p:extLst>
      <p:ext uri="{BB962C8B-B14F-4D97-AF65-F5344CB8AC3E}">
        <p14:creationId xmlns:p14="http://schemas.microsoft.com/office/powerpoint/2010/main" val="355423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0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0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0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909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909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909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909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9091">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C8AA99-7238-42D3-B68A-A4E1B56FEE73}" type="slidenum">
              <a:rPr lang="en-US" smtClean="0"/>
              <a:t>30</a:t>
            </a:fld>
            <a:endParaRPr lang="en-US" dirty="0"/>
          </a:p>
        </p:txBody>
      </p:sp>
      <p:sp>
        <p:nvSpPr>
          <p:cNvPr id="9" name="Title 8"/>
          <p:cNvSpPr>
            <a:spLocks noGrp="1"/>
          </p:cNvSpPr>
          <p:nvPr>
            <p:ph type="title"/>
          </p:nvPr>
        </p:nvSpPr>
        <p:spPr>
          <a:xfrm>
            <a:off x="228600" y="457200"/>
            <a:ext cx="8534400" cy="1143000"/>
          </a:xfrm>
        </p:spPr>
        <p:txBody>
          <a:bodyPr vert="horz" lIns="91440" tIns="45720" rIns="91440" bIns="45720" rtlCol="0" anchor="ctr">
            <a:normAutofit/>
          </a:bodyPr>
          <a:lstStyle/>
          <a:p>
            <a:pPr algn="r"/>
            <a:r>
              <a:rPr lang="en-US" sz="2400" dirty="0">
                <a:effectLst/>
                <a:latin typeface="Arial" panose="020B0604020202020204" pitchFamily="34" charset="0"/>
                <a:cs typeface="Arial" panose="020B0604020202020204" pitchFamily="34" charset="0"/>
              </a:rPr>
              <a:t>Questions?</a:t>
            </a:r>
          </a:p>
        </p:txBody>
      </p:sp>
      <p:sp>
        <p:nvSpPr>
          <p:cNvPr id="2" name="Content Placeholder 1"/>
          <p:cNvSpPr>
            <a:spLocks noGrp="1"/>
          </p:cNvSpPr>
          <p:nvPr>
            <p:ph idx="1"/>
          </p:nvPr>
        </p:nvSpPr>
        <p:spPr>
          <a:xfrm>
            <a:off x="1371600" y="2667000"/>
            <a:ext cx="7086600" cy="3613674"/>
          </a:xfrm>
        </p:spPr>
        <p:txBody>
          <a:bodyPr>
            <a:normAutofit/>
          </a:bodyPr>
          <a:lstStyle/>
          <a:p>
            <a:pPr marL="0" indent="0" algn="r">
              <a:buNone/>
            </a:pPr>
            <a:r>
              <a:rPr lang="en-US" sz="4400" b="1" dirty="0">
                <a:latin typeface="Arial" panose="020B0604020202020204" pitchFamily="34" charset="0"/>
                <a:cs typeface="Arial" panose="020B0604020202020204" pitchFamily="34" charset="0"/>
              </a:rPr>
              <a:t>Thank you!</a:t>
            </a:r>
          </a:p>
          <a:p>
            <a:pPr marL="0" indent="0" algn="r">
              <a:buNone/>
            </a:pPr>
            <a:endParaRPr lang="en-US" sz="3200" dirty="0">
              <a:latin typeface="Arial" panose="020B0604020202020204" pitchFamily="34" charset="0"/>
              <a:cs typeface="Arial" panose="020B0604020202020204" pitchFamily="34" charset="0"/>
            </a:endParaRPr>
          </a:p>
          <a:p>
            <a:pPr marL="0" indent="0" algn="r">
              <a:buNone/>
            </a:pPr>
            <a:endParaRPr lang="en-US" sz="3200" dirty="0">
              <a:latin typeface="Arial" panose="020B0604020202020204" pitchFamily="34" charset="0"/>
              <a:cs typeface="Arial" panose="020B0604020202020204" pitchFamily="34" charset="0"/>
            </a:endParaRPr>
          </a:p>
          <a:p>
            <a:pPr marL="0" indent="0" algn="r">
              <a:buNone/>
            </a:pPr>
            <a:endParaRPr lang="en-US" sz="3200" dirty="0">
              <a:latin typeface="Arial" panose="020B0604020202020204" pitchFamily="34" charset="0"/>
              <a:cs typeface="Arial" panose="020B0604020202020204" pitchFamily="34" charset="0"/>
            </a:endParaRPr>
          </a:p>
          <a:p>
            <a:pPr marL="0" indent="0" algn="r">
              <a:buNone/>
            </a:pPr>
            <a:r>
              <a:rPr lang="en-US" dirty="0">
                <a:latin typeface="Arial" panose="020B0604020202020204" pitchFamily="34" charset="0"/>
                <a:cs typeface="Arial" panose="020B0604020202020204" pitchFamily="34" charset="0"/>
              </a:rPr>
              <a:t>jeff.kline@dir.texas.gov</a:t>
            </a:r>
          </a:p>
          <a:p>
            <a:pPr marL="0" indent="0">
              <a:buNone/>
            </a:pPr>
            <a:endParaRPr lang="en-US"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3004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p:txBody>
          <a:bodyPr/>
          <a:lstStyle/>
          <a:p>
            <a:fld id="{EDC8AA99-7238-42D3-B68A-A4E1B56FEE73}" type="slidenum">
              <a:rPr lang="en-US" smtClean="0"/>
              <a:t>4</a:t>
            </a:fld>
            <a:endParaRPr lang="en-US" dirty="0"/>
          </a:p>
        </p:txBody>
      </p:sp>
      <p:sp>
        <p:nvSpPr>
          <p:cNvPr id="89090" name="Rectangle 2"/>
          <p:cNvSpPr>
            <a:spLocks noGrp="1" noChangeArrowheads="1"/>
          </p:cNvSpPr>
          <p:nvPr>
            <p:ph type="title"/>
          </p:nvPr>
        </p:nvSpPr>
        <p:spPr>
          <a:xfrm>
            <a:off x="2213237" y="1033096"/>
            <a:ext cx="6702163" cy="241662"/>
          </a:xfrm>
        </p:spPr>
        <p:txBody>
          <a:bodyPr vert="horz" lIns="91440" tIns="45720" rIns="91440" bIns="45720" rtlCol="0" anchor="ctr">
            <a:noAutofit/>
          </a:bodyPr>
          <a:lstStyle/>
          <a:p>
            <a:pPr algn="r"/>
            <a:r>
              <a:rPr lang="en-US" altLang="en-US" sz="2400" dirty="0">
                <a:effectLst/>
                <a:latin typeface="Arial" panose="020B0604020202020204" pitchFamily="34" charset="0"/>
                <a:cs typeface="Arial" panose="020B0604020202020204" pitchFamily="34" charset="0"/>
              </a:rPr>
              <a:t>ICT Accessibility-related Complaints / Legal Inquiries on the Rise </a:t>
            </a:r>
            <a:br>
              <a:rPr lang="en-US" altLang="en-US" sz="2400" dirty="0">
                <a:effectLst/>
                <a:latin typeface="Arial" panose="020B0604020202020204" pitchFamily="34" charset="0"/>
                <a:cs typeface="Arial" panose="020B0604020202020204" pitchFamily="34" charset="0"/>
              </a:rPr>
            </a:br>
            <a:r>
              <a:rPr lang="en-US" altLang="en-US" sz="2400" dirty="0">
                <a:effectLst/>
                <a:latin typeface="Arial" panose="020B0604020202020204" pitchFamily="34" charset="0"/>
                <a:cs typeface="Arial" panose="020B0604020202020204" pitchFamily="34" charset="0"/>
              </a:rPr>
              <a:t> </a:t>
            </a:r>
            <a:br>
              <a:rPr lang="en-US" altLang="en-US" sz="2400" dirty="0">
                <a:effectLst/>
                <a:latin typeface="Arial" panose="020B0604020202020204" pitchFamily="34" charset="0"/>
                <a:cs typeface="Arial" panose="020B0604020202020204" pitchFamily="34" charset="0"/>
              </a:rPr>
            </a:br>
            <a:endParaRPr lang="en-US" sz="2400" dirty="0">
              <a:effectLst/>
              <a:latin typeface="Arial" panose="020B0604020202020204" pitchFamily="34" charset="0"/>
              <a:cs typeface="Arial" panose="020B0604020202020204" pitchFamily="34" charset="0"/>
            </a:endParaRPr>
          </a:p>
        </p:txBody>
      </p:sp>
      <p:sp>
        <p:nvSpPr>
          <p:cNvPr id="10" name="Text Placeholder 2"/>
          <p:cNvSpPr>
            <a:spLocks noGrp="1"/>
          </p:cNvSpPr>
          <p:nvPr>
            <p:ph idx="1"/>
          </p:nvPr>
        </p:nvSpPr>
        <p:spPr/>
        <p:txBody>
          <a:bodyPr>
            <a:normAutofit/>
          </a:bodyPr>
          <a:lstStyle/>
          <a:p>
            <a:pPr marL="0" indent="0">
              <a:spcBef>
                <a:spcPts val="450"/>
              </a:spcBef>
              <a:spcAft>
                <a:spcPts val="450"/>
              </a:spcAft>
              <a:buNone/>
            </a:pPr>
            <a:r>
              <a:rPr lang="en-US" b="1" dirty="0">
                <a:latin typeface="Arial" panose="020B0604020202020204" pitchFamily="34" charset="0"/>
                <a:cs typeface="Arial" panose="020B0604020202020204" pitchFamily="34" charset="0"/>
              </a:rPr>
              <a:t>Filed as discrimination complaints under the ADA</a:t>
            </a:r>
          </a:p>
          <a:p>
            <a:pPr>
              <a:spcBef>
                <a:spcPts val="450"/>
              </a:spcBef>
              <a:spcAft>
                <a:spcPts val="450"/>
              </a:spcAft>
            </a:pPr>
            <a:r>
              <a:rPr lang="en-US" sz="2000" b="0" dirty="0">
                <a:latin typeface="Arial" panose="020B0604020202020204" pitchFamily="34" charset="0"/>
                <a:cs typeface="Arial" panose="020B0604020202020204" pitchFamily="34" charset="0"/>
              </a:rPr>
              <a:t>Now occurring at 1 per hour</a:t>
            </a:r>
          </a:p>
          <a:p>
            <a:pPr>
              <a:spcBef>
                <a:spcPts val="450"/>
              </a:spcBef>
              <a:spcAft>
                <a:spcPts val="450"/>
              </a:spcAft>
            </a:pPr>
            <a:r>
              <a:rPr lang="en-US" sz="2000" b="0" dirty="0">
                <a:latin typeface="Arial" panose="020B0604020202020204" pitchFamily="34" charset="0"/>
                <a:cs typeface="Arial" panose="020B0604020202020204" pitchFamily="34" charset="0"/>
              </a:rPr>
              <a:t>No plan for web accessibility technical standards from DoJ Was proposed, now “inactive” </a:t>
            </a:r>
            <a:r>
              <a:rPr lang="en-US" sz="2000" b="0" u="sng" dirty="0">
                <a:latin typeface="Arial" panose="020B0604020202020204" pitchFamily="34" charset="0"/>
                <a:cs typeface="Arial" panose="020B0604020202020204" pitchFamily="34" charset="0"/>
              </a:rPr>
              <a:t>however, little impact on litigation moving through the courts, with settlements using WCAG2.0AA as the TS for compliance</a:t>
            </a:r>
          </a:p>
          <a:p>
            <a:pPr lvl="1">
              <a:spcBef>
                <a:spcPts val="450"/>
              </a:spcBef>
              <a:spcAft>
                <a:spcPts val="450"/>
              </a:spcAft>
            </a:pPr>
            <a:endParaRPr lang="en-US" sz="1350" dirty="0">
              <a:latin typeface="Arial" panose="020B0604020202020204" pitchFamily="34" charset="0"/>
              <a:cs typeface="Arial" panose="020B0604020202020204" pitchFamily="34" charset="0"/>
            </a:endParaRPr>
          </a:p>
        </p:txBody>
      </p:sp>
      <p:pic>
        <p:nvPicPr>
          <p:cNvPr id="5122" name="Picture 2" descr="/IntegerGroup-Website-Accessibility-Lawsuits-Over-Time-2013-2018-Jul2019">
            <a:extLst>
              <a:ext uri="{FF2B5EF4-FFF2-40B4-BE49-F238E27FC236}">
                <a16:creationId xmlns:a16="http://schemas.microsoft.com/office/drawing/2014/main" id="{0ED7AEDF-9A50-4183-BB70-85492447B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265" y="4049738"/>
            <a:ext cx="4460885" cy="24891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collection"/>
          <p:cNvPicPr>
            <a:picLocks noChangeAspect="1"/>
          </p:cNvPicPr>
          <p:nvPr/>
        </p:nvPicPr>
        <p:blipFill>
          <a:blip r:embed="rId4"/>
          <a:stretch>
            <a:fillRect/>
          </a:stretch>
        </p:blipFill>
        <p:spPr>
          <a:xfrm>
            <a:off x="5672815" y="3937175"/>
            <a:ext cx="3043979" cy="2381337"/>
          </a:xfrm>
          <a:prstGeom prst="rect">
            <a:avLst/>
          </a:prstGeom>
        </p:spPr>
      </p:pic>
    </p:spTree>
    <p:extLst>
      <p:ext uri="{BB962C8B-B14F-4D97-AF65-F5344CB8AC3E}">
        <p14:creationId xmlns:p14="http://schemas.microsoft.com/office/powerpoint/2010/main" val="326202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0"/>
          <p:cNvSpPr txBox="1">
            <a:spLocks/>
          </p:cNvSpPr>
          <p:nvPr/>
        </p:nvSpPr>
        <p:spPr bwMode="auto">
          <a:xfrm>
            <a:off x="8692261" y="6513512"/>
            <a:ext cx="393216" cy="34448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lnSpc>
                <a:spcPct val="100000"/>
              </a:lnSpc>
              <a:spcBef>
                <a:spcPct val="0"/>
              </a:spcBef>
              <a:spcAft>
                <a:spcPct val="0"/>
              </a:spcAft>
              <a:buClrTx/>
              <a:defRPr sz="1300" b="1" kern="1200">
                <a:solidFill>
                  <a:schemeClr val="tx1"/>
                </a:solidFill>
                <a:latin typeface="Arial" charset="0"/>
                <a:ea typeface="ＭＳ Ｐゴシック" pitchFamily="-111" charset="-128"/>
                <a:cs typeface="+mn-cs"/>
              </a:defRPr>
            </a:lvl1pPr>
            <a:lvl2pPr marL="742950" indent="-285750" algn="ctr" rtl="0" eaLnBrk="0" fontAlgn="base" hangingPunct="0">
              <a:lnSpc>
                <a:spcPct val="80000"/>
              </a:lnSpc>
              <a:spcBef>
                <a:spcPct val="0"/>
              </a:spcBef>
              <a:spcAft>
                <a:spcPct val="0"/>
              </a:spcAft>
              <a:buClr>
                <a:schemeClr val="bg1"/>
              </a:buClr>
              <a:defRPr sz="900" kern="1200">
                <a:solidFill>
                  <a:schemeClr val="tx1"/>
                </a:solidFill>
                <a:latin typeface="Arial" charset="0"/>
                <a:ea typeface="ＭＳ Ｐゴシック" pitchFamily="-111" charset="-128"/>
                <a:cs typeface="+mn-cs"/>
              </a:defRPr>
            </a:lvl2pPr>
            <a:lvl3pPr marL="1143000" indent="-228600" algn="ctr" rtl="0" eaLnBrk="0" fontAlgn="base" hangingPunct="0">
              <a:lnSpc>
                <a:spcPct val="80000"/>
              </a:lnSpc>
              <a:spcBef>
                <a:spcPct val="0"/>
              </a:spcBef>
              <a:spcAft>
                <a:spcPct val="0"/>
              </a:spcAft>
              <a:buClr>
                <a:schemeClr val="bg1"/>
              </a:buClr>
              <a:defRPr sz="900" kern="1200">
                <a:solidFill>
                  <a:schemeClr val="tx1"/>
                </a:solidFill>
                <a:latin typeface="Arial" charset="0"/>
                <a:ea typeface="ＭＳ Ｐゴシック" pitchFamily="-111" charset="-128"/>
                <a:cs typeface="+mn-cs"/>
              </a:defRPr>
            </a:lvl3pPr>
            <a:lvl4pPr marL="1600200" indent="-228600" algn="ctr" rtl="0" eaLnBrk="0" fontAlgn="base" hangingPunct="0">
              <a:lnSpc>
                <a:spcPct val="80000"/>
              </a:lnSpc>
              <a:spcBef>
                <a:spcPct val="0"/>
              </a:spcBef>
              <a:spcAft>
                <a:spcPct val="0"/>
              </a:spcAft>
              <a:buClr>
                <a:schemeClr val="bg1"/>
              </a:buClr>
              <a:defRPr sz="900" kern="1200">
                <a:solidFill>
                  <a:schemeClr val="tx1"/>
                </a:solidFill>
                <a:latin typeface="Arial" charset="0"/>
                <a:ea typeface="ＭＳ Ｐゴシック" pitchFamily="-111" charset="-128"/>
                <a:cs typeface="+mn-cs"/>
              </a:defRPr>
            </a:lvl4pPr>
            <a:lvl5pPr marL="2057400" indent="-228600" algn="ctr" rtl="0" eaLnBrk="0" fontAlgn="base" hangingPunct="0">
              <a:lnSpc>
                <a:spcPct val="80000"/>
              </a:lnSpc>
              <a:spcBef>
                <a:spcPct val="0"/>
              </a:spcBef>
              <a:spcAft>
                <a:spcPct val="0"/>
              </a:spcAft>
              <a:buClr>
                <a:schemeClr val="bg1"/>
              </a:buClr>
              <a:defRPr sz="900" kern="1200">
                <a:solidFill>
                  <a:schemeClr val="tx1"/>
                </a:solidFill>
                <a:latin typeface="Arial" charset="0"/>
                <a:ea typeface="ＭＳ Ｐゴシック" pitchFamily="-111" charset="-128"/>
                <a:cs typeface="+mn-cs"/>
              </a:defRPr>
            </a:lvl5pPr>
            <a:lvl6pPr marL="2514600" indent="-228600" algn="l" defTabSz="914400" rtl="0" eaLnBrk="0" fontAlgn="base" latinLnBrk="0" hangingPunct="0">
              <a:spcBef>
                <a:spcPct val="0"/>
              </a:spcBef>
              <a:spcAft>
                <a:spcPct val="0"/>
              </a:spcAft>
              <a:defRPr sz="900" kern="1200">
                <a:solidFill>
                  <a:schemeClr val="tx1"/>
                </a:solidFill>
                <a:latin typeface="Arial" charset="0"/>
                <a:ea typeface="ＭＳ Ｐゴシック" pitchFamily="-111" charset="-128"/>
                <a:cs typeface="+mn-cs"/>
              </a:defRPr>
            </a:lvl6pPr>
            <a:lvl7pPr marL="2971800" indent="-228600" algn="l" defTabSz="914400" rtl="0" eaLnBrk="0" fontAlgn="base" latinLnBrk="0" hangingPunct="0">
              <a:spcBef>
                <a:spcPct val="0"/>
              </a:spcBef>
              <a:spcAft>
                <a:spcPct val="0"/>
              </a:spcAft>
              <a:defRPr sz="900" kern="1200">
                <a:solidFill>
                  <a:schemeClr val="tx1"/>
                </a:solidFill>
                <a:latin typeface="Arial" charset="0"/>
                <a:ea typeface="ＭＳ Ｐゴシック" pitchFamily="-111" charset="-128"/>
                <a:cs typeface="+mn-cs"/>
              </a:defRPr>
            </a:lvl7pPr>
            <a:lvl8pPr marL="3429000" indent="-228600" algn="l" defTabSz="914400" rtl="0" eaLnBrk="0" fontAlgn="base" latinLnBrk="0" hangingPunct="0">
              <a:spcBef>
                <a:spcPct val="0"/>
              </a:spcBef>
              <a:spcAft>
                <a:spcPct val="0"/>
              </a:spcAft>
              <a:defRPr sz="900" kern="1200">
                <a:solidFill>
                  <a:schemeClr val="tx1"/>
                </a:solidFill>
                <a:latin typeface="Arial" charset="0"/>
                <a:ea typeface="ＭＳ Ｐゴシック" pitchFamily="-111" charset="-128"/>
                <a:cs typeface="+mn-cs"/>
              </a:defRPr>
            </a:lvl8pPr>
            <a:lvl9pPr marL="3886200" indent="-228600" algn="l" defTabSz="914400" rtl="0" eaLnBrk="0" fontAlgn="base" latinLnBrk="0" hangingPunct="0">
              <a:spcBef>
                <a:spcPct val="0"/>
              </a:spcBef>
              <a:spcAft>
                <a:spcPct val="0"/>
              </a:spcAft>
              <a:defRPr sz="900" kern="1200">
                <a:solidFill>
                  <a:schemeClr val="tx1"/>
                </a:solidFill>
                <a:latin typeface="Arial" charset="0"/>
                <a:ea typeface="ＭＳ Ｐゴシック" pitchFamily="-111" charset="-128"/>
                <a:cs typeface="+mn-cs"/>
              </a:defRPr>
            </a:lvl9pPr>
          </a:lstStyle>
          <a:p>
            <a:fld id="{D1D0B3B6-D301-43C7-B6A3-252F19F49BAB}" type="slidenum">
              <a:rPr lang="en-US" sz="1200" b="0" smtClean="0">
                <a:latin typeface="Gill Sans" charset="0"/>
              </a:rPr>
              <a:pPr/>
              <a:t>5</a:t>
            </a:fld>
            <a:endParaRPr lang="en-US" sz="1200" b="0" dirty="0">
              <a:latin typeface="Gill Sans" charset="0"/>
            </a:endParaRPr>
          </a:p>
        </p:txBody>
      </p:sp>
      <p:sp>
        <p:nvSpPr>
          <p:cNvPr id="89090" name="Title"/>
          <p:cNvSpPr>
            <a:spLocks noGrp="1" noChangeArrowheads="1"/>
          </p:cNvSpPr>
          <p:nvPr>
            <p:ph type="title"/>
          </p:nvPr>
        </p:nvSpPr>
        <p:spPr>
          <a:xfrm>
            <a:off x="3135960" y="605192"/>
            <a:ext cx="5843500" cy="457200"/>
          </a:xfrm>
        </p:spPr>
        <p:txBody>
          <a:bodyPr vert="horz" lIns="91440" tIns="45720" rIns="91440" bIns="45720" rtlCol="0" anchor="ctr">
            <a:noAutofit/>
          </a:bodyPr>
          <a:lstStyle/>
          <a:p>
            <a:pPr algn="r"/>
            <a:r>
              <a:rPr lang="en-US" sz="2400" dirty="0">
                <a:effectLst/>
                <a:latin typeface="Arial" panose="020B0604020202020204" pitchFamily="34" charset="0"/>
                <a:cs typeface="Arial" panose="020B0604020202020204" pitchFamily="34" charset="0"/>
              </a:rPr>
              <a:t>The Procurement Dependency</a:t>
            </a:r>
          </a:p>
        </p:txBody>
      </p:sp>
      <p:sp>
        <p:nvSpPr>
          <p:cNvPr id="89091" name="Rectangle 3"/>
          <p:cNvSpPr>
            <a:spLocks noGrp="1" noChangeArrowheads="1"/>
          </p:cNvSpPr>
          <p:nvPr>
            <p:ph idx="1"/>
          </p:nvPr>
        </p:nvSpPr>
        <p:spPr>
          <a:xfrm>
            <a:off x="354812" y="1697912"/>
            <a:ext cx="8434376" cy="3462175"/>
          </a:xfrm>
        </p:spPr>
        <p:txBody>
          <a:bodyPr>
            <a:normAutofit/>
          </a:bodyPr>
          <a:lstStyle/>
          <a:p>
            <a:pPr marL="0" indent="0">
              <a:lnSpc>
                <a:spcPct val="110000"/>
              </a:lnSpc>
              <a:spcBef>
                <a:spcPts val="300"/>
              </a:spcBef>
              <a:spcAft>
                <a:spcPts val="300"/>
              </a:spcAft>
              <a:buClr>
                <a:schemeClr val="tx2"/>
              </a:buClr>
              <a:buFont typeface="Arial" pitchFamily="34" charset="0"/>
              <a:buNone/>
            </a:pPr>
            <a:r>
              <a:rPr lang="en-US" b="1" dirty="0">
                <a:latin typeface="Arial" panose="020B0604020202020204" pitchFamily="34" charset="0"/>
                <a:cs typeface="Arial" panose="020B0604020202020204" pitchFamily="34" charset="0"/>
              </a:rPr>
              <a:t>Vendor sourced IT products and services make up the majority of public and private sector  IT</a:t>
            </a:r>
          </a:p>
          <a:p>
            <a:pPr lvl="1">
              <a:lnSpc>
                <a:spcPct val="110000"/>
              </a:lnSpc>
              <a:spcBef>
                <a:spcPts val="300"/>
              </a:spcBef>
              <a:spcAft>
                <a:spcPts val="300"/>
              </a:spcAft>
              <a:buClr>
                <a:schemeClr val="tx2"/>
              </a:buClr>
              <a:buFont typeface="Arial" pitchFamily="34" charset="0"/>
              <a:buChar char="•"/>
            </a:pPr>
            <a:r>
              <a:rPr lang="en-US" dirty="0">
                <a:latin typeface="Arial" panose="020B0604020202020204" pitchFamily="34" charset="0"/>
                <a:cs typeface="Arial" panose="020B0604020202020204" pitchFamily="34" charset="0"/>
              </a:rPr>
              <a:t>Many products and services do not meet accessibility technical standards (US 508, WCAG 2.0  AA)</a:t>
            </a:r>
          </a:p>
          <a:p>
            <a:pPr lvl="1">
              <a:lnSpc>
                <a:spcPct val="110000"/>
              </a:lnSpc>
              <a:spcBef>
                <a:spcPts val="300"/>
              </a:spcBef>
              <a:spcAft>
                <a:spcPts val="300"/>
              </a:spcAft>
              <a:buClr>
                <a:schemeClr val="tx2"/>
              </a:buClr>
              <a:buFont typeface="Arial" pitchFamily="34" charset="0"/>
              <a:buChar char="•"/>
            </a:pPr>
            <a:r>
              <a:rPr lang="en-US" dirty="0">
                <a:latin typeface="Arial" panose="020B0604020202020204" pitchFamily="34" charset="0"/>
                <a:cs typeface="Arial" panose="020B0604020202020204" pitchFamily="34" charset="0"/>
              </a:rPr>
              <a:t>There will be continued high dependency on procured IT for the foreseeable future </a:t>
            </a:r>
          </a:p>
          <a:p>
            <a:pPr lvl="1">
              <a:lnSpc>
                <a:spcPct val="110000"/>
              </a:lnSpc>
              <a:spcBef>
                <a:spcPts val="300"/>
              </a:spcBef>
              <a:spcAft>
                <a:spcPts val="300"/>
              </a:spcAft>
              <a:buClr>
                <a:schemeClr val="tx2"/>
              </a:buClr>
              <a:buFont typeface="Arial" pitchFamily="34" charset="0"/>
              <a:buChar char="•"/>
            </a:pPr>
            <a:r>
              <a:rPr lang="en-US" dirty="0">
                <a:latin typeface="Arial" panose="020B0604020202020204" pitchFamily="34" charset="0"/>
                <a:cs typeface="Arial" panose="020B0604020202020204" pitchFamily="34" charset="0"/>
              </a:rPr>
              <a:t>No silver bullets on the horizon</a:t>
            </a:r>
          </a:p>
        </p:txBody>
      </p:sp>
      <p:pic>
        <p:nvPicPr>
          <p:cNvPr id="10245" name="Picture 5" descr="&quot;Buy&quot; text attached to a m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488827"/>
            <a:ext cx="2000251" cy="1498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7320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DC8AA99-7238-42D3-B68A-A4E1B56FEE73}" type="slidenum">
              <a:rPr lang="en-US" smtClean="0"/>
              <a:t>6</a:t>
            </a:fld>
            <a:endParaRPr lang="en-US" dirty="0"/>
          </a:p>
        </p:txBody>
      </p:sp>
      <p:sp>
        <p:nvSpPr>
          <p:cNvPr id="2" name="Title 1"/>
          <p:cNvSpPr>
            <a:spLocks noGrp="1"/>
          </p:cNvSpPr>
          <p:nvPr>
            <p:ph type="title"/>
          </p:nvPr>
        </p:nvSpPr>
        <p:spPr>
          <a:xfrm>
            <a:off x="228600" y="304800"/>
            <a:ext cx="8678732" cy="1143000"/>
          </a:xfrm>
        </p:spPr>
        <p:txBody>
          <a:bodyPr vert="horz" lIns="91440" tIns="45720" rIns="91440" bIns="45720" rtlCol="0" anchor="ctr">
            <a:noAutofit/>
          </a:bodyPr>
          <a:lstStyle/>
          <a:p>
            <a:pPr algn="r"/>
            <a:r>
              <a:rPr lang="en-US" sz="2400" dirty="0">
                <a:effectLst/>
                <a:latin typeface="Arial" panose="020B0604020202020204" pitchFamily="34" charset="0"/>
                <a:cs typeface="Arial" panose="020B0604020202020204" pitchFamily="34" charset="0"/>
              </a:rPr>
              <a:t>Fundamental Procurement Questions</a:t>
            </a:r>
          </a:p>
        </p:txBody>
      </p:sp>
      <p:sp>
        <p:nvSpPr>
          <p:cNvPr id="3" name="Content Placeholder 2"/>
          <p:cNvSpPr>
            <a:spLocks noGrp="1"/>
          </p:cNvSpPr>
          <p:nvPr>
            <p:ph idx="1"/>
          </p:nvPr>
        </p:nvSpPr>
        <p:spPr>
          <a:xfrm>
            <a:off x="228600" y="1905000"/>
            <a:ext cx="8686800" cy="3581400"/>
          </a:xfrm>
        </p:spPr>
        <p:txBody>
          <a:bodyPr>
            <a:normAutofit/>
          </a:bodyPr>
          <a:lstStyle/>
          <a:p>
            <a:pPr marL="514350" indent="-514350">
              <a:buFont typeface="+mj-lt"/>
              <a:buAutoNum type="arabicPeriod"/>
            </a:pPr>
            <a:r>
              <a:rPr lang="en-US" b="1" dirty="0">
                <a:latin typeface="Arial" panose="020B0604020202020204" pitchFamily="34" charset="0"/>
                <a:cs typeface="Arial" panose="020B0604020202020204" pitchFamily="34" charset="0"/>
              </a:rPr>
              <a:t>How are IT accessibility levels validated?</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Commercial off the Shelf (COTS) products</a:t>
            </a:r>
          </a:p>
          <a:p>
            <a:pPr lvl="2"/>
            <a:r>
              <a:rPr lang="en-US" sz="2000" dirty="0">
                <a:latin typeface="Arial" panose="020B0604020202020204" pitchFamily="34" charset="0"/>
                <a:cs typeface="Arial" panose="020B0604020202020204" pitchFamily="34" charset="0"/>
              </a:rPr>
              <a:t>VPATs </a:t>
            </a:r>
            <a:endParaRPr lang="en-US" sz="2000" baseline="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baseline="0" dirty="0">
                <a:latin typeface="Arial" panose="020B0604020202020204" pitchFamily="34" charset="0"/>
                <a:cs typeface="Arial" panose="020B0604020202020204" pitchFamily="34" charset="0"/>
              </a:rPr>
              <a:t>Development services (websites / web apps, </a:t>
            </a:r>
            <a:r>
              <a:rPr lang="en-US" dirty="0">
                <a:latin typeface="Arial" panose="020B0604020202020204" pitchFamily="34" charset="0"/>
                <a:cs typeface="Arial" panose="020B0604020202020204" pitchFamily="34" charset="0"/>
              </a:rPr>
              <a:t>app customization, etc.)</a:t>
            </a:r>
          </a:p>
          <a:p>
            <a:pPr lvl="2" indent="-285750"/>
            <a:r>
              <a:rPr lang="en-US" sz="2000" baseline="0" dirty="0">
                <a:latin typeface="Arial" panose="020B0604020202020204" pitchFamily="34" charset="0"/>
                <a:cs typeface="Arial" panose="020B0604020202020204" pitchFamily="34" charset="0"/>
              </a:rPr>
              <a:t>No standard approach</a:t>
            </a:r>
          </a:p>
          <a:p>
            <a:pPr marL="514350" indent="-514350">
              <a:buFont typeface="+mj-lt"/>
              <a:buAutoNum type="arabicPeriod"/>
            </a:pPr>
            <a:r>
              <a:rPr lang="en-US" b="1" dirty="0">
                <a:latin typeface="Arial" panose="020B0604020202020204" pitchFamily="34" charset="0"/>
                <a:cs typeface="Arial" panose="020B0604020202020204" pitchFamily="34" charset="0"/>
              </a:rPr>
              <a:t>How committed are vendors to future accessibility improvements?</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Can that commitment be measured?</a:t>
            </a:r>
          </a:p>
          <a:p>
            <a:pPr lvl="2" indent="-285750"/>
            <a:endParaRPr lang="en-US" sz="2000" baseline="0" dirty="0">
              <a:latin typeface="Arial" panose="020B0604020202020204" pitchFamily="34" charset="0"/>
              <a:cs typeface="Arial" panose="020B0604020202020204" pitchFamily="34" charset="0"/>
            </a:endParaRPr>
          </a:p>
        </p:txBody>
      </p:sp>
      <p:grpSp>
        <p:nvGrpSpPr>
          <p:cNvPr id="4" name="Group 3" descr="pass and fail stamps">
            <a:extLst>
              <a:ext uri="{FF2B5EF4-FFF2-40B4-BE49-F238E27FC236}">
                <a16:creationId xmlns:a16="http://schemas.microsoft.com/office/drawing/2014/main" id="{88DC09C6-9BF3-4F33-86D8-17CA8E8C1FA8}"/>
              </a:ext>
            </a:extLst>
          </p:cNvPr>
          <p:cNvGrpSpPr/>
          <p:nvPr/>
        </p:nvGrpSpPr>
        <p:grpSpPr>
          <a:xfrm>
            <a:off x="6553200" y="1447800"/>
            <a:ext cx="3048000" cy="1784775"/>
            <a:chOff x="6553200" y="1447800"/>
            <a:chExt cx="3048000" cy="1784775"/>
          </a:xfrm>
        </p:grpSpPr>
        <p:pic>
          <p:nvPicPr>
            <p:cNvPr id="6" name="Picture 5" descr="pass stamp">
              <a:extLst>
                <a:ext uri="{FF2B5EF4-FFF2-40B4-BE49-F238E27FC236}">
                  <a16:creationId xmlns:a16="http://schemas.microsoft.com/office/drawing/2014/main" id="{36457653-C65A-464F-95E4-1DC72893E0CF}"/>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352000"/>
                      </a14:imgEffect>
                    </a14:imgLayer>
                  </a14:imgProps>
                </a:ext>
                <a:ext uri="{28A0092B-C50C-407E-A947-70E740481C1C}">
                  <a14:useLocalDpi xmlns:a14="http://schemas.microsoft.com/office/drawing/2010/main" val="0"/>
                </a:ext>
              </a:extLst>
            </a:blip>
            <a:stretch>
              <a:fillRect/>
            </a:stretch>
          </p:blipFill>
          <p:spPr>
            <a:xfrm>
              <a:off x="6553200" y="1447800"/>
              <a:ext cx="3048000" cy="1714500"/>
            </a:xfrm>
            <a:prstGeom prst="rect">
              <a:avLst/>
            </a:prstGeom>
          </p:spPr>
        </p:pic>
        <p:pic>
          <p:nvPicPr>
            <p:cNvPr id="9" name="Picture 8" descr="fail stamp">
              <a:extLst>
                <a:ext uri="{FF2B5EF4-FFF2-40B4-BE49-F238E27FC236}">
                  <a16:creationId xmlns:a16="http://schemas.microsoft.com/office/drawing/2014/main" id="{BAD2FD70-2C44-4966-8709-930E260D3FE3}"/>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696200" y="2599888"/>
              <a:ext cx="1079500" cy="632687"/>
            </a:xfrm>
            <a:prstGeom prst="rect">
              <a:avLst/>
            </a:prstGeom>
          </p:spPr>
        </p:pic>
      </p:grpSp>
    </p:spTree>
    <p:extLst>
      <p:ext uri="{BB962C8B-B14F-4D97-AF65-F5344CB8AC3E}">
        <p14:creationId xmlns:p14="http://schemas.microsoft.com/office/powerpoint/2010/main" val="1536641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2DBB371-B01B-4BF2-BA36-E358D4C1FC65}" type="slidenum">
              <a:rPr lang="en-US" altLang="en-US" smtClean="0">
                <a:solidFill>
                  <a:srgbClr val="000000"/>
                </a:solidFill>
              </a:rPr>
              <a:pPr/>
              <a:t>7</a:t>
            </a:fld>
            <a:endParaRPr lang="en-US" altLang="en-US" dirty="0">
              <a:solidFill>
                <a:srgbClr val="000000"/>
              </a:solidFill>
            </a:endParaRPr>
          </a:p>
        </p:txBody>
      </p:sp>
      <p:sp>
        <p:nvSpPr>
          <p:cNvPr id="2" name="Title 1"/>
          <p:cNvSpPr>
            <a:spLocks noGrp="1"/>
          </p:cNvSpPr>
          <p:nvPr>
            <p:ph type="title" idx="4294967295"/>
          </p:nvPr>
        </p:nvSpPr>
        <p:spPr>
          <a:xfrm>
            <a:off x="4059107" y="451560"/>
            <a:ext cx="4848225" cy="685800"/>
          </a:xfrm>
        </p:spPr>
        <p:txBody>
          <a:bodyPr vert="horz" lIns="68580" tIns="34290" rIns="68580" bIns="34290" rtlCol="0" anchor="ctr">
            <a:normAutofit/>
          </a:bodyPr>
          <a:lstStyle/>
          <a:p>
            <a:pPr algn="r"/>
            <a:r>
              <a:rPr lang="en-US" sz="2400" dirty="0">
                <a:latin typeface="Arial" panose="020B0604020202020204" pitchFamily="34" charset="0"/>
                <a:cs typeface="Arial" panose="020B0604020202020204" pitchFamily="34" charset="0"/>
              </a:rPr>
              <a:t>The </a:t>
            </a:r>
            <a:r>
              <a:rPr lang="en-US" sz="2400" dirty="0">
                <a:effectLst/>
                <a:latin typeface="Arial" panose="020B0604020202020204" pitchFamily="34" charset="0"/>
                <a:cs typeface="Arial" panose="020B0604020202020204" pitchFamily="34" charset="0"/>
              </a:rPr>
              <a:t>Solicitation</a:t>
            </a:r>
          </a:p>
        </p:txBody>
      </p:sp>
      <p:sp>
        <p:nvSpPr>
          <p:cNvPr id="6" name="Text Placeholder 5"/>
          <p:cNvSpPr>
            <a:spLocks noGrp="1"/>
          </p:cNvSpPr>
          <p:nvPr>
            <p:ph sz="half" idx="4294967295"/>
          </p:nvPr>
        </p:nvSpPr>
        <p:spPr>
          <a:xfrm>
            <a:off x="152400" y="1371600"/>
            <a:ext cx="8754932" cy="1647825"/>
          </a:xfrm>
        </p:spPr>
        <p:txBody>
          <a:bodyPr>
            <a:noAutofit/>
          </a:bodyPr>
          <a:lstStyle/>
          <a:p>
            <a:pPr marL="0" indent="0">
              <a:spcBef>
                <a:spcPct val="30000"/>
              </a:spcBef>
              <a:buFont typeface="+mj-lt"/>
              <a:buNone/>
            </a:pPr>
            <a:r>
              <a:rPr lang="en-US" sz="2000" b="1" dirty="0">
                <a:latin typeface="Arial" panose="020B0604020202020204" pitchFamily="34" charset="0"/>
                <a:cs typeface="Arial" panose="020B0604020202020204" pitchFamily="34" charset="0"/>
              </a:rPr>
              <a:t>Accessibility requirements need to be well defined </a:t>
            </a:r>
          </a:p>
          <a:p>
            <a:pPr>
              <a:spcBef>
                <a:spcPct val="30000"/>
              </a:spcBef>
            </a:pPr>
            <a:r>
              <a:rPr lang="en-US" sz="1800" b="1" dirty="0">
                <a:latin typeface="Arial" panose="020B0604020202020204" pitchFamily="34" charset="0"/>
                <a:cs typeface="Arial" panose="020B0604020202020204" pitchFamily="34" charset="0"/>
              </a:rPr>
              <a:t>Technical specifications (508, WCAG, </a:t>
            </a:r>
            <a:r>
              <a:rPr lang="en-US" sz="1800" b="1" dirty="0" err="1">
                <a:latin typeface="Arial" panose="020B0604020202020204" pitchFamily="34" charset="0"/>
                <a:cs typeface="Arial" panose="020B0604020202020204" pitchFamily="34" charset="0"/>
              </a:rPr>
              <a:t>etc</a:t>
            </a:r>
            <a:r>
              <a:rPr lang="en-US" sz="1800" b="1" dirty="0">
                <a:latin typeface="Arial" panose="020B0604020202020204" pitchFamily="34" charset="0"/>
                <a:cs typeface="Arial" panose="020B0604020202020204" pitchFamily="34" charset="0"/>
              </a:rPr>
              <a:t>) </a:t>
            </a:r>
          </a:p>
          <a:p>
            <a:pPr>
              <a:spcBef>
                <a:spcPct val="30000"/>
              </a:spcBef>
            </a:pPr>
            <a:r>
              <a:rPr lang="en-US" sz="1800" b="1" u="sng" dirty="0">
                <a:latin typeface="Arial" panose="020B0604020202020204" pitchFamily="34" charset="0"/>
                <a:cs typeface="Arial" panose="020B0604020202020204" pitchFamily="34" charset="0"/>
              </a:rPr>
              <a:t>ACCURATE</a:t>
            </a:r>
            <a:r>
              <a:rPr lang="en-US" sz="1800" b="1" dirty="0">
                <a:latin typeface="Arial" panose="020B0604020202020204" pitchFamily="34" charset="0"/>
                <a:cs typeface="Arial" panose="020B0604020202020204" pitchFamily="34" charset="0"/>
              </a:rPr>
              <a:t> required documents / forms specified or included </a:t>
            </a:r>
          </a:p>
          <a:p>
            <a:pPr lvl="1">
              <a:spcBef>
                <a:spcPct val="30000"/>
              </a:spcBef>
              <a:buFont typeface="Arial" panose="020B0604020202020204" pitchFamily="34" charset="0"/>
              <a:buChar char="•"/>
            </a:pPr>
            <a:r>
              <a:rPr lang="en-US" sz="1800" dirty="0">
                <a:latin typeface="Arial" panose="020B0604020202020204" pitchFamily="34" charset="0"/>
                <a:cs typeface="Arial" panose="020B0604020202020204" pitchFamily="34" charset="0"/>
              </a:rPr>
              <a:t>Accessibility Conformance Reports (ACRs) – COTS</a:t>
            </a:r>
          </a:p>
          <a:p>
            <a:pPr lvl="1">
              <a:spcBef>
                <a:spcPct val="30000"/>
              </a:spcBef>
              <a:buFont typeface="Arial" panose="020B0604020202020204" pitchFamily="34" charset="0"/>
              <a:buChar char="•"/>
            </a:pPr>
            <a:r>
              <a:rPr lang="en-US" sz="1800" dirty="0">
                <a:latin typeface="Arial" panose="020B0604020202020204" pitchFamily="34" charset="0"/>
                <a:cs typeface="Arial" panose="020B0604020202020204" pitchFamily="34" charset="0"/>
              </a:rPr>
              <a:t>Vendor Accessibility Development Services Information Request (VADSIR) or equivalent – Development services (websites, applications, etc.) </a:t>
            </a:r>
          </a:p>
          <a:p>
            <a:pPr lvl="1">
              <a:spcBef>
                <a:spcPct val="30000"/>
              </a:spcBef>
              <a:buFont typeface="Arial" panose="020B0604020202020204" pitchFamily="34" charset="0"/>
              <a:buChar char="•"/>
            </a:pPr>
            <a:r>
              <a:rPr lang="en-US" sz="1800" dirty="0">
                <a:latin typeface="Arial" panose="020B0604020202020204" pitchFamily="34" charset="0"/>
                <a:cs typeface="Arial" panose="020B0604020202020204" pitchFamily="34" charset="0"/>
              </a:rPr>
              <a:t>Policy Driven adoption for Accessibility (PDAA) – organizational accessibility maturity  - universal applicability </a:t>
            </a:r>
          </a:p>
          <a:p>
            <a:pPr>
              <a:spcBef>
                <a:spcPts val="0"/>
              </a:spcBef>
            </a:pPr>
            <a:r>
              <a:rPr lang="en-US" sz="1800" b="1" dirty="0">
                <a:latin typeface="Arial" panose="020B0604020202020204" pitchFamily="34" charset="0"/>
                <a:cs typeface="Arial" panose="020B0604020202020204" pitchFamily="34" charset="0"/>
              </a:rPr>
              <a:t>Clause that other information / supporting documents may be requested</a:t>
            </a:r>
          </a:p>
          <a:p>
            <a:pPr>
              <a:spcBef>
                <a:spcPts val="0"/>
              </a:spcBef>
            </a:pPr>
            <a:endParaRPr lang="en-US" sz="1800" b="1" dirty="0">
              <a:latin typeface="Arial" panose="020B0604020202020204" pitchFamily="34" charset="0"/>
              <a:cs typeface="Arial" panose="020B0604020202020204" pitchFamily="34" charset="0"/>
            </a:endParaRPr>
          </a:p>
          <a:p>
            <a:pPr>
              <a:spcBef>
                <a:spcPts val="0"/>
              </a:spcBef>
            </a:pPr>
            <a:r>
              <a:rPr lang="en-US" sz="1800" b="1" dirty="0">
                <a:latin typeface="Arial" panose="020B0604020202020204" pitchFamily="34" charset="0"/>
                <a:cs typeface="Arial" panose="020B0604020202020204" pitchFamily="34" charset="0"/>
              </a:rPr>
              <a:t>Example:</a:t>
            </a:r>
          </a:p>
          <a:p>
            <a:pPr lvl="1">
              <a:spcBef>
                <a:spcPct val="30000"/>
              </a:spcBef>
              <a:buFont typeface="Arial" panose="020B0604020202020204" pitchFamily="34" charset="0"/>
              <a:buChar char="•"/>
            </a:pPr>
            <a:r>
              <a:rPr lang="en-US" sz="1800" b="1" dirty="0">
                <a:latin typeface="Arial" panose="020B0604020202020204" pitchFamily="34" charset="0"/>
                <a:cs typeface="Arial" panose="020B0604020202020204" pitchFamily="34" charset="0"/>
              </a:rPr>
              <a:t>Texas Administrative rules require DIR and all agencies / IHE to obtain </a:t>
            </a:r>
            <a:r>
              <a:rPr lang="en-US" sz="1800" u="sng" dirty="0">
                <a:latin typeface="Arial" panose="020B0604020202020204" pitchFamily="34" charset="0"/>
                <a:cs typeface="Arial" panose="020B0604020202020204" pitchFamily="34" charset="0"/>
              </a:rPr>
              <a:t>“…</a:t>
            </a:r>
            <a:r>
              <a:rPr lang="en-US" sz="1800" b="1" u="sng" dirty="0">
                <a:latin typeface="Arial" panose="020B0604020202020204" pitchFamily="34" charset="0"/>
                <a:cs typeface="Arial" panose="020B0604020202020204" pitchFamily="34" charset="0"/>
              </a:rPr>
              <a:t>credible evidence </a:t>
            </a:r>
            <a:r>
              <a:rPr lang="en-US" sz="1800" u="sng" dirty="0">
                <a:latin typeface="Arial" panose="020B0604020202020204" pitchFamily="34" charset="0"/>
                <a:cs typeface="Arial" panose="020B0604020202020204" pitchFamily="34" charset="0"/>
              </a:rPr>
              <a:t>of the vendor's capability or ability to produce accessible EIR products and services. Such evidence may include, but is not limited to, a vendor's internal accessibility policy documents, contractual warranties for accessibility, accessibility testing documents, and examples of prior work results.”</a:t>
            </a:r>
            <a:r>
              <a:rPr lang="en-US" sz="1400" b="1" dirty="0">
                <a:latin typeface="Arial" panose="020B0604020202020204" pitchFamily="34" charset="0"/>
                <a:cs typeface="Arial" panose="020B0604020202020204" pitchFamily="34" charset="0"/>
              </a:rPr>
              <a:t>	</a:t>
            </a: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55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FF26DF-A0D1-4915-9010-6DB45728E44C}"/>
              </a:ext>
            </a:extLst>
          </p:cNvPr>
          <p:cNvSpPr>
            <a:spLocks noGrp="1"/>
          </p:cNvSpPr>
          <p:nvPr>
            <p:ph type="sldNum" sz="quarter" idx="12"/>
          </p:nvPr>
        </p:nvSpPr>
        <p:spPr/>
        <p:txBody>
          <a:bodyPr/>
          <a:lstStyle/>
          <a:p>
            <a:fld id="{EDC8AA99-7238-42D3-B68A-A4E1B56FEE73}" type="slidenum">
              <a:rPr lang="en-US" smtClean="0"/>
              <a:t>8</a:t>
            </a:fld>
            <a:endParaRPr lang="en-US" dirty="0"/>
          </a:p>
        </p:txBody>
      </p:sp>
      <p:sp>
        <p:nvSpPr>
          <p:cNvPr id="4" name="Rectangle 3">
            <a:extLst>
              <a:ext uri="{FF2B5EF4-FFF2-40B4-BE49-F238E27FC236}">
                <a16:creationId xmlns:a16="http://schemas.microsoft.com/office/drawing/2014/main" id="{E429703F-94B0-426E-A55D-9137009573E2}"/>
              </a:ext>
            </a:extLst>
          </p:cNvPr>
          <p:cNvSpPr/>
          <p:nvPr/>
        </p:nvSpPr>
        <p:spPr>
          <a:xfrm>
            <a:off x="-27398" y="1528591"/>
            <a:ext cx="8907332" cy="5186035"/>
          </a:xfrm>
          <a:prstGeom prst="rect">
            <a:avLst/>
          </a:prstGeom>
        </p:spPr>
        <p:txBody>
          <a:bodyPr wrap="square">
            <a:spAutoFit/>
          </a:bodyPr>
          <a:lstStyle/>
          <a:p>
            <a:pPr marR="0" lvl="1" algn="just">
              <a:spcBef>
                <a:spcPts val="1200"/>
              </a:spcBef>
              <a:spcAft>
                <a:spcPts val="1200"/>
              </a:spcAft>
              <a:tabLst>
                <a:tab pos="914400" algn="l"/>
                <a:tab pos="914400" algn="l"/>
                <a:tab pos="1200150" algn="l"/>
              </a:tabLst>
            </a:pPr>
            <a:r>
              <a:rPr lang="en-US" sz="1400" b="1" u="sng" dirty="0">
                <a:latin typeface="Arial" panose="020B0604020202020204" pitchFamily="34" charset="0"/>
                <a:ea typeface="Times New Roman" panose="02020603050405020304" pitchFamily="18" charset="0"/>
                <a:cs typeface="Arial" panose="020B0604020202020204" pitchFamily="34" charset="0"/>
              </a:rPr>
              <a:t>Electronic and Information Resources (EIR) Accessibility</a:t>
            </a:r>
            <a:endParaRPr lang="en-US" sz="1600" b="1" dirty="0">
              <a:latin typeface="Arial" panose="020B0604020202020204" pitchFamily="34" charset="0"/>
              <a:ea typeface="Times New Roman" panose="02020603050405020304" pitchFamily="18" charset="0"/>
              <a:cs typeface="Arial" panose="020B0604020202020204" pitchFamily="34" charset="0"/>
            </a:endParaRPr>
          </a:p>
          <a:p>
            <a:pPr marL="457200" marR="0" algn="just">
              <a:spcBef>
                <a:spcPts val="0"/>
              </a:spcBef>
              <a:spcAft>
                <a:spcPts val="0"/>
              </a:spcAft>
            </a:pPr>
            <a:r>
              <a:rPr lang="en-US" sz="1100" dirty="0">
                <a:latin typeface="Arial" panose="020B0604020202020204" pitchFamily="34" charset="0"/>
                <a:ea typeface="Times New Roman" panose="02020603050405020304" pitchFamily="18" charset="0"/>
                <a:cs typeface="Arial" panose="020B0604020202020204" pitchFamily="34" charset="0"/>
              </a:rPr>
              <a:t>Under Texas Government Code, Chapter 2054, Subchapter M, and DIR implementing rules, DIR state </a:t>
            </a:r>
            <a:r>
              <a:rPr lang="en-US" sz="1100" u="sng" dirty="0">
                <a:solidFill>
                  <a:srgbClr val="0000FF"/>
                </a:solidFill>
                <a:latin typeface="Arial" panose="020B0604020202020204" pitchFamily="34" charset="0"/>
                <a:ea typeface="Times New Roman" panose="02020603050405020304" pitchFamily="18" charset="0"/>
                <a:cs typeface="Arial" panose="020B0604020202020204" pitchFamily="34" charset="0"/>
              </a:rPr>
              <a:t>agency</a:t>
            </a:r>
            <a:r>
              <a:rPr lang="en-US" sz="800" dirty="0">
                <a:latin typeface="Arial" panose="020B0604020202020204" pitchFamily="34" charset="0"/>
                <a:ea typeface="Times New Roman" panose="02020603050405020304" pitchFamily="18" charset="0"/>
                <a:cs typeface="Arial" panose="020B0604020202020204" pitchFamily="34" charset="0"/>
              </a:rPr>
              <a:t> </a:t>
            </a:r>
            <a:r>
              <a:rPr lang="en-US" sz="1100" dirty="0">
                <a:latin typeface="Arial" panose="020B0604020202020204" pitchFamily="34" charset="0"/>
                <a:ea typeface="Times New Roman" panose="02020603050405020304" pitchFamily="18" charset="0"/>
                <a:cs typeface="Arial" panose="020B0604020202020204" pitchFamily="34" charset="0"/>
              </a:rPr>
              <a:t> Customers must procure EIR that complies with the Accessibility Standards defined in the Texas Administrative Codes </a:t>
            </a:r>
            <a:r>
              <a:rPr lang="en-US" sz="11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2"/>
              </a:rPr>
              <a:t>1 TAC 206</a:t>
            </a:r>
            <a:r>
              <a:rPr lang="en-US" sz="1100" dirty="0">
                <a:latin typeface="Arial" panose="020B0604020202020204" pitchFamily="34" charset="0"/>
                <a:ea typeface="Times New Roman" panose="02020603050405020304" pitchFamily="18" charset="0"/>
                <a:cs typeface="Arial" panose="020B0604020202020204" pitchFamily="34" charset="0"/>
              </a:rPr>
              <a:t>, </a:t>
            </a:r>
            <a:r>
              <a:rPr lang="en-US" sz="11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3"/>
              </a:rPr>
              <a:t>1 TAC 213</a:t>
            </a:r>
            <a:r>
              <a:rPr lang="en-US" sz="1100" dirty="0">
                <a:latin typeface="Arial" panose="020B0604020202020204" pitchFamily="34" charset="0"/>
                <a:ea typeface="Times New Roman" panose="02020603050405020304" pitchFamily="18" charset="0"/>
                <a:cs typeface="Arial" panose="020B0604020202020204" pitchFamily="34" charset="0"/>
              </a:rPr>
              <a:t>, and in the </a:t>
            </a:r>
            <a:r>
              <a:rPr lang="en-US" sz="11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4"/>
              </a:rPr>
              <a:t>Worldwide Web Consortium </a:t>
            </a:r>
            <a:r>
              <a:rPr lang="en-US" sz="1100" dirty="0">
                <a:latin typeface="Arial" panose="020B0604020202020204" pitchFamily="34" charset="0"/>
                <a:ea typeface="Times New Roman" panose="02020603050405020304" pitchFamily="18" charset="0"/>
                <a:cs typeface="Arial" panose="020B0604020202020204" pitchFamily="34" charset="0"/>
              </a:rPr>
              <a:t> </a:t>
            </a:r>
            <a:r>
              <a:rPr lang="en-US" sz="11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5"/>
              </a:rPr>
              <a:t>WCAG 2.0 AA</a:t>
            </a:r>
            <a:r>
              <a:rPr lang="en-US" sz="1100" dirty="0">
                <a:latin typeface="Arial" panose="020B0604020202020204" pitchFamily="34" charset="0"/>
                <a:ea typeface="Times New Roman" panose="02020603050405020304" pitchFamily="18" charset="0"/>
                <a:cs typeface="Arial" panose="020B0604020202020204" pitchFamily="34" charset="0"/>
              </a:rPr>
              <a:t> technical standard as applicable, and when such products or services are available in the commercial marketplace or when such products are developed in response to procurement solicitations.</a:t>
            </a:r>
          </a:p>
          <a:p>
            <a:pPr marL="457200" marR="0" algn="just">
              <a:spcBef>
                <a:spcPts val="0"/>
              </a:spcBef>
              <a:spcAft>
                <a:spcPts val="0"/>
              </a:spcAft>
            </a:pPr>
            <a:r>
              <a:rPr lang="en-US" sz="1100" dirty="0">
                <a:latin typeface="Arial" panose="020B0604020202020204" pitchFamily="34" charset="0"/>
                <a:ea typeface="Times New Roman" panose="02020603050405020304" pitchFamily="18" charset="0"/>
                <a:cs typeface="Arial" panose="020B0604020202020204" pitchFamily="34" charset="0"/>
              </a:rPr>
              <a:t> </a:t>
            </a:r>
          </a:p>
          <a:p>
            <a:pPr marL="457200" marR="0" algn="just">
              <a:spcBef>
                <a:spcPts val="0"/>
              </a:spcBef>
              <a:spcAft>
                <a:spcPts val="0"/>
              </a:spcAft>
            </a:pPr>
            <a:r>
              <a:rPr lang="en-US" sz="1100" dirty="0">
                <a:latin typeface="Arial" panose="020B0604020202020204" pitchFamily="34" charset="0"/>
                <a:ea typeface="Times New Roman" panose="02020603050405020304" pitchFamily="18" charset="0"/>
                <a:cs typeface="Arial" panose="020B0604020202020204" pitchFamily="34" charset="0"/>
              </a:rPr>
              <a:t>Submissions under this section will be evaluated by DIR for the purpose of obtaining “…credible evidence of the vendor's capability or ability to produce accessible EIR products and services.” as mandated in 1 TAC 213.18 and  1 TAC 213.38.</a:t>
            </a:r>
          </a:p>
          <a:p>
            <a:pPr marL="457200" marR="0" algn="just">
              <a:spcBef>
                <a:spcPts val="0"/>
              </a:spcBef>
              <a:spcAft>
                <a:spcPts val="0"/>
              </a:spcAft>
            </a:pPr>
            <a:r>
              <a:rPr lang="en-US" sz="1100" dirty="0">
                <a:latin typeface="Arial" panose="020B0604020202020204" pitchFamily="34" charset="0"/>
                <a:ea typeface="Times New Roman" panose="02020603050405020304" pitchFamily="18" charset="0"/>
                <a:cs typeface="Arial" panose="020B0604020202020204" pitchFamily="34" charset="0"/>
              </a:rPr>
              <a:t> </a:t>
            </a:r>
          </a:p>
          <a:p>
            <a:pPr marL="457200" marR="0" algn="just">
              <a:spcBef>
                <a:spcPts val="0"/>
              </a:spcBef>
              <a:spcAft>
                <a:spcPts val="0"/>
              </a:spcAft>
            </a:pPr>
            <a:r>
              <a:rPr lang="en-US" sz="1100" dirty="0">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just">
              <a:spcBef>
                <a:spcPts val="0"/>
              </a:spcBef>
              <a:spcAft>
                <a:spcPts val="0"/>
              </a:spcAft>
              <a:buFont typeface="+mj-lt"/>
              <a:buAutoNum type="arabicPeriod"/>
            </a:pPr>
            <a:r>
              <a:rPr lang="en-US" sz="1100" dirty="0">
                <a:latin typeface="Arial" panose="020B0604020202020204" pitchFamily="34" charset="0"/>
                <a:ea typeface="Times New Roman" panose="02020603050405020304" pitchFamily="18" charset="0"/>
                <a:cs typeface="Arial" panose="020B0604020202020204" pitchFamily="34" charset="0"/>
              </a:rPr>
              <a:t>For Consumer Off the Shelf (COTS) products, including Software as a Service (SaaS), </a:t>
            </a:r>
            <a:r>
              <a:rPr lang="en-US" sz="1100" b="1" dirty="0">
                <a:latin typeface="Arial" panose="020B0604020202020204" pitchFamily="34" charset="0"/>
                <a:ea typeface="Times New Roman" panose="02020603050405020304" pitchFamily="18" charset="0"/>
                <a:cs typeface="Arial" panose="020B0604020202020204" pitchFamily="34" charset="0"/>
              </a:rPr>
              <a:t>all Vendors must submit accurate Accessibility Conformance Reports (ACRs) created using the applicable sections of the  </a:t>
            </a:r>
            <a:r>
              <a:rPr lang="en-US" sz="1100" b="1"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6" action="ppaction://hlinkfile"/>
              </a:rPr>
              <a:t>Voluntary Product Accessibility Template® (VPAT®) Revised Section 508 Edition (Version 2.3 or higher)</a:t>
            </a:r>
            <a:r>
              <a:rPr lang="en-US" sz="1100" b="1" dirty="0">
                <a:latin typeface="Arial" panose="020B0604020202020204" pitchFamily="34" charset="0"/>
                <a:ea typeface="Times New Roman" panose="02020603050405020304" pitchFamily="18" charset="0"/>
                <a:cs typeface="Arial" panose="020B0604020202020204" pitchFamily="34" charset="0"/>
              </a:rPr>
              <a:t> or links to ACRs located on manufacturer websites for each proposed product or product family (as applicable) included in the submitted pricelist prior to a contract.  </a:t>
            </a:r>
            <a:r>
              <a:rPr lang="en-US" sz="1100" dirty="0">
                <a:latin typeface="Arial" panose="020B0604020202020204" pitchFamily="34" charset="0"/>
                <a:ea typeface="Times New Roman" panose="02020603050405020304" pitchFamily="18" charset="0"/>
                <a:cs typeface="Arial" panose="020B0604020202020204" pitchFamily="34" charset="0"/>
              </a:rPr>
              <a:t>Instructions on how</a:t>
            </a:r>
            <a:r>
              <a:rPr lang="en-US" sz="1100" b="1" dirty="0">
                <a:latin typeface="Arial" panose="020B0604020202020204" pitchFamily="34" charset="0"/>
                <a:ea typeface="Times New Roman" panose="02020603050405020304" pitchFamily="18" charset="0"/>
                <a:cs typeface="Arial" panose="020B0604020202020204" pitchFamily="34" charset="0"/>
              </a:rPr>
              <a:t> </a:t>
            </a:r>
            <a:r>
              <a:rPr lang="en-US" sz="1100" dirty="0">
                <a:latin typeface="Arial" panose="020B0604020202020204" pitchFamily="34" charset="0"/>
                <a:ea typeface="Times New Roman" panose="02020603050405020304" pitchFamily="18" charset="0"/>
                <a:cs typeface="Arial" panose="020B0604020202020204" pitchFamily="34" charset="0"/>
              </a:rPr>
              <a:t>to complete this document are included in the template itself.  ACRs based on earlier versions of the VPAT® template will be accepted if such competed ACRs already exist, and there have been no changes to the product / service since the time of the original document completion. </a:t>
            </a:r>
          </a:p>
          <a:p>
            <a:pPr marL="342900" marR="0" lvl="0" indent="-342900" algn="just">
              <a:spcBef>
                <a:spcPts val="0"/>
              </a:spcBef>
              <a:spcAft>
                <a:spcPts val="0"/>
              </a:spcAft>
              <a:buFont typeface="+mj-lt"/>
              <a:buAutoNum type="arabicPeriod"/>
            </a:pPr>
            <a:endParaRPr lang="en-US" sz="1100" dirty="0">
              <a:latin typeface="Arial" panose="020B0604020202020204" pitchFamily="34" charset="0"/>
              <a:ea typeface="Times New Roman" panose="02020603050405020304" pitchFamily="18" charset="0"/>
              <a:cs typeface="Arial" panose="020B0604020202020204" pitchFamily="34" charset="0"/>
            </a:endParaRPr>
          </a:p>
          <a:p>
            <a:pPr lvl="1" algn="just"/>
            <a:r>
              <a:rPr lang="en-US" sz="1100" dirty="0">
                <a:latin typeface="Arial" panose="020B0604020202020204" pitchFamily="34" charset="0"/>
                <a:ea typeface="Times New Roman" panose="02020603050405020304" pitchFamily="18" charset="0"/>
                <a:cs typeface="Arial" panose="020B0604020202020204" pitchFamily="34" charset="0"/>
              </a:rPr>
              <a:t>Vendors claiming that a proposed product or family of products is exempt from accessibility requirements must specify the product(s) as such in “Notes” located in the product information section of the VPAT v.2.3 or higher, or as an additional note in the product information section  of older VPAT versions of the form, specifying each exempt product or product family with a supporting statement(s) for this position.</a:t>
            </a:r>
          </a:p>
          <a:p>
            <a:pPr marL="342900" marR="0" lvl="0" indent="-342900" algn="just">
              <a:spcBef>
                <a:spcPts val="0"/>
              </a:spcBef>
              <a:spcAft>
                <a:spcPts val="0"/>
              </a:spcAft>
              <a:buFont typeface="+mj-lt"/>
              <a:buAutoNum type="arabicPeriod"/>
            </a:pPr>
            <a:endParaRPr lang="en-US" sz="110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mj-lt"/>
              <a:buAutoNum type="arabicPeriod"/>
            </a:pPr>
            <a:r>
              <a:rPr lang="en-US" sz="1100" dirty="0">
                <a:latin typeface="Arial" panose="020B0604020202020204" pitchFamily="34" charset="0"/>
                <a:ea typeface="Times New Roman" panose="02020603050405020304" pitchFamily="18" charset="0"/>
                <a:cs typeface="Arial" panose="020B0604020202020204" pitchFamily="34" charset="0"/>
              </a:rPr>
              <a:t>For non-COTS offerings (such as IT related development services, services that include user accessed, online components, etc.) Vendors must complete a </a:t>
            </a:r>
            <a:r>
              <a:rPr lang="en-US" sz="1100" b="1" dirty="0">
                <a:latin typeface="Arial" panose="020B0604020202020204" pitchFamily="34" charset="0"/>
                <a:ea typeface="Times New Roman" panose="02020603050405020304" pitchFamily="18" charset="0"/>
                <a:cs typeface="Arial" panose="020B0604020202020204" pitchFamily="34" charset="0"/>
              </a:rPr>
              <a:t>Vendor Accessibility Development Services Questionnaire </a:t>
            </a:r>
            <a:r>
              <a:rPr lang="en-US" sz="1100" dirty="0">
                <a:highlight>
                  <a:srgbClr val="FFFF00"/>
                </a:highlight>
                <a:latin typeface="Arial" panose="020B0604020202020204" pitchFamily="34" charset="0"/>
                <a:ea typeface="Times New Roman" panose="02020603050405020304" pitchFamily="18" charset="0"/>
                <a:cs typeface="Arial" panose="020B0604020202020204" pitchFamily="34" charset="0"/>
              </a:rPr>
              <a:t>(Bid Package X)</a:t>
            </a:r>
            <a:r>
              <a:rPr lang="en-US" sz="1100" dirty="0">
                <a:latin typeface="Arial" panose="020B0604020202020204" pitchFamily="34" charset="0"/>
                <a:ea typeface="Times New Roman" panose="02020603050405020304" pitchFamily="18" charset="0"/>
                <a:cs typeface="Arial" panose="020B0604020202020204" pitchFamily="34" charset="0"/>
              </a:rPr>
              <a:t> which documents Vendor's capability or ability to produce accessible electronic and information resources. </a:t>
            </a:r>
          </a:p>
          <a:p>
            <a:pPr marL="342900" marR="0" lvl="0" indent="-342900" algn="just">
              <a:spcBef>
                <a:spcPts val="0"/>
              </a:spcBef>
              <a:spcAft>
                <a:spcPts val="0"/>
              </a:spcAft>
              <a:buFont typeface="+mj-lt"/>
              <a:buAutoNum type="arabicPeriod"/>
            </a:pPr>
            <a:endParaRPr lang="en-US" sz="110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mj-lt"/>
              <a:buAutoNum type="arabicPeriod"/>
            </a:pPr>
            <a:r>
              <a:rPr lang="en-US" sz="1100" dirty="0">
                <a:latin typeface="Arial" panose="020B0604020202020204" pitchFamily="34" charset="0"/>
                <a:ea typeface="Times New Roman" panose="02020603050405020304" pitchFamily="18" charset="0"/>
                <a:cs typeface="Arial" panose="020B0604020202020204" pitchFamily="34" charset="0"/>
              </a:rPr>
              <a:t>Vendors </a:t>
            </a:r>
            <a:r>
              <a:rPr lang="en-US" sz="1100" b="1" u="sng" dirty="0">
                <a:latin typeface="Arial" panose="020B0604020202020204" pitchFamily="34" charset="0"/>
                <a:ea typeface="Times New Roman" panose="02020603050405020304" pitchFamily="18" charset="0"/>
                <a:cs typeface="Arial" panose="020B0604020202020204" pitchFamily="34" charset="0"/>
              </a:rPr>
              <a:t>must</a:t>
            </a:r>
            <a:r>
              <a:rPr lang="en-US" sz="1100" dirty="0">
                <a:latin typeface="Arial" panose="020B0604020202020204" pitchFamily="34" charset="0"/>
                <a:ea typeface="Times New Roman" panose="02020603050405020304" pitchFamily="18" charset="0"/>
                <a:cs typeface="Arial" panose="020B0604020202020204" pitchFamily="34" charset="0"/>
              </a:rPr>
              <a:t> complete the </a:t>
            </a:r>
            <a:r>
              <a:rPr lang="en-US" sz="1100" b="1" dirty="0">
                <a:latin typeface="Arial" panose="020B0604020202020204" pitchFamily="34" charset="0"/>
                <a:ea typeface="Times New Roman" panose="02020603050405020304" pitchFamily="18" charset="0"/>
                <a:cs typeface="Arial" panose="020B0604020202020204" pitchFamily="34" charset="0"/>
              </a:rPr>
              <a:t>Policy Driven Adoption for Accessibility (PDAA) for Vendor Self-Assessment</a:t>
            </a:r>
            <a:r>
              <a:rPr lang="en-US" sz="1100" dirty="0">
                <a:latin typeface="Arial" panose="020B0604020202020204" pitchFamily="34" charset="0"/>
                <a:ea typeface="Times New Roman" panose="02020603050405020304" pitchFamily="18" charset="0"/>
                <a:cs typeface="Arial" panose="020B0604020202020204" pitchFamily="34" charset="0"/>
              </a:rPr>
              <a:t>. </a:t>
            </a:r>
            <a:r>
              <a:rPr lang="en-US" sz="1100" dirty="0">
                <a:highlight>
                  <a:srgbClr val="FFFF00"/>
                </a:highlight>
                <a:latin typeface="Arial" panose="020B0604020202020204" pitchFamily="34" charset="0"/>
                <a:ea typeface="Times New Roman" panose="02020603050405020304" pitchFamily="18" charset="0"/>
                <a:cs typeface="Arial" panose="020B0604020202020204" pitchFamily="34" charset="0"/>
              </a:rPr>
              <a:t>(Bid Package X)</a:t>
            </a:r>
            <a:endParaRPr lang="en-US" sz="1100" dirty="0">
              <a:latin typeface="Arial" panose="020B0604020202020204" pitchFamily="34" charset="0"/>
              <a:ea typeface="Times New Roman" panose="02020603050405020304" pitchFamily="18" charset="0"/>
              <a:cs typeface="Arial" panose="020B0604020202020204" pitchFamily="34" charset="0"/>
            </a:endParaRPr>
          </a:p>
        </p:txBody>
      </p:sp>
      <p:sp>
        <p:nvSpPr>
          <p:cNvPr id="6" name="Title 5">
            <a:extLst>
              <a:ext uri="{FF2B5EF4-FFF2-40B4-BE49-F238E27FC236}">
                <a16:creationId xmlns:a16="http://schemas.microsoft.com/office/drawing/2014/main" id="{C6AB00E2-43CB-4AD3-AB54-1D89585D5F7A}"/>
              </a:ext>
            </a:extLst>
          </p:cNvPr>
          <p:cNvSpPr>
            <a:spLocks noGrp="1"/>
          </p:cNvSpPr>
          <p:nvPr>
            <p:ph type="title" idx="4294967295"/>
          </p:nvPr>
        </p:nvSpPr>
        <p:spPr>
          <a:xfrm>
            <a:off x="1704427" y="304800"/>
            <a:ext cx="7239000" cy="1143000"/>
          </a:xfrm>
        </p:spPr>
        <p:txBody>
          <a:bodyPr>
            <a:normAutofit/>
          </a:bodyPr>
          <a:lstStyle/>
          <a:p>
            <a:pPr algn="r"/>
            <a:r>
              <a:rPr lang="en-US" sz="2400" dirty="0">
                <a:effectLst/>
                <a:latin typeface="Arial" panose="020B0604020202020204" pitchFamily="34" charset="0"/>
                <a:cs typeface="Arial" panose="020B0604020202020204" pitchFamily="34" charset="0"/>
              </a:rPr>
              <a:t>Sample IT Accessibility Solicitation Language</a:t>
            </a:r>
          </a:p>
        </p:txBody>
      </p:sp>
    </p:spTree>
    <p:extLst>
      <p:ext uri="{BB962C8B-B14F-4D97-AF65-F5344CB8AC3E}">
        <p14:creationId xmlns:p14="http://schemas.microsoft.com/office/powerpoint/2010/main" val="2177075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2DBB371-B01B-4BF2-BA36-E358D4C1FC65}" type="slidenum">
              <a:rPr lang="en-US" altLang="en-US" smtClean="0">
                <a:solidFill>
                  <a:srgbClr val="000000"/>
                </a:solidFill>
              </a:rPr>
              <a:pPr/>
              <a:t>9</a:t>
            </a:fld>
            <a:endParaRPr lang="en-US" altLang="en-US" dirty="0">
              <a:solidFill>
                <a:srgbClr val="000000"/>
              </a:solidFill>
            </a:endParaRPr>
          </a:p>
        </p:txBody>
      </p:sp>
      <p:sp>
        <p:nvSpPr>
          <p:cNvPr id="2" name="Title 1"/>
          <p:cNvSpPr>
            <a:spLocks noGrp="1"/>
          </p:cNvSpPr>
          <p:nvPr>
            <p:ph type="title" idx="4294967295"/>
          </p:nvPr>
        </p:nvSpPr>
        <p:spPr>
          <a:xfrm>
            <a:off x="457200" y="451560"/>
            <a:ext cx="8450133" cy="685800"/>
          </a:xfrm>
        </p:spPr>
        <p:txBody>
          <a:bodyPr vert="horz" lIns="68580" tIns="34290" rIns="68580" bIns="34290" rtlCol="0" anchor="ctr">
            <a:normAutofit/>
          </a:bodyPr>
          <a:lstStyle/>
          <a:p>
            <a:pPr algn="r"/>
            <a:r>
              <a:rPr lang="en-US" sz="2400" dirty="0">
                <a:effectLst/>
                <a:latin typeface="Arial" panose="020B0604020202020204" pitchFamily="34" charset="0"/>
                <a:cs typeface="Arial" panose="020B0604020202020204" pitchFamily="34" charset="0"/>
              </a:rPr>
              <a:t>Accessibility SME role in Procurement Lifecycle</a:t>
            </a:r>
          </a:p>
        </p:txBody>
      </p:sp>
      <p:sp>
        <p:nvSpPr>
          <p:cNvPr id="6" name="Text Placeholder 5"/>
          <p:cNvSpPr>
            <a:spLocks noGrp="1"/>
          </p:cNvSpPr>
          <p:nvPr>
            <p:ph sz="half" idx="4294967295"/>
          </p:nvPr>
        </p:nvSpPr>
        <p:spPr>
          <a:xfrm>
            <a:off x="214745" y="1429182"/>
            <a:ext cx="8678732" cy="5292293"/>
          </a:xfrm>
        </p:spPr>
        <p:txBody>
          <a:bodyPr>
            <a:noAutofit/>
          </a:bodyPr>
          <a:lstStyle/>
          <a:p>
            <a:pPr marL="0" indent="0">
              <a:spcBef>
                <a:spcPct val="30000"/>
              </a:spcBef>
              <a:buFont typeface="+mj-lt"/>
              <a:buNone/>
            </a:pPr>
            <a:r>
              <a:rPr lang="en-US" sz="1800" b="1" dirty="0">
                <a:latin typeface="Arial" panose="020B0604020202020204" pitchFamily="34" charset="0"/>
                <a:cs typeface="Arial" panose="020B0604020202020204" pitchFamily="34" charset="0"/>
              </a:rPr>
              <a:t>Engage an Accessibility SME throughout the procurement  process</a:t>
            </a:r>
          </a:p>
          <a:p>
            <a:pPr>
              <a:spcBef>
                <a:spcPct val="30000"/>
              </a:spcBef>
            </a:pPr>
            <a:r>
              <a:rPr lang="en-US" sz="1600" b="1" dirty="0">
                <a:latin typeface="Arial" panose="020B0604020202020204" pitchFamily="34" charset="0"/>
                <a:cs typeface="Arial" panose="020B0604020202020204" pitchFamily="34" charset="0"/>
              </a:rPr>
              <a:t>Solicitation</a:t>
            </a:r>
            <a:r>
              <a:rPr lang="en-US" sz="1600" dirty="0">
                <a:latin typeface="Arial" panose="020B0604020202020204" pitchFamily="34" charset="0"/>
                <a:cs typeface="Arial" panose="020B0604020202020204" pitchFamily="34" charset="0"/>
              </a:rPr>
              <a:t> </a:t>
            </a:r>
          </a:p>
          <a:p>
            <a:pPr lvl="1">
              <a:spcBef>
                <a:spcPct val="30000"/>
              </a:spcBef>
            </a:pPr>
            <a:r>
              <a:rPr lang="en-US" sz="1600" dirty="0">
                <a:latin typeface="Arial" panose="020B0604020202020204" pitchFamily="34" charset="0"/>
                <a:cs typeface="Arial" panose="020B0604020202020204" pitchFamily="34" charset="0"/>
              </a:rPr>
              <a:t>Review of solicitation language and documents required for submissions</a:t>
            </a:r>
          </a:p>
          <a:p>
            <a:pPr lvl="1">
              <a:spcBef>
                <a:spcPct val="30000"/>
              </a:spcBef>
            </a:pPr>
            <a:r>
              <a:rPr lang="en-US" sz="1600" dirty="0">
                <a:latin typeface="Arial" panose="020B0604020202020204" pitchFamily="34" charset="0"/>
                <a:cs typeface="Arial" panose="020B0604020202020204" pitchFamily="34" charset="0"/>
              </a:rPr>
              <a:t>Present accessibility requirements at pre-bid conferences</a:t>
            </a:r>
          </a:p>
          <a:p>
            <a:pPr lvl="1">
              <a:spcBef>
                <a:spcPct val="30000"/>
              </a:spcBef>
            </a:pPr>
            <a:r>
              <a:rPr lang="en-US" sz="1600" dirty="0">
                <a:latin typeface="Arial" panose="020B0604020202020204" pitchFamily="34" charset="0"/>
                <a:cs typeface="Arial" panose="020B0604020202020204" pitchFamily="34" charset="0"/>
              </a:rPr>
              <a:t>Develop scoring metrics </a:t>
            </a:r>
          </a:p>
          <a:p>
            <a:pPr>
              <a:spcBef>
                <a:spcPct val="30000"/>
              </a:spcBef>
            </a:pPr>
            <a:r>
              <a:rPr lang="en-US" sz="1600" b="1" dirty="0">
                <a:latin typeface="Arial" panose="020B0604020202020204" pitchFamily="34" charset="0"/>
                <a:cs typeface="Arial" panose="020B0604020202020204" pitchFamily="34" charset="0"/>
              </a:rPr>
              <a:t>Submission evaluation phase</a:t>
            </a:r>
          </a:p>
          <a:p>
            <a:pPr lvl="1">
              <a:spcBef>
                <a:spcPct val="30000"/>
              </a:spcBef>
            </a:pPr>
            <a:r>
              <a:rPr lang="en-US" sz="1600" dirty="0">
                <a:latin typeface="Arial" panose="020B0604020202020204" pitchFamily="34" charset="0"/>
                <a:cs typeface="Arial" panose="020B0604020202020204" pitchFamily="34" charset="0"/>
              </a:rPr>
              <a:t>Evaluate accessibility related submission documents for credibility and accuracy</a:t>
            </a:r>
          </a:p>
          <a:p>
            <a:pPr lvl="1">
              <a:spcBef>
                <a:spcPct val="30000"/>
              </a:spcBef>
            </a:pPr>
            <a:r>
              <a:rPr lang="en-US" sz="1600" dirty="0">
                <a:latin typeface="Arial" panose="020B0604020202020204" pitchFamily="34" charset="0"/>
                <a:cs typeface="Arial" panose="020B0604020202020204" pitchFamily="34" charset="0"/>
              </a:rPr>
              <a:t>Follow up with vendors on submission responses</a:t>
            </a:r>
          </a:p>
          <a:p>
            <a:pPr lvl="2">
              <a:spcBef>
                <a:spcPct val="30000"/>
              </a:spcBef>
            </a:pPr>
            <a:r>
              <a:rPr lang="en-US" sz="1600" dirty="0">
                <a:latin typeface="Arial" panose="020B0604020202020204" pitchFamily="34" charset="0"/>
                <a:cs typeface="Arial" panose="020B0604020202020204" pitchFamily="34" charset="0"/>
              </a:rPr>
              <a:t>Request additional information as needed with vendor</a:t>
            </a:r>
          </a:p>
          <a:p>
            <a:pPr lvl="2">
              <a:spcBef>
                <a:spcPct val="30000"/>
              </a:spcBef>
            </a:pPr>
            <a:r>
              <a:rPr lang="en-US" sz="1600" dirty="0">
                <a:latin typeface="Arial" panose="020B0604020202020204" pitchFamily="34" charset="0"/>
                <a:cs typeface="Arial" panose="020B0604020202020204" pitchFamily="34" charset="0"/>
              </a:rPr>
              <a:t>Evaluate additional documents / demos, etc.</a:t>
            </a:r>
          </a:p>
          <a:p>
            <a:pPr lvl="1">
              <a:spcBef>
                <a:spcPct val="30000"/>
              </a:spcBef>
            </a:pPr>
            <a:r>
              <a:rPr lang="en-US" sz="1600" dirty="0">
                <a:latin typeface="Arial" panose="020B0604020202020204" pitchFamily="34" charset="0"/>
                <a:cs typeface="Arial" panose="020B0604020202020204" pitchFamily="34" charset="0"/>
              </a:rPr>
              <a:t> Make recommendations to procurement based on findings</a:t>
            </a:r>
          </a:p>
          <a:p>
            <a:r>
              <a:rPr lang="en-US" sz="1600" b="1" dirty="0">
                <a:latin typeface="Arial" panose="020B0604020202020204" pitchFamily="34" charset="0"/>
                <a:cs typeface="Arial" panose="020B0604020202020204" pitchFamily="34" charset="0"/>
              </a:rPr>
              <a:t> Contract language and deliverables requirements</a:t>
            </a:r>
          </a:p>
          <a:p>
            <a:pPr lvl="1"/>
            <a:r>
              <a:rPr lang="en-US" sz="1600" dirty="0">
                <a:latin typeface="Arial" panose="020B0604020202020204" pitchFamily="34" charset="0"/>
                <a:cs typeface="Arial" panose="020B0604020202020204" pitchFamily="34" charset="0"/>
              </a:rPr>
              <a:t>Technical standards specifications</a:t>
            </a:r>
          </a:p>
          <a:p>
            <a:pPr lvl="1"/>
            <a:r>
              <a:rPr lang="en-US" sz="1600" dirty="0">
                <a:latin typeface="Arial" panose="020B0604020202020204" pitchFamily="34" charset="0"/>
                <a:cs typeface="Arial" panose="020B0604020202020204" pitchFamily="34" charset="0"/>
              </a:rPr>
              <a:t>Deliverables requirements</a:t>
            </a:r>
          </a:p>
          <a:p>
            <a:pPr lvl="2"/>
            <a:r>
              <a:rPr lang="en-US" sz="1600" dirty="0">
                <a:latin typeface="Arial" panose="020B0604020202020204" pitchFamily="34" charset="0"/>
                <a:cs typeface="Arial" panose="020B0604020202020204" pitchFamily="34" charset="0"/>
              </a:rPr>
              <a:t>Development phase checkpoints (non COTS) </a:t>
            </a:r>
          </a:p>
          <a:p>
            <a:pPr lvl="2"/>
            <a:r>
              <a:rPr lang="en-US" sz="1600" dirty="0">
                <a:latin typeface="Arial" panose="020B0604020202020204" pitchFamily="34" charset="0"/>
                <a:cs typeface="Arial" panose="020B0604020202020204" pitchFamily="34" charset="0"/>
              </a:rPr>
              <a:t>Test plans and </a:t>
            </a:r>
            <a:r>
              <a:rPr lang="en-US" sz="1600" b="1" u="sng" dirty="0">
                <a:latin typeface="Arial" panose="020B0604020202020204" pitchFamily="34" charset="0"/>
                <a:cs typeface="Arial" panose="020B0604020202020204" pitchFamily="34" charset="0"/>
              </a:rPr>
              <a:t>executed results </a:t>
            </a:r>
          </a:p>
          <a:p>
            <a:pPr lvl="2"/>
            <a:r>
              <a:rPr lang="en-US" sz="1600" dirty="0">
                <a:latin typeface="Arial" panose="020B0604020202020204" pitchFamily="34" charset="0"/>
                <a:cs typeface="Arial" panose="020B0604020202020204" pitchFamily="34" charset="0"/>
              </a:rPr>
              <a:t>Corrective actions, remedies and warranties</a:t>
            </a:r>
          </a:p>
        </p:txBody>
      </p:sp>
    </p:spTree>
    <p:extLst>
      <p:ext uri="{BB962C8B-B14F-4D97-AF65-F5344CB8AC3E}">
        <p14:creationId xmlns:p14="http://schemas.microsoft.com/office/powerpoint/2010/main" val="3262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xEl>
                                              <p:pRg st="15" end="1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TS10188135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a:lnSpc>
            <a:spcPct val="100000"/>
          </a:lnSpc>
          <a:spcBef>
            <a:spcPts val="600"/>
          </a:spcBef>
          <a:buClrTx/>
          <a:defRPr sz="2400" kern="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37E061906B8D41B78466604C53C4AE" ma:contentTypeVersion="28" ma:contentTypeDescription="Create a new document." ma:contentTypeScope="" ma:versionID="b1fac3747e4839e2d4ffb6e4054a9b09">
  <xsd:schema xmlns:xsd="http://www.w3.org/2001/XMLSchema" xmlns:xs="http://www.w3.org/2001/XMLSchema" xmlns:p="http://schemas.microsoft.com/office/2006/metadata/properties" xmlns:ns2="1624d5a5-934e-431c-bdeb-2205adc15921" targetNamespace="http://schemas.microsoft.com/office/2006/metadata/properties" ma:root="true" ma:fieldsID="54ec43d53a1f88dddf6650d30005016a" ns2:_="">
    <xsd:import namespace="1624d5a5-934e-431c-bdeb-2205adc15921"/>
    <xsd:element name="properties">
      <xsd:complexType>
        <xsd:sequence>
          <xsd:element name="documentManagement">
            <xsd:complexType>
              <xsd:all>
                <xsd:element ref="ns2:DocumentCategory"/>
                <xsd:element ref="ns2:DocumentSummary"/>
                <xsd:element ref="ns2:DocumentPublishDate"/>
                <xsd:element ref="ns2:DIRDepartment" minOccurs="0"/>
                <xsd:element ref="ns2:RedirectURL" minOccurs="0"/>
                <xsd:element ref="ns2:SearchSummary" minOccurs="0"/>
                <xsd:element ref="ns2:DocumentSize" minOccurs="0"/>
                <xsd:element ref="ns2:DocumentExtension" minOccurs="0"/>
                <xsd:element ref="ns2:SearchKeywords" minOccurs="0"/>
                <xsd:element ref="ns2:TSLACSubject" minOccurs="0"/>
                <xsd:element ref="ns2:TSLACType"/>
                <xsd:element ref="ns2:TaxKeywordTaxHTField"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24d5a5-934e-431c-bdeb-2205adc15921" elementFormDefault="qualified">
    <xsd:import namespace="http://schemas.microsoft.com/office/2006/documentManagement/types"/>
    <xsd:import namespace="http://schemas.microsoft.com/office/infopath/2007/PartnerControls"/>
    <xsd:element name="DocumentCategory" ma:index="1" ma:displayName="Document Category" ma:format="Dropdown" ma:internalName="DocumentCategory">
      <xsd:simpleType>
        <xsd:restriction base="dms:Choice">
          <xsd:enumeration value="Audit"/>
          <xsd:enumeration value="Board"/>
          <xsd:enumeration value="Event Materials"/>
          <xsd:enumeration value="Forms"/>
          <xsd:enumeration value="Guidelines"/>
          <xsd:enumeration value="Other"/>
          <xsd:enumeration value="Policies"/>
          <xsd:enumeration value="Reports"/>
          <xsd:enumeration value="Templates"/>
        </xsd:restriction>
      </xsd:simpleType>
    </xsd:element>
    <xsd:element name="DocumentSummary" ma:index="2" ma:displayName="Document Summary" ma:internalName="DocumentSummary">
      <xsd:simpleType>
        <xsd:restriction base="dms:Note">
          <xsd:maxLength value="255"/>
        </xsd:restriction>
      </xsd:simpleType>
    </xsd:element>
    <xsd:element name="DocumentPublishDate" ma:index="3" ma:displayName="Document Publish Date" ma:default="[today]" ma:format="DateOnly" ma:internalName="DocumentPublishDate">
      <xsd:simpleType>
        <xsd:restriction base="dms:DateTime"/>
      </xsd:simpleType>
    </xsd:element>
    <xsd:element name="DIRDepartment" ma:index="4" nillable="true" ma:displayName="DIR Department" ma:default="General" ma:format="Dropdown" ma:internalName="DIRDepartment">
      <xsd:simpleType>
        <xsd:restriction base="dms:Choice">
          <xsd:enumeration value="Contracts"/>
          <xsd:enumeration value="Data Center"/>
          <xsd:enumeration value="General"/>
          <xsd:enumeration value="Information Security"/>
          <xsd:enumeration value="Policy &amp; Planning"/>
          <xsd:enumeration value="Telecom"/>
          <xsd:enumeration value="Texas.Gov"/>
        </xsd:restriction>
      </xsd:simpleType>
    </xsd:element>
    <xsd:element name="RedirectURL" ma:index="5" nillable="true" ma:displayName="Redirect URL" ma:hidden="true" ma:internalName="RedirectURL" ma:readOnly="false">
      <xsd:simpleType>
        <xsd:restriction base="dms:Text">
          <xsd:maxLength value="255"/>
        </xsd:restriction>
      </xsd:simpleType>
    </xsd:element>
    <xsd:element name="SearchSummary" ma:index="6" nillable="true" ma:displayName="Search Summary" ma:hidden="true" ma:internalName="SearchSummary" ma:readOnly="false">
      <xsd:simpleType>
        <xsd:restriction base="dms:Note"/>
      </xsd:simpleType>
    </xsd:element>
    <xsd:element name="DocumentSize" ma:index="15" nillable="true" ma:displayName="Document Size" ma:hidden="true" ma:internalName="DocumentSize" ma:readOnly="false">
      <xsd:simpleType>
        <xsd:restriction base="dms:Text">
          <xsd:maxLength value="255"/>
        </xsd:restriction>
      </xsd:simpleType>
    </xsd:element>
    <xsd:element name="DocumentExtension" ma:index="16" nillable="true" ma:displayName="Document Extension" ma:hidden="true" ma:internalName="DocumentExtension" ma:readOnly="false">
      <xsd:simpleType>
        <xsd:restriction base="dms:Text">
          <xsd:maxLength value="255"/>
        </xsd:restriction>
      </xsd:simpleType>
    </xsd:element>
    <xsd:element name="SearchKeywords" ma:index="17" nillable="true" ma:displayName="Search Keywords" ma:internalName="SearchKeywords">
      <xsd:simpleType>
        <xsd:restriction base="dms:Text">
          <xsd:maxLength value="255"/>
        </xsd:restriction>
      </xsd:simpleType>
    </xsd:element>
    <xsd:element name="TSLACSubject" ma:index="18" nillable="true" ma:displayName="TSLAC Subject" ma:internalName="TSLACSubject" ma:requiredMultiChoice="true">
      <xsd:complexType>
        <xsd:complexContent>
          <xsd:extension base="dms:MultiChoice">
            <xsd:sequence>
              <xsd:element name="Value" maxOccurs="unbounded" minOccurs="0" nillable="true">
                <xsd:simpleType>
                  <xsd:restriction base="dms:Choice">
                    <xsd:enumeration value="Auditing Budget"/>
                    <xsd:enumeration value="Executive Departments"/>
                    <xsd:enumeration value="Government Information"/>
                    <xsd:enumeration value="Government Purchasing"/>
                    <xsd:enumeration value="State Governments"/>
                  </xsd:restriction>
                </xsd:simpleType>
              </xsd:element>
            </xsd:sequence>
          </xsd:extension>
        </xsd:complexContent>
      </xsd:complexType>
    </xsd:element>
    <xsd:element name="TSLACType" ma:index="19" ma:displayName="TSLAC Type" ma:format="Dropdown" ma:internalName="TSLACType">
      <xsd:simpleType>
        <xsd:restriction base="dms:Choice">
          <xsd:enumeration value="Agency Rules, Policies and Procedures"/>
          <xsd:enumeration value="Agency Search engines"/>
          <xsd:enumeration value="Agency staff contacts"/>
          <xsd:enumeration value="Databases"/>
          <xsd:enumeration value="Employment information"/>
          <xsd:enumeration value="Executive Orders"/>
          <xsd:enumeration value="External Fiscal Reports"/>
          <xsd:enumeration value="Forms and Form instructions"/>
          <xsd:enumeration value="Grants or Funding Opportunities"/>
          <xsd:enumeration value="Homepages"/>
          <xsd:enumeration value="Legal Opinions and Advice"/>
          <xsd:enumeration value="Legislation, Proposed Legislation, and Statutes"/>
          <xsd:enumeration value="Legislative Appropriations Requests"/>
          <xsd:enumeration value="Licenses and Licensing Information"/>
          <xsd:enumeration value="Mail and Telecommunication Listings"/>
          <xsd:enumeration value="Manuals and Instructions"/>
          <xsd:enumeration value="Maps"/>
          <xsd:enumeration value="Meeting Agendas"/>
          <xsd:enumeration value="Meeting Minutes"/>
          <xsd:enumeration value="Miscellaneous reports"/>
          <xsd:enumeration value="News or Press Releases"/>
          <xsd:enumeration value="Non-fiscal reports and studies"/>
          <xsd:enumeration value="Organization Charts"/>
          <xsd:enumeration value="Other publications"/>
          <xsd:enumeration value="Periodicals - Newsletters and Magazines"/>
          <xsd:enumeration value="Personnel Policies and Procedures"/>
          <xsd:enumeration value="Plans and Planning Information"/>
          <xsd:enumeration value="Programs and Services"/>
          <xsd:enumeration value="Reference materials"/>
          <xsd:enumeration value="Reports - Biennial or Annual"/>
          <xsd:enumeration value="Reports - Required Legislative"/>
          <xsd:enumeration value="Reports on Performance Measures"/>
          <xsd:enumeration value="Speeches and Papers"/>
          <xsd:enumeration value="Statistics"/>
          <xsd:enumeration value="Strategic Plans"/>
          <xsd:enumeration value="Training Materials"/>
          <xsd:enumeration value="Web documents - Undefined"/>
        </xsd:restriction>
      </xsd:simpleType>
    </xsd:element>
    <xsd:element name="TaxKeywordTaxHTField" ma:index="22"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23" nillable="true" ma:displayName="Taxonomy Catch All Column" ma:hidden="true" ma:list="{17e8d30a-da91-4395-8dbc-c1e53e82d6c7}" ma:internalName="TaxCatchAll" ma:showField="CatchAllData" ma:web="1624d5a5-934e-431c-bdeb-2205adc15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Summary xmlns="1624d5a5-934e-431c-bdeb-2205adc15921">Integrating Accessibility into IT Procurement</DocumentSummary>
    <TaxCatchAll xmlns="1624d5a5-934e-431c-bdeb-2205adc15921">
      <Value>155</Value>
      <Value>324</Value>
    </TaxCatchAll>
    <DocumentPublishDate xmlns="1624d5a5-934e-431c-bdeb-2205adc15921">2019-12-02T06:00:00+00:00</DocumentPublishDate>
    <DIRDepartment xmlns="1624d5a5-934e-431c-bdeb-2205adc15921">Policy &amp; Planning</DIRDepartment>
    <SearchSummary xmlns="1624d5a5-934e-431c-bdeb-2205adc15921">Integrating Accessibility into IT Procurement</SearchSummary>
    <DocumentExtension xmlns="1624d5a5-934e-431c-bdeb-2205adc15921">pptx</DocumentExtension>
    <DocumentCategory xmlns="1624d5a5-934e-431c-bdeb-2205adc15921">Other</DocumentCategory>
    <RedirectURL xmlns="1624d5a5-934e-431c-bdeb-2205adc15921">/portal/internal/resources/DocumentLibrary/IAAP Procurement 2019 OCT 22.pptx</RedirectURL>
    <TSLACSubject xmlns="1624d5a5-934e-431c-bdeb-2205adc15921">
      <Value>Executive Departments</Value>
      <Value>Government Information</Value>
      <Value>State Governments</Value>
    </TSLACSubject>
    <DocumentSize xmlns="1624d5a5-934e-431c-bdeb-2205adc15921">1157.148821602</DocumentSize>
    <TSLACType xmlns="1624d5a5-934e-431c-bdeb-2205adc15921">Other publications</TSLACType>
    <SearchKeywords xmlns="1624d5a5-934e-431c-bdeb-2205adc15921">accessibility</SearchKeywords>
    <TaxKeywordTaxHTField xmlns="1624d5a5-934e-431c-bdeb-2205adc15921">
      <Terms xmlns="http://schemas.microsoft.com/office/infopath/2007/PartnerControls">
        <TermInfo xmlns="http://schemas.microsoft.com/office/infopath/2007/PartnerControls">
          <TermName xmlns="http://schemas.microsoft.com/office/infopath/2007/PartnerControls">Accessibility</TermName>
          <TermId xmlns="http://schemas.microsoft.com/office/infopath/2007/PartnerControls">996d63c8-58c5-4386-bac0-017aadd41bd4</TermId>
        </TermInfo>
        <TermInfo xmlns="http://schemas.microsoft.com/office/infopath/2007/PartnerControls">
          <TermName xmlns="http://schemas.microsoft.com/office/infopath/2007/PartnerControls">Policy</TermName>
          <TermId xmlns="http://schemas.microsoft.com/office/infopath/2007/PartnerControls">3c8d4585-2e82-4f9f-b134-4a2d8729148f</TermId>
        </TermInfo>
      </Terms>
    </TaxKeywordTaxHTField>
  </documentManagement>
</p:properties>
</file>

<file path=customXml/itemProps1.xml><?xml version="1.0" encoding="utf-8"?>
<ds:datastoreItem xmlns:ds="http://schemas.openxmlformats.org/officeDocument/2006/customXml" ds:itemID="{06A5E317-D5F3-4F04-80C4-311AAF2533E9}"/>
</file>

<file path=customXml/itemProps2.xml><?xml version="1.0" encoding="utf-8"?>
<ds:datastoreItem xmlns:ds="http://schemas.openxmlformats.org/officeDocument/2006/customXml" ds:itemID="{64414B54-6E67-42FA-B23D-B01D36F10D31}"/>
</file>

<file path=customXml/itemProps3.xml><?xml version="1.0" encoding="utf-8"?>
<ds:datastoreItem xmlns:ds="http://schemas.openxmlformats.org/officeDocument/2006/customXml" ds:itemID="{A6FE465F-18E9-4218-8F13-4BDEEF4CEEB1}"/>
</file>

<file path=docProps/app.xml><?xml version="1.0" encoding="utf-8"?>
<Properties xmlns="http://schemas.openxmlformats.org/officeDocument/2006/extended-properties" xmlns:vt="http://schemas.openxmlformats.org/officeDocument/2006/docPropsVTypes">
  <Template/>
  <TotalTime>191716</TotalTime>
  <Words>3186</Words>
  <Application>Microsoft Office PowerPoint</Application>
  <PresentationFormat>On-screen Show (4:3)</PresentationFormat>
  <Paragraphs>584</Paragraphs>
  <Slides>30</Slides>
  <Notes>21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9" baseType="lpstr">
      <vt:lpstr>Arial</vt:lpstr>
      <vt:lpstr>Arial Bold</vt:lpstr>
      <vt:lpstr>Calibri</vt:lpstr>
      <vt:lpstr>Gill Sans</vt:lpstr>
      <vt:lpstr>Optima LT Std Medium</vt:lpstr>
      <vt:lpstr>Symbol</vt:lpstr>
      <vt:lpstr>Times New Roman</vt:lpstr>
      <vt:lpstr>TS101881352</vt:lpstr>
      <vt:lpstr>Document</vt:lpstr>
      <vt:lpstr>Integrating Accessibility into  IT Procurement</vt:lpstr>
      <vt:lpstr>Scenario: Online Recruiting</vt:lpstr>
      <vt:lpstr>Scenario: Online Recruiting What Happened?</vt:lpstr>
      <vt:lpstr>ICT Accessibility-related Complaints / Legal Inquiries on the Rise    </vt:lpstr>
      <vt:lpstr>The Procurement Dependency</vt:lpstr>
      <vt:lpstr>Fundamental Procurement Questions</vt:lpstr>
      <vt:lpstr>The Solicitation</vt:lpstr>
      <vt:lpstr>Sample IT Accessibility Solicitation Language</vt:lpstr>
      <vt:lpstr>Accessibility SME role in Procurement Lifecycle</vt:lpstr>
      <vt:lpstr>Validating Accessibility of Vendor Offerings </vt:lpstr>
      <vt:lpstr>Understanding VPATs / ACRs </vt:lpstr>
      <vt:lpstr>Analyzing legacy ACRs (Old US Section 508)</vt:lpstr>
      <vt:lpstr>Analyzing ACRs (Current US Section 508)</vt:lpstr>
      <vt:lpstr>Procurement Red Flags related to ACRs </vt:lpstr>
      <vt:lpstr>Follow up questions for COTS Vendors about their ACRs</vt:lpstr>
      <vt:lpstr>Risk Hierarchy Example</vt:lpstr>
      <vt:lpstr>How do I handle IT Development Services procurements?</vt:lpstr>
      <vt:lpstr>Vendor EIR Accessibility Development Services Info Request</vt:lpstr>
      <vt:lpstr>Vendor EIR Accessibility Development Services Info Request(cont)</vt:lpstr>
      <vt:lpstr>How do I handle IT Development Services procurements (cont.)?</vt:lpstr>
      <vt:lpstr>Final Deliverable</vt:lpstr>
      <vt:lpstr>IT accessibility today is a governance problem</vt:lpstr>
      <vt:lpstr>Assessing Vendor Accessibility Maturity: Policy Driven Adoption for Accessibility (PDAA)</vt:lpstr>
      <vt:lpstr>PDAA Self Assessment Results</vt:lpstr>
      <vt:lpstr>PDAA Core Criteria for Vendors </vt:lpstr>
      <vt:lpstr>PDAA Maturity Model</vt:lpstr>
      <vt:lpstr>PDAA Vendor Self Assessment Tool</vt:lpstr>
      <vt:lpstr>Scoring Example of Accessibility in Solicitations</vt:lpstr>
      <vt:lpstr>Wrap Up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IAAP Procurement 2019 OCT 22</dc:title>
  <dc:subject>Using policy to drive accessibility</dc:subject>
  <dc:creator>States of Massachusetts, Minnesota, and Texas</dc:creator>
  <cp:keywords>Accessibility; Policy</cp:keywords>
  <cp:lastModifiedBy>Jeff Kline</cp:lastModifiedBy>
  <cp:revision>701</cp:revision>
  <cp:lastPrinted>2013-08-01T17:12:43Z</cp:lastPrinted>
  <dcterms:created xsi:type="dcterms:W3CDTF">2013-07-22T17:51:42Z</dcterms:created>
  <dcterms:modified xsi:type="dcterms:W3CDTF">2019-10-18T15:08:41Z</dcterms:modified>
  <cp:category>accessibility</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TC018813529991</vt:lpwstr>
  </property>
  <property fmtid="{D5CDD505-2E9C-101B-9397-08002B2CF9AE}" pid="3" name="ContentTypeId">
    <vt:lpwstr>0x010100BC37E061906B8D41B78466604C53C4AE</vt:lpwstr>
  </property>
  <property fmtid="{D5CDD505-2E9C-101B-9397-08002B2CF9AE}" pid="4" name="TaxKeyword">
    <vt:lpwstr>155;#Accessibility|996d63c8-58c5-4386-bac0-017aadd41bd4;#324;#Policy|3c8d4585-2e82-4f9f-b134-4a2d8729148f</vt:lpwstr>
  </property>
  <property fmtid="{D5CDD505-2E9C-101B-9397-08002B2CF9AE}" pid="5" name="WorkflowChangePath">
    <vt:lpwstr>4e7f0d7b-af58-4d14-a711-25a4e8942f2a,4;4e7f0d7b-af58-4d14-a711-25a4e8942f2a,4;4e7f0d7b-af58-4d14-a711-25a4e8942f2a,4;4e7f0d7b-af58-4d14-a711-25a4e8942f2a,4;4e7f0d7b-af58-4d14-a711-25a4e8942f2a,4;4e7f0d7b-af58-4d14-a711-25a4e8942f2a,4;4e7f0d7b-af58-4d14-a711-25a4e8942f2a,4;</vt:lpwstr>
  </property>
</Properties>
</file>