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Default Extension="xlsm" ContentType="application/vnd.ms-excel.sheet.macroEnabled.12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Default Extension="png" ContentType="image/png"/>
  <Default Extension="bin" ContentType="application/vnd.openxmlformats-officedocument.oleObject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charts/style1.xml" ContentType="application/vnd.ms-office.chartstyl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emf" ContentType="image/x-emf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olors3.xml" ContentType="application/vnd.ms-office.chartcolor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olors1.xml" ContentType="application/vnd.ms-office.chartcolorstyle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charts/style4.xml" ContentType="application/vnd.ms-office.chart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54"/>
  </p:notesMasterIdLst>
  <p:handoutMasterIdLst>
    <p:handoutMasterId r:id="rId55"/>
  </p:handoutMasterIdLst>
  <p:sldIdLst>
    <p:sldId id="256" r:id="rId2"/>
    <p:sldId id="303" r:id="rId3"/>
    <p:sldId id="258" r:id="rId4"/>
    <p:sldId id="259" r:id="rId5"/>
    <p:sldId id="312" r:id="rId6"/>
    <p:sldId id="313" r:id="rId7"/>
    <p:sldId id="314" r:id="rId8"/>
    <p:sldId id="257" r:id="rId9"/>
    <p:sldId id="261" r:id="rId10"/>
    <p:sldId id="262" r:id="rId11"/>
    <p:sldId id="263" r:id="rId12"/>
    <p:sldId id="324" r:id="rId13"/>
    <p:sldId id="265" r:id="rId14"/>
    <p:sldId id="266" r:id="rId15"/>
    <p:sldId id="315" r:id="rId16"/>
    <p:sldId id="268" r:id="rId17"/>
    <p:sldId id="325" r:id="rId18"/>
    <p:sldId id="270" r:id="rId19"/>
    <p:sldId id="316" r:id="rId20"/>
    <p:sldId id="272" r:id="rId21"/>
    <p:sldId id="326" r:id="rId22"/>
    <p:sldId id="274" r:id="rId23"/>
    <p:sldId id="311" r:id="rId24"/>
    <p:sldId id="275" r:id="rId25"/>
    <p:sldId id="276" r:id="rId26"/>
    <p:sldId id="277" r:id="rId27"/>
    <p:sldId id="278" r:id="rId28"/>
    <p:sldId id="279" r:id="rId29"/>
    <p:sldId id="327" r:id="rId30"/>
    <p:sldId id="281" r:id="rId31"/>
    <p:sldId id="299" r:id="rId32"/>
    <p:sldId id="282" r:id="rId33"/>
    <p:sldId id="300" r:id="rId34"/>
    <p:sldId id="283" r:id="rId35"/>
    <p:sldId id="284" r:id="rId36"/>
    <p:sldId id="328" r:id="rId37"/>
    <p:sldId id="286" r:id="rId38"/>
    <p:sldId id="317" r:id="rId39"/>
    <p:sldId id="301" r:id="rId40"/>
    <p:sldId id="287" r:id="rId41"/>
    <p:sldId id="318" r:id="rId42"/>
    <p:sldId id="289" r:id="rId43"/>
    <p:sldId id="319" r:id="rId44"/>
    <p:sldId id="321" r:id="rId45"/>
    <p:sldId id="323" r:id="rId46"/>
    <p:sldId id="302" r:id="rId47"/>
    <p:sldId id="291" r:id="rId48"/>
    <p:sldId id="292" r:id="rId49"/>
    <p:sldId id="293" r:id="rId50"/>
    <p:sldId id="294" r:id="rId51"/>
    <p:sldId id="322" r:id="rId52"/>
    <p:sldId id="295" r:id="rId53"/>
  </p:sldIdLst>
  <p:sldSz cx="9144000" cy="6858000" type="screen4x3"/>
  <p:notesSz cx="7010400" cy="9236075"/>
  <p:defaultTextStyle>
    <a:defPPr>
      <a:defRPr lang="en-US"/>
    </a:defPPr>
    <a:lvl1pPr algn="ctr" rtl="0" eaLnBrk="0" fontAlgn="base" hangingPunct="0">
      <a:lnSpc>
        <a:spcPct val="80000"/>
      </a:lnSpc>
      <a:spcBef>
        <a:spcPct val="0"/>
      </a:spcBef>
      <a:spcAft>
        <a:spcPct val="0"/>
      </a:spcAft>
      <a:buClr>
        <a:schemeClr val="bg1"/>
      </a:buClr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lnSpc>
        <a:spcPct val="80000"/>
      </a:lnSpc>
      <a:spcBef>
        <a:spcPct val="0"/>
      </a:spcBef>
      <a:spcAft>
        <a:spcPct val="0"/>
      </a:spcAft>
      <a:buClr>
        <a:schemeClr val="bg1"/>
      </a:buClr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lnSpc>
        <a:spcPct val="80000"/>
      </a:lnSpc>
      <a:spcBef>
        <a:spcPct val="0"/>
      </a:spcBef>
      <a:spcAft>
        <a:spcPct val="0"/>
      </a:spcAft>
      <a:buClr>
        <a:schemeClr val="bg1"/>
      </a:buClr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lnSpc>
        <a:spcPct val="80000"/>
      </a:lnSpc>
      <a:spcBef>
        <a:spcPct val="0"/>
      </a:spcBef>
      <a:spcAft>
        <a:spcPct val="0"/>
      </a:spcAft>
      <a:buClr>
        <a:schemeClr val="bg1"/>
      </a:buClr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lnSpc>
        <a:spcPct val="80000"/>
      </a:lnSpc>
      <a:spcBef>
        <a:spcPct val="0"/>
      </a:spcBef>
      <a:spcAft>
        <a:spcPct val="0"/>
      </a:spcAft>
      <a:buClr>
        <a:schemeClr val="bg1"/>
      </a:buClr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1111AD"/>
    <a:srgbClr val="F4C108"/>
    <a:srgbClr val="C4DDF4"/>
    <a:srgbClr val="9AA2F0"/>
    <a:srgbClr val="92C0EA"/>
    <a:srgbClr val="7A7AF2"/>
    <a:srgbClr val="0000CC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8978" autoAdjust="0"/>
  </p:normalViewPr>
  <p:slideViewPr>
    <p:cSldViewPr snapToGrid="0">
      <p:cViewPr varScale="1">
        <p:scale>
          <a:sx n="78" d="100"/>
          <a:sy n="78" d="100"/>
        </p:scale>
        <p:origin x="13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466" y="15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61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gaspard\Documents\My%20Projects\TX%20DIR\TX%20DIR-Application%20Portfolio%20Assessment%20Analysis%2010June2014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Sheet2!$A$3:$A$8</c:f>
              <c:strCache>
                <c:ptCount val="6"/>
                <c:pt idx="0">
                  <c:v>Obsolete technology</c:v>
                </c:pt>
                <c:pt idx="1">
                  <c:v>Difficult or espensive to support</c:v>
                </c:pt>
                <c:pt idx="2">
                  <c:v>Lack of agility to adop to new requirements</c:v>
                </c:pt>
                <c:pt idx="3">
                  <c:v>Functionality no longer matches business need</c:v>
                </c:pt>
                <c:pt idx="4">
                  <c:v>Other</c:v>
                </c:pt>
                <c:pt idx="5">
                  <c:v>Don't know</c:v>
                </c:pt>
              </c:strCache>
            </c:strRef>
          </c:cat>
          <c:val>
            <c:numRef>
              <c:f>Sheet2!$B$3:$B$8</c:f>
              <c:numCache>
                <c:formatCode>General</c:formatCode>
                <c:ptCount val="6"/>
                <c:pt idx="0">
                  <c:v>24</c:v>
                </c:pt>
                <c:pt idx="1">
                  <c:v>11</c:v>
                </c:pt>
                <c:pt idx="2">
                  <c:v>9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161912"/>
        <c:axId val="169162304"/>
      </c:barChart>
      <c:catAx>
        <c:axId val="16916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62304"/>
        <c:crosses val="autoZero"/>
        <c:auto val="1"/>
        <c:lblAlgn val="ctr"/>
        <c:lblOffset val="100"/>
        <c:noMultiLvlLbl val="0"/>
      </c:catAx>
      <c:valAx>
        <c:axId val="16916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61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1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00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Sheet2!$G$5:$G$10</c:f>
              <c:strCache>
                <c:ptCount val="6"/>
                <c:pt idx="0">
                  <c:v>No active portfolio management</c:v>
                </c:pt>
                <c:pt idx="1">
                  <c:v>Focus on critical business applications only</c:v>
                </c:pt>
                <c:pt idx="2">
                  <c:v>Informal portfolio management with awareness of technology support windows</c:v>
                </c:pt>
                <c:pt idx="3">
                  <c:v>Formal portfolio management with active technology lifecycle management</c:v>
                </c:pt>
                <c:pt idx="4">
                  <c:v>Other</c:v>
                </c:pt>
                <c:pt idx="5">
                  <c:v>Don't know</c:v>
                </c:pt>
              </c:strCache>
            </c:strRef>
          </c:cat>
          <c:val>
            <c:numRef>
              <c:f>Sheet2!$H$5:$H$10</c:f>
              <c:numCache>
                <c:formatCode>General</c:formatCode>
                <c:ptCount val="6"/>
                <c:pt idx="0">
                  <c:v>11</c:v>
                </c:pt>
                <c:pt idx="1">
                  <c:v>4</c:v>
                </c:pt>
                <c:pt idx="2">
                  <c:v>23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163088"/>
        <c:axId val="169163480"/>
      </c:barChart>
      <c:catAx>
        <c:axId val="16916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63480"/>
        <c:crosses val="autoZero"/>
        <c:auto val="1"/>
        <c:lblAlgn val="ctr"/>
        <c:lblOffset val="100"/>
        <c:noMultiLvlLbl val="0"/>
      </c:catAx>
      <c:valAx>
        <c:axId val="169163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6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1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Sheet2!$A$33:$A$37</c:f>
              <c:strCache>
                <c:ptCount val="5"/>
                <c:pt idx="0">
                  <c:v>Ongoing funding after initial investment in solution</c:v>
                </c:pt>
                <c:pt idx="1">
                  <c:v>Resource availability for regression testing</c:v>
                </c:pt>
                <c:pt idx="2">
                  <c:v>Dependencies within the application or infrastructure architecture prevent updates</c:v>
                </c:pt>
                <c:pt idx="3">
                  <c:v>Difficulty "selling" technology updates without significant funcitonal benefits</c:v>
                </c:pt>
                <c:pt idx="4">
                  <c:v>Other</c:v>
                </c:pt>
              </c:strCache>
            </c:strRef>
          </c:cat>
          <c:val>
            <c:numRef>
              <c:f>Sheet2!$F$33:$F$37</c:f>
              <c:numCache>
                <c:formatCode>General</c:formatCode>
                <c:ptCount val="5"/>
                <c:pt idx="0">
                  <c:v>16</c:v>
                </c:pt>
                <c:pt idx="1">
                  <c:v>8</c:v>
                </c:pt>
                <c:pt idx="2">
                  <c:v>27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164264"/>
        <c:axId val="169164656"/>
      </c:barChart>
      <c:catAx>
        <c:axId val="16916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64656"/>
        <c:crosses val="autoZero"/>
        <c:auto val="1"/>
        <c:lblAlgn val="ctr"/>
        <c:lblOffset val="100"/>
        <c:noMultiLvlLbl val="0"/>
      </c:catAx>
      <c:valAx>
        <c:axId val="16916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6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1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002187226596674E-2"/>
          <c:y val="1.6546218563365831E-2"/>
          <c:w val="0.90755336832895883"/>
          <c:h val="0.673771165421065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Sheet2!$G$33:$G$37</c:f>
              <c:strCache>
                <c:ptCount val="5"/>
                <c:pt idx="0">
                  <c:v>No, our needs are too specific</c:v>
                </c:pt>
                <c:pt idx="1">
                  <c:v>Yes, but only for “low hanging fruit” such as email</c:v>
                </c:pt>
                <c:pt idx="2">
                  <c:v>Yes, but only if our agency has significant interaction with another agency</c:v>
                </c:pt>
                <c:pt idx="3">
                  <c:v>Yes, we are open to exploring pragmatic and cost-effective solutions</c:v>
                </c:pt>
                <c:pt idx="4">
                  <c:v>Maybe</c:v>
                </c:pt>
              </c:strCache>
            </c:strRef>
          </c:cat>
          <c:val>
            <c:numRef>
              <c:f>Sheet2!$H$33:$H$37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2</c:v>
                </c:pt>
                <c:pt idx="3">
                  <c:v>29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165440"/>
        <c:axId val="169165832"/>
      </c:barChart>
      <c:catAx>
        <c:axId val="16916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65832"/>
        <c:crosses val="autoZero"/>
        <c:auto val="1"/>
        <c:lblAlgn val="ctr"/>
        <c:lblOffset val="100"/>
        <c:noMultiLvlLbl val="0"/>
      </c:catAx>
      <c:valAx>
        <c:axId val="169165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6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Sheet2!$G$63:$G$67</c:f>
              <c:strCache>
                <c:ptCount val="5"/>
                <c:pt idx="0">
                  <c:v>We standardize on certain “big” vendors where possible (Microsoft, IBM, Oracle, etc.)</c:v>
                </c:pt>
                <c:pt idx="1">
                  <c:v>We select best-of-breed solutions but standardize the underlying technology</c:v>
                </c:pt>
                <c:pt idx="2">
                  <c:v>We select optimal business solutions, regardless of the technology</c:v>
                </c:pt>
                <c:pt idx="3">
                  <c:v>We determine the technology on a case-by-case basis</c:v>
                </c:pt>
                <c:pt idx="4">
                  <c:v>Other</c:v>
                </c:pt>
              </c:strCache>
            </c:strRef>
          </c:cat>
          <c:val>
            <c:numRef>
              <c:f>Sheet2!$I$63:$I$67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0</c:v>
                </c:pt>
                <c:pt idx="3">
                  <c:v>26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166616"/>
        <c:axId val="169167008"/>
      </c:barChart>
      <c:catAx>
        <c:axId val="16916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67008"/>
        <c:crosses val="autoZero"/>
        <c:auto val="1"/>
        <c:lblAlgn val="ctr"/>
        <c:lblOffset val="100"/>
        <c:noMultiLvlLbl val="0"/>
      </c:catAx>
      <c:valAx>
        <c:axId val="16916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66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[TX DIR-Application Portfolio Assessment Analysis 10June2014.xlsm]RemediationCorrel!PivotTable8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areaChart>
        <c:grouping val="standard"/>
        <c:varyColors val="0"/>
        <c:ser>
          <c:idx val="0"/>
          <c:order val="0"/>
          <c:tx>
            <c:strRef>
              <c:f>RemediationCorrel!$B$3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95194"/>
            </a:solidFill>
            <a:ln>
              <a:noFill/>
            </a:ln>
            <a:effectLst/>
          </c:spPr>
          <c:cat>
            <c:strRef>
              <c:f>RemediationCorrel!$A$4:$A$9</c:f>
              <c:strCache>
                <c:ptCount val="5"/>
                <c:pt idx="0">
                  <c:v>1. N-Tier Event-Driven</c:v>
                </c:pt>
                <c:pt idx="1">
                  <c:v>2. N-Tier Service-Oriented</c:v>
                </c:pt>
                <c:pt idx="2">
                  <c:v>3. Three-Tier Component-Based/Modular</c:v>
                </c:pt>
                <c:pt idx="3">
                  <c:v>4. Two-Tier Client/Server</c:v>
                </c:pt>
                <c:pt idx="4">
                  <c:v>5. One-Tier / Monolithic</c:v>
                </c:pt>
              </c:strCache>
            </c:strRef>
          </c:cat>
          <c:val>
            <c:numRef>
              <c:f>RemediationCorrel!$B$4:$B$9</c:f>
              <c:numCache>
                <c:formatCode>0.0</c:formatCode>
                <c:ptCount val="5"/>
                <c:pt idx="0">
                  <c:v>7.4666666666666659</c:v>
                </c:pt>
                <c:pt idx="1">
                  <c:v>6.7820512820512828</c:v>
                </c:pt>
                <c:pt idx="2">
                  <c:v>6.4182592592592584</c:v>
                </c:pt>
                <c:pt idx="3">
                  <c:v>6.6064330715103896</c:v>
                </c:pt>
                <c:pt idx="4">
                  <c:v>6.5778528528528541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167792"/>
        <c:axId val="170382856"/>
      </c:areaChart>
      <c:catAx>
        <c:axId val="16916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9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82856"/>
        <c:crosses val="autoZero"/>
        <c:auto val="1"/>
        <c:lblAlgn val="ctr"/>
        <c:lblOffset val="100"/>
        <c:noMultiLvlLbl val="0"/>
      </c:catAx>
      <c:valAx>
        <c:axId val="170382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Overall 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677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7922" cy="45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l" defTabSz="924701">
              <a:lnSpc>
                <a:spcPct val="100000"/>
              </a:lnSpc>
              <a:buClrTx/>
              <a:defRPr sz="1200" u="sng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0"/>
            <a:ext cx="3057922" cy="45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 defTabSz="924701">
              <a:lnSpc>
                <a:spcPct val="100000"/>
              </a:lnSpc>
              <a:buClrTx/>
              <a:defRPr sz="1200" u="sng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96261"/>
            <a:ext cx="3057922" cy="45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l" defTabSz="924701">
              <a:lnSpc>
                <a:spcPct val="100000"/>
              </a:lnSpc>
              <a:buClrTx/>
              <a:defRPr sz="1200" u="sng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37926" name="Rectangle 6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773357"/>
            <a:ext cx="3038145" cy="4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defRPr sz="1100">
                <a:latin typeface="Times New Roman" panose="02020603050405020304" pitchFamily="18" charset="0"/>
              </a:defRPr>
            </a:lvl1pPr>
          </a:lstStyle>
          <a:p>
            <a:fld id="{9BBFEC7F-6D98-4CC5-8193-E7264126A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25" tIns="46911" rIns="93825" bIns="46911" numCol="1" anchor="t" anchorCtr="0" compatLnSpc="1">
            <a:prstTxWarp prst="textNoShape">
              <a:avLst/>
            </a:prstTxWarp>
          </a:bodyPr>
          <a:lstStyle>
            <a:lvl1pPr algn="l" defTabSz="939860">
              <a:lnSpc>
                <a:spcPct val="100000"/>
              </a:lnSpc>
              <a:buClrTx/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0"/>
            <a:ext cx="3038144" cy="46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25" tIns="46911" rIns="93825" bIns="46911" numCol="1" anchor="t" anchorCtr="0" compatLnSpc="1">
            <a:prstTxWarp prst="textNoShape">
              <a:avLst/>
            </a:prstTxWarp>
          </a:bodyPr>
          <a:lstStyle>
            <a:lvl1pPr algn="r" defTabSz="939860">
              <a:lnSpc>
                <a:spcPct val="100000"/>
              </a:lnSpc>
              <a:buClrTx/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3" y="4387443"/>
            <a:ext cx="5142177" cy="415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25" tIns="46911" rIns="93825" bIns="469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355"/>
            <a:ext cx="3038145" cy="4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25" tIns="46911" rIns="93825" bIns="46911" numCol="1" anchor="b" anchorCtr="0" compatLnSpc="1">
            <a:prstTxWarp prst="textNoShape">
              <a:avLst/>
            </a:prstTxWarp>
          </a:bodyPr>
          <a:lstStyle>
            <a:lvl1pPr algn="l" defTabSz="939860">
              <a:lnSpc>
                <a:spcPct val="100000"/>
              </a:lnSpc>
              <a:buClrTx/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753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9042" name="Rectangle 2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" y="5257800"/>
            <a:ext cx="8686800" cy="381000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Edit Footer (View &gt; Header and Footer). Displays on all slides.</a:t>
            </a:r>
          </a:p>
        </p:txBody>
      </p:sp>
      <p:sp>
        <p:nvSpPr>
          <p:cNvPr id="3159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1908175"/>
            <a:ext cx="8686800" cy="1749425"/>
          </a:xfrm>
        </p:spPr>
        <p:txBody>
          <a:bodyPr anchor="b"/>
          <a:lstStyle>
            <a:lvl1pPr algn="ctr">
              <a:lnSpc>
                <a:spcPct val="100000"/>
              </a:lnSpc>
              <a:defRPr sz="33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159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06825"/>
            <a:ext cx="8686800" cy="1298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|</a:t>
            </a:r>
            <a:r>
              <a:rPr lang="en-US" altLang="en-US" sz="900"/>
              <a:t> Edit Footer (View &gt; Header and Footer). Displays on all slides.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218C03-D285-498B-A014-5ADD6EF1B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88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|</a:t>
            </a:r>
            <a:r>
              <a:rPr lang="en-US" altLang="en-US" sz="900"/>
              <a:t> Edit Footer (View &gt; Header and Footer). Displays on all slides.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941D29-4E7C-48D5-8B19-62B3A1453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9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8100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|</a:t>
            </a:r>
            <a:r>
              <a:rPr lang="en-US" altLang="en-US" sz="900"/>
              <a:t> Edit Footer (View &gt; Header and Footer). Displays on all slides.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147278-F727-45D1-8575-3BC4CBE00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10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tint val="95000"/>
            <a:satMod val="17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11A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72989"/>
            <a:ext cx="517359" cy="343736"/>
          </a:xfrm>
        </p:spPr>
        <p:txBody>
          <a:bodyPr/>
          <a:lstStyle>
            <a:lvl1pPr>
              <a:defRPr>
                <a:solidFill>
                  <a:srgbClr val="9AA2F0"/>
                </a:solidFill>
              </a:defRPr>
            </a:lvl1pPr>
          </a:lstStyle>
          <a:p>
            <a:fld id="{75DB679B-0AB1-47D0-A805-10411BF69E0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4335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5883442"/>
            <a:ext cx="2322095" cy="9332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DB679B-0AB1-47D0-A805-10411BF69E0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956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|</a:t>
            </a:r>
            <a:r>
              <a:rPr lang="en-US" altLang="en-US" sz="900"/>
              <a:t> Edit Footer (View &gt; Header and Footer). Displays on all slides.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75E69D-F1B1-4AC9-BA8E-415176D42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16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|</a:t>
            </a:r>
            <a:r>
              <a:rPr lang="en-US" altLang="en-US" sz="900"/>
              <a:t> Edit Footer (View &gt; Header and Footer). Displays on all slides.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6CA614-83F1-41F0-99C6-AA73ACC401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50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|</a:t>
            </a:r>
            <a:r>
              <a:rPr lang="en-US" altLang="en-US" sz="900"/>
              <a:t> Edit Footer (View &gt; Header and Footer). Displays on all slides.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786322-3FCC-403B-85A9-F8DE0578CD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93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|</a:t>
            </a:r>
            <a:r>
              <a:rPr lang="en-US" altLang="en-US" sz="900"/>
              <a:t> Edit Footer (View &gt; Header and Footer). Displays on all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02E9C8-A674-403D-A44E-31E6E471D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78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|</a:t>
            </a:r>
            <a:r>
              <a:rPr lang="en-US" altLang="en-US" sz="900"/>
              <a:t> Edit Footer (View &gt; Header and Footer). Displays on all slides.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E5FCE6-650A-402C-A03D-511431B21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78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|</a:t>
            </a:r>
            <a:r>
              <a:rPr lang="en-US" altLang="en-US" sz="900"/>
              <a:t> Edit Footer (View &gt; Header and Footer). Displays on all slides.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2DD57E-A6E2-4C8D-B387-977D2E8EE4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37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81000"/>
            <a:ext cx="868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5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3158020" name="Picture 4" descr="rev35Translogo-dshado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69050"/>
            <a:ext cx="993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8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72250"/>
            <a:ext cx="5029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buClrTx/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|</a:t>
            </a:r>
            <a:r>
              <a:rPr lang="en-US" altLang="en-US" sz="900"/>
              <a:t> Edit Footer (View &gt; Header and Footer). Displays on all slides.</a:t>
            </a:r>
          </a:p>
        </p:txBody>
      </p:sp>
      <p:sp>
        <p:nvSpPr>
          <p:cNvPr id="3158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72250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defRPr sz="1300" b="1">
                <a:solidFill>
                  <a:schemeClr val="bg1"/>
                </a:solidFill>
              </a:defRPr>
            </a:lvl1pPr>
          </a:lstStyle>
          <a:p>
            <a:fld id="{75DB679B-0AB1-47D0-A805-10411BF69E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1111AD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111AD"/>
          </a:solidFill>
          <a:latin typeface="Arial" panose="020B0604020202020204" pitchFamily="34" charset="0"/>
        </a:defRPr>
      </a:lvl9pPr>
    </p:titleStyle>
    <p:bodyStyle>
      <a:lvl1pPr marL="282575" indent="-282575" algn="l" rtl="0" eaLnBrk="1" fontAlgn="base" hangingPunct="1">
        <a:spcBef>
          <a:spcPct val="50000"/>
        </a:spcBef>
        <a:spcAft>
          <a:spcPct val="0"/>
        </a:spcAft>
        <a:buBlip>
          <a:blip r:embed="rId16"/>
        </a:buBlip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79388" algn="l" rtl="0" eaLnBrk="1" fontAlgn="base" hangingPunct="1">
        <a:spcBef>
          <a:spcPct val="40000"/>
        </a:spcBef>
        <a:spcAft>
          <a:spcPct val="0"/>
        </a:spcAft>
        <a:buSzPct val="11000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3838" algn="l" rtl="0" eaLnBrk="1" fontAlgn="base" hangingPunct="1">
        <a:spcBef>
          <a:spcPct val="30000"/>
        </a:spcBef>
        <a:spcAft>
          <a:spcPct val="0"/>
        </a:spcAft>
        <a:buClr>
          <a:srgbClr val="457BE7"/>
        </a:buClr>
        <a:buSzPct val="8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975" indent="-168275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663" indent="-179388" algn="l" rtl="0" eaLnBrk="1" fontAlgn="base" hangingPunct="1">
        <a:spcBef>
          <a:spcPct val="30000"/>
        </a:spcBef>
        <a:spcAft>
          <a:spcPct val="0"/>
        </a:spcAft>
        <a:buClr>
          <a:srgbClr val="457BE7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package" Target="../embeddings/Microsoft_Excel_Worksheet1.xls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2.xls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package" Target="../embeddings/Microsoft_Excel_Macro-Enabled_Worksheet3.xlsm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package" Target="../embeddings/Microsoft_Excel_Macro-Enabled_Worksheet4.xlsm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dirty="0" smtClean="0"/>
              <a:t>July 16, 2014</a:t>
            </a:r>
            <a:endParaRPr lang="en-US" altLang="en-US" dirty="0"/>
          </a:p>
        </p:txBody>
      </p:sp>
      <p:sp>
        <p:nvSpPr>
          <p:cNvPr id="31774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anchor="t"/>
          <a:lstStyle/>
          <a:p>
            <a:r>
              <a:rPr lang="en-US" dirty="0" smtClean="0"/>
              <a:t>Analysis Briefing and Workshop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Legacy Systems Study (LSS)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Legacy System Study Analysis Methodology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/>
              <a:t>Overview: Where Are We Now?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28600" y="6324600"/>
            <a:ext cx="412262" cy="369887"/>
          </a:xfrm>
        </p:spPr>
        <p:txBody>
          <a:bodyPr/>
          <a:lstStyle/>
          <a:p>
            <a:fld id="{AD183B53-F462-4BDA-8511-8F34D2CB06C0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 bwMode="blackWhite">
          <a:xfrm>
            <a:off x="1932380" y="2925820"/>
            <a:ext cx="4718425" cy="1324795"/>
          </a:xfrm>
          <a:prstGeom prst="roundRect">
            <a:avLst/>
          </a:prstGeom>
          <a:gradFill>
            <a:gsLst>
              <a:gs pos="100000">
                <a:srgbClr val="1111AD"/>
              </a:gs>
              <a:gs pos="0">
                <a:prstClr val="white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lIns="45720" rIns="45720" rtlCol="0" anchor="ctr"/>
          <a:lstStyle/>
          <a:p>
            <a:pPr algn="ctr">
              <a:spcBef>
                <a:spcPct val="0"/>
              </a:spcBef>
              <a:buSzTx/>
            </a:pP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91105" y="1669978"/>
            <a:ext cx="1970618" cy="1024608"/>
            <a:chOff x="1991105" y="1669978"/>
            <a:chExt cx="1970618" cy="1024608"/>
          </a:xfrm>
        </p:grpSpPr>
        <p:sp>
          <p:nvSpPr>
            <p:cNvPr id="7" name="Rounded Rectangle 6"/>
            <p:cNvSpPr/>
            <p:nvPr/>
          </p:nvSpPr>
          <p:spPr bwMode="blackWhite">
            <a:xfrm>
              <a:off x="2161738" y="1906278"/>
              <a:ext cx="1799985" cy="788308"/>
            </a:xfrm>
            <a:prstGeom prst="roundRect">
              <a:avLst/>
            </a:prstGeom>
            <a:noFill/>
            <a:ln w="28575" algn="ctr">
              <a:solidFill>
                <a:srgbClr val="1111AD"/>
              </a:solidFill>
              <a:round/>
              <a:headEnd/>
              <a:tailEnd/>
            </a:ln>
          </p:spPr>
          <p:txBody>
            <a:bodyPr wrap="square" lIns="45720" rIns="45720" rtlCol="0" anchor="ctr"/>
            <a:lstStyle/>
            <a:p>
              <a:pPr algn="ctr">
                <a:spcBef>
                  <a:spcPct val="0"/>
                </a:spcBef>
                <a:buSzTx/>
              </a:pPr>
              <a:r>
                <a:rPr lang="en-US" sz="1200" dirty="0" smtClean="0">
                  <a:solidFill>
                    <a:srgbClr val="00529B"/>
                  </a:solidFill>
                </a:rPr>
                <a:t>Collect Application and Technology Components Data</a:t>
              </a:r>
              <a:endParaRPr lang="en-US" sz="1200" dirty="0">
                <a:solidFill>
                  <a:srgbClr val="00529B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blackWhite">
            <a:xfrm>
              <a:off x="1991105" y="1669978"/>
              <a:ext cx="366823" cy="367689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1111AD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en-US" sz="1400" dirty="0" smtClean="0">
                  <a:solidFill>
                    <a:srgbClr val="1111AD"/>
                  </a:solidFill>
                </a:rPr>
                <a:t>1</a:t>
              </a:r>
              <a:endParaRPr lang="en-US" sz="1100" dirty="0">
                <a:solidFill>
                  <a:srgbClr val="1111AD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67599" y="1687522"/>
            <a:ext cx="1970618" cy="1024608"/>
            <a:chOff x="4267599" y="1687522"/>
            <a:chExt cx="1970618" cy="1024608"/>
          </a:xfrm>
        </p:grpSpPr>
        <p:sp>
          <p:nvSpPr>
            <p:cNvPr id="10" name="Rounded Rectangle 9"/>
            <p:cNvSpPr/>
            <p:nvPr/>
          </p:nvSpPr>
          <p:spPr bwMode="blackWhite">
            <a:xfrm>
              <a:off x="4438232" y="1923822"/>
              <a:ext cx="1799985" cy="788308"/>
            </a:xfrm>
            <a:prstGeom prst="roundRect">
              <a:avLst/>
            </a:prstGeom>
            <a:noFill/>
            <a:ln w="28575" algn="ctr">
              <a:solidFill>
                <a:srgbClr val="1111AD"/>
              </a:solidFill>
              <a:round/>
              <a:headEnd/>
              <a:tailEnd/>
            </a:ln>
          </p:spPr>
          <p:txBody>
            <a:bodyPr wrap="square" lIns="45720" rIns="45720" rtlCol="0" anchor="ctr"/>
            <a:lstStyle/>
            <a:p>
              <a:pPr algn="ctr">
                <a:spcBef>
                  <a:spcPct val="0"/>
                </a:spcBef>
                <a:buSzTx/>
              </a:pPr>
              <a:r>
                <a:rPr lang="en-US" sz="1200" dirty="0" smtClean="0">
                  <a:solidFill>
                    <a:srgbClr val="00529B"/>
                  </a:solidFill>
                </a:rPr>
                <a:t>Determine Support Status of Technology Components</a:t>
              </a:r>
              <a:endParaRPr lang="en-US" sz="1200" dirty="0">
                <a:solidFill>
                  <a:srgbClr val="00529B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 bwMode="blackWhite">
            <a:xfrm>
              <a:off x="4267599" y="1687522"/>
              <a:ext cx="367689" cy="367689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1111AD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en-US" sz="1400" dirty="0">
                  <a:solidFill>
                    <a:srgbClr val="1111AD"/>
                  </a:solidFill>
                </a:rPr>
                <a:t>2</a:t>
              </a:r>
              <a:endParaRPr lang="en-US" sz="1100" dirty="0">
                <a:solidFill>
                  <a:srgbClr val="1111AD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0849" y="2102154"/>
            <a:ext cx="1631196" cy="372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dirty="0" smtClean="0"/>
              <a:t>Agencies determine legacy status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01416" y="2101273"/>
            <a:ext cx="1981518" cy="372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dirty="0" smtClean="0"/>
              <a:t>DIR and Gartner determine legacy status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90239" y="3004839"/>
            <a:ext cx="1970618" cy="1024608"/>
            <a:chOff x="1990239" y="3004839"/>
            <a:chExt cx="1970618" cy="1024608"/>
          </a:xfrm>
          <a:solidFill>
            <a:srgbClr val="FFFFFF"/>
          </a:solidFill>
        </p:grpSpPr>
        <p:sp>
          <p:nvSpPr>
            <p:cNvPr id="15" name="Rounded Rectangle 14"/>
            <p:cNvSpPr/>
            <p:nvPr/>
          </p:nvSpPr>
          <p:spPr bwMode="blackWhite">
            <a:xfrm>
              <a:off x="2160872" y="3241139"/>
              <a:ext cx="1799985" cy="788308"/>
            </a:xfrm>
            <a:prstGeom prst="roundRect">
              <a:avLst/>
            </a:prstGeom>
            <a:grpFill/>
            <a:ln w="28575" algn="ctr">
              <a:solidFill>
                <a:srgbClr val="1111AD"/>
              </a:solidFill>
              <a:round/>
              <a:headEnd/>
              <a:tailEnd/>
            </a:ln>
          </p:spPr>
          <p:txBody>
            <a:bodyPr wrap="square" lIns="45720" rIns="45720" rtlCol="0" anchor="ctr"/>
            <a:lstStyle/>
            <a:p>
              <a:pPr algn="ctr">
                <a:spcBef>
                  <a:spcPct val="0"/>
                </a:spcBef>
                <a:buSzTx/>
              </a:pPr>
              <a:r>
                <a:rPr lang="en-US" sz="1200" dirty="0" smtClean="0">
                  <a:solidFill>
                    <a:srgbClr val="00529B"/>
                  </a:solidFill>
                </a:rPr>
                <a:t>Conduct Legacy Application Assessment</a:t>
              </a:r>
              <a:endParaRPr lang="en-US" sz="1200" dirty="0">
                <a:solidFill>
                  <a:srgbClr val="00529B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blackWhite">
            <a:xfrm>
              <a:off x="1990239" y="3004839"/>
              <a:ext cx="367689" cy="367689"/>
            </a:xfrm>
            <a:prstGeom prst="ellipse">
              <a:avLst/>
            </a:prstGeom>
            <a:grpFill/>
            <a:ln w="28575" algn="ctr">
              <a:solidFill>
                <a:srgbClr val="1111AD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en-US" sz="1400" dirty="0">
                  <a:solidFill>
                    <a:srgbClr val="1111AD"/>
                  </a:solidFill>
                </a:rPr>
                <a:t>3</a:t>
              </a:r>
              <a:endParaRPr lang="en-US" sz="1100" dirty="0">
                <a:solidFill>
                  <a:srgbClr val="1111AD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67344" y="3015788"/>
            <a:ext cx="1970618" cy="1024608"/>
            <a:chOff x="4267344" y="3004839"/>
            <a:chExt cx="1970618" cy="1024608"/>
          </a:xfrm>
          <a:solidFill>
            <a:srgbClr val="FFFFFF"/>
          </a:solidFill>
        </p:grpSpPr>
        <p:sp>
          <p:nvSpPr>
            <p:cNvPr id="18" name="Rounded Rectangle 17"/>
            <p:cNvSpPr/>
            <p:nvPr/>
          </p:nvSpPr>
          <p:spPr bwMode="blackWhite">
            <a:xfrm>
              <a:off x="4437977" y="3241139"/>
              <a:ext cx="1799985" cy="788308"/>
            </a:xfrm>
            <a:prstGeom prst="roundRect">
              <a:avLst/>
            </a:prstGeom>
            <a:grpFill/>
            <a:ln w="28575" algn="ctr">
              <a:solidFill>
                <a:srgbClr val="1111AD"/>
              </a:solidFill>
              <a:round/>
              <a:headEnd/>
              <a:tailEnd/>
            </a:ln>
          </p:spPr>
          <p:txBody>
            <a:bodyPr wrap="square" lIns="45720" rIns="45720" rtlCol="0" anchor="ctr"/>
            <a:lstStyle/>
            <a:p>
              <a:pPr algn="ctr">
                <a:spcBef>
                  <a:spcPct val="0"/>
                </a:spcBef>
                <a:buSzTx/>
              </a:pPr>
              <a:r>
                <a:rPr lang="en-US" sz="1200" dirty="0" smtClean="0">
                  <a:solidFill>
                    <a:srgbClr val="00529B"/>
                  </a:solidFill>
                </a:rPr>
                <a:t>Perform Analysis and Categorization</a:t>
              </a:r>
              <a:endParaRPr lang="en-US" sz="1200" dirty="0">
                <a:solidFill>
                  <a:srgbClr val="00529B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 bwMode="blackWhite">
            <a:xfrm>
              <a:off x="4267344" y="3004839"/>
              <a:ext cx="367689" cy="367689"/>
            </a:xfrm>
            <a:prstGeom prst="ellipse">
              <a:avLst/>
            </a:prstGeom>
            <a:grpFill/>
            <a:ln w="28575" algn="ctr">
              <a:solidFill>
                <a:srgbClr val="1111AD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en-US" sz="1400" dirty="0" smtClean="0">
                  <a:solidFill>
                    <a:srgbClr val="1111AD"/>
                  </a:solidFill>
                </a:rPr>
                <a:t>4</a:t>
              </a:r>
              <a:endParaRPr lang="en-US" sz="1100" dirty="0">
                <a:solidFill>
                  <a:srgbClr val="1111AD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39982" y="3305630"/>
            <a:ext cx="1631196" cy="372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dirty="0" smtClean="0"/>
              <a:t>Agencies provide application characteristics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193610" y="4427290"/>
            <a:ext cx="1970618" cy="1024608"/>
            <a:chOff x="3193610" y="4427290"/>
            <a:chExt cx="1970618" cy="1024608"/>
          </a:xfrm>
        </p:grpSpPr>
        <p:sp>
          <p:nvSpPr>
            <p:cNvPr id="22" name="Rounded Rectangle 21"/>
            <p:cNvSpPr/>
            <p:nvPr/>
          </p:nvSpPr>
          <p:spPr bwMode="blackWhite">
            <a:xfrm>
              <a:off x="3364243" y="4663590"/>
              <a:ext cx="1799985" cy="788308"/>
            </a:xfrm>
            <a:prstGeom prst="roundRect">
              <a:avLst/>
            </a:prstGeom>
            <a:noFill/>
            <a:ln w="28575" algn="ctr">
              <a:solidFill>
                <a:srgbClr val="1111AD"/>
              </a:solidFill>
              <a:round/>
              <a:headEnd/>
              <a:tailEnd/>
            </a:ln>
          </p:spPr>
          <p:txBody>
            <a:bodyPr wrap="square" lIns="45720" rIns="45720" rtlCol="0" anchor="ctr"/>
            <a:lstStyle/>
            <a:p>
              <a:pPr algn="ctr">
                <a:spcBef>
                  <a:spcPct val="0"/>
                </a:spcBef>
                <a:buSzTx/>
              </a:pPr>
              <a:r>
                <a:rPr lang="en-US" sz="1200" dirty="0" smtClean="0">
                  <a:solidFill>
                    <a:srgbClr val="00529B"/>
                  </a:solidFill>
                </a:rPr>
                <a:t>Develop Recommendations</a:t>
              </a:r>
              <a:endParaRPr lang="en-US" sz="1200" dirty="0">
                <a:solidFill>
                  <a:srgbClr val="00529B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 bwMode="blackWhite">
            <a:xfrm>
              <a:off x="3193610" y="4427290"/>
              <a:ext cx="367689" cy="367689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1111AD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en-US" sz="1400" dirty="0" smtClean="0">
                  <a:solidFill>
                    <a:srgbClr val="1111AD"/>
                  </a:solidFill>
                </a:rPr>
                <a:t>5</a:t>
              </a:r>
              <a:endParaRPr lang="en-US" sz="1100" dirty="0">
                <a:solidFill>
                  <a:srgbClr val="1111AD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752950" y="3326645"/>
            <a:ext cx="1631196" cy="372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dirty="0" smtClean="0"/>
              <a:t>DIR and Gartner conduct analysis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57594" y="4762872"/>
            <a:ext cx="3544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dirty="0" smtClean="0"/>
              <a:t>DIR and Garter develop cost, security risks, update feasibility, modernization and consolidation opportunities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93852" y="4793772"/>
            <a:ext cx="1631196" cy="372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dirty="0" smtClean="0"/>
              <a:t>Agencies provide input in workshops</a:t>
            </a:r>
          </a:p>
        </p:txBody>
      </p:sp>
    </p:spTree>
    <p:extLst>
      <p:ext uri="{BB962C8B-B14F-4D97-AF65-F5344CB8AC3E}">
        <p14:creationId xmlns:p14="http://schemas.microsoft.com/office/powerpoint/2010/main" val="29973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Legacy System Study Analysis Methodology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/>
              <a:t>Poll Everywhere Question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Agencies were given an option to provide a legacy status of business applications, when this data was first collected.</a:t>
            </a:r>
          </a:p>
          <a:p>
            <a:pPr marL="0" indent="0">
              <a:buNone/>
            </a:pPr>
            <a:endParaRPr lang="en-US" sz="1600" b="0" dirty="0" smtClean="0"/>
          </a:p>
          <a:p>
            <a:pPr marL="0" indent="0">
              <a:buNone/>
            </a:pPr>
            <a:r>
              <a:rPr lang="en-US" sz="1600" b="0" dirty="0" smtClean="0">
                <a:solidFill>
                  <a:srgbClr val="00529B"/>
                </a:solidFill>
              </a:rPr>
              <a:t>What was the predominant reason your agency qualified system components as legacy?</a:t>
            </a:r>
            <a:endParaRPr lang="en-US" sz="1600" b="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Obsolete technology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Difficult or expensive to support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Lack of agility to adopt to new requirements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Functionality no longer matches business need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Other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Don’t know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1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pPr algn="ctr"/>
            <a:r>
              <a:rPr lang="en-US" dirty="0" smtClean="0"/>
              <a:t>What </a:t>
            </a:r>
            <a:r>
              <a:rPr lang="en-US" dirty="0"/>
              <a:t>was the predominant reason your agency qualified system components as legacy?</a:t>
            </a:r>
            <a:r>
              <a:rPr lang="en-US" b="0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C723F-7C33-4864-A5B6-A07EEB6060DD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501445" y="762000"/>
          <a:ext cx="8259097" cy="535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98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Legacy System Study Analysis Methodology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/>
              <a:t>Determining Legacy Status of the “Stack”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956" y="3671451"/>
            <a:ext cx="8320088" cy="1263404"/>
          </a:xfrm>
        </p:spPr>
        <p:txBody>
          <a:bodyPr/>
          <a:lstStyle/>
          <a:p>
            <a:r>
              <a:rPr lang="en-US" sz="1600" dirty="0" smtClean="0"/>
              <a:t>Business applications are dependent on a number of technology components</a:t>
            </a:r>
          </a:p>
          <a:p>
            <a:pPr lvl="1"/>
            <a:r>
              <a:rPr lang="en-US" sz="1600" dirty="0" smtClean="0"/>
              <a:t>Enabling software; application server and databases</a:t>
            </a:r>
          </a:p>
          <a:p>
            <a:pPr lvl="1"/>
            <a:r>
              <a:rPr lang="en-US" sz="1600" dirty="0" smtClean="0"/>
              <a:t>Supporting software; backup/restore</a:t>
            </a:r>
            <a:r>
              <a:rPr lang="en-US" sz="1600" dirty="0"/>
              <a:t> </a:t>
            </a:r>
            <a:r>
              <a:rPr lang="en-US" sz="1600" dirty="0" smtClean="0"/>
              <a:t>and monitoring </a:t>
            </a:r>
          </a:p>
          <a:p>
            <a:pPr lvl="1"/>
            <a:r>
              <a:rPr lang="en-US" sz="1600" dirty="0" smtClean="0"/>
              <a:t>Operating environments; operating systems and virtualization</a:t>
            </a:r>
          </a:p>
          <a:p>
            <a:pPr lvl="1"/>
            <a:r>
              <a:rPr lang="en-US" sz="1600" dirty="0" smtClean="0"/>
              <a:t>Server technology; the hardware platform</a:t>
            </a:r>
          </a:p>
          <a:p>
            <a:r>
              <a:rPr lang="en-US" sz="1600" dirty="0" smtClean="0"/>
              <a:t>Each of these components may be in a different phase of its lifecycle</a:t>
            </a:r>
          </a:p>
          <a:p>
            <a:pPr lvl="1"/>
            <a:r>
              <a:rPr lang="en-US" sz="1600" dirty="0" smtClean="0"/>
              <a:t>We review these components to determine the legacy status of a business application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048167" y="2931639"/>
            <a:ext cx="3956983" cy="373958"/>
          </a:xfrm>
          <a:prstGeom prst="rect">
            <a:avLst/>
          </a:prstGeom>
          <a:solidFill>
            <a:srgbClr val="C4DDF4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Server </a:t>
            </a:r>
            <a:r>
              <a:rPr lang="en-US" sz="1050" smtClean="0"/>
              <a:t>Technology (Hardware</a:t>
            </a:r>
            <a:r>
              <a:rPr lang="en-US" sz="1050" dirty="0" smtClean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167" y="2409299"/>
            <a:ext cx="3956983" cy="37395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Operating Environment (Operating System, Virtualization)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167" y="1882341"/>
            <a:ext cx="1912542" cy="367999"/>
          </a:xfrm>
          <a:prstGeom prst="rect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 anchorCtr="0"/>
          <a:lstStyle/>
          <a:p>
            <a:pPr algn="ctr">
              <a:spcBef>
                <a:spcPts val="0"/>
              </a:spcBef>
            </a:pPr>
            <a:r>
              <a:rPr lang="en-US" sz="1050" dirty="0" smtClean="0"/>
              <a:t>Enabling Software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086810" y="1882341"/>
            <a:ext cx="1912542" cy="367999"/>
          </a:xfrm>
          <a:prstGeom prst="rect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1050" dirty="0" smtClean="0"/>
              <a:t>Supporting Software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55911" y="1369247"/>
            <a:ext cx="3956983" cy="373958"/>
          </a:xfrm>
          <a:prstGeom prst="rect">
            <a:avLst/>
          </a:prstGeom>
          <a:solidFill>
            <a:srgbClr val="00206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Business Application</a:t>
            </a:r>
          </a:p>
        </p:txBody>
      </p:sp>
      <p:sp>
        <p:nvSpPr>
          <p:cNvPr id="11" name="Right Brace 10"/>
          <p:cNvSpPr/>
          <p:nvPr/>
        </p:nvSpPr>
        <p:spPr bwMode="gray">
          <a:xfrm>
            <a:off x="7271791" y="1369236"/>
            <a:ext cx="360040" cy="1936986"/>
          </a:xfrm>
          <a:prstGeom prst="rightBrace">
            <a:avLst>
              <a:gd name="adj1" fmla="val 8333"/>
              <a:gd name="adj2" fmla="val 50792"/>
            </a:avLst>
          </a:prstGeom>
          <a:noFill/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75846" y="2139931"/>
            <a:ext cx="1063461" cy="5505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1100" dirty="0" smtClean="0"/>
              <a:t>Initial data gathered by DIR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460844" y="3004370"/>
            <a:ext cx="2448272" cy="2982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1050" dirty="0" smtClean="0"/>
              <a:t>Legacy driver: </a:t>
            </a:r>
            <a:r>
              <a:rPr lang="en-US" sz="1050" b="1" dirty="0" smtClean="0"/>
              <a:t>Gartner Market Clock </a:t>
            </a:r>
            <a:endParaRPr lang="en-US" sz="10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3674" y="2487165"/>
            <a:ext cx="2448272" cy="2982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1050" dirty="0" smtClean="0"/>
              <a:t>Legacy driver: </a:t>
            </a:r>
            <a:r>
              <a:rPr lang="en-US" sz="1050" b="1" dirty="0" smtClean="0"/>
              <a:t>Gartner Market Clock </a:t>
            </a:r>
            <a:endParaRPr lang="en-US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6503" y="2024572"/>
            <a:ext cx="2448272" cy="2982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1050" dirty="0" smtClean="0"/>
              <a:t>Legacy driver: </a:t>
            </a:r>
            <a:r>
              <a:rPr lang="en-US" sz="1050" b="1" dirty="0" smtClean="0"/>
              <a:t>Vendor support status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6648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Legacy System Study Analysis Methodology</a:t>
            </a:r>
            <a:r>
              <a:rPr lang="en-US" sz="2000" dirty="0" smtClean="0">
                <a:solidFill>
                  <a:srgbClr val="7F7F7F"/>
                </a:solidFill>
              </a:rPr>
              <a:t/>
            </a:r>
            <a:br>
              <a:rPr lang="en-US" sz="2000" dirty="0" smtClean="0">
                <a:solidFill>
                  <a:srgbClr val="7F7F7F"/>
                </a:solidFill>
              </a:rPr>
            </a:br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party Software Support Lifecycle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405210" y="4593391"/>
            <a:ext cx="6080237" cy="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rgbClr val="808080"/>
            </a:solidFill>
            <a:prstDash val="solid"/>
            <a:round/>
            <a:headEnd type="none" w="lg" len="lg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324139" y="4606900"/>
            <a:ext cx="914400" cy="36476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Time</a:t>
            </a:r>
          </a:p>
        </p:txBody>
      </p:sp>
      <p:sp>
        <p:nvSpPr>
          <p:cNvPr id="30" name="Diamond 29"/>
          <p:cNvSpPr/>
          <p:nvPr/>
        </p:nvSpPr>
        <p:spPr bwMode="blackWhite">
          <a:xfrm>
            <a:off x="2823933" y="3583932"/>
            <a:ext cx="310729" cy="310729"/>
          </a:xfrm>
          <a:prstGeom prst="diamond">
            <a:avLst/>
          </a:prstGeom>
          <a:solidFill>
            <a:srgbClr val="00529B"/>
          </a:solidFill>
          <a:ln w="28575" algn="ctr">
            <a:solidFill>
              <a:srgbClr val="00529B"/>
            </a:solidFill>
            <a:round/>
            <a:headEnd/>
            <a:tailEnd/>
          </a:ln>
        </p:spPr>
        <p:txBody>
          <a:bodyPr wrap="none" lIns="45720" r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Diamond 30"/>
          <p:cNvSpPr/>
          <p:nvPr/>
        </p:nvSpPr>
        <p:spPr bwMode="blackWhite">
          <a:xfrm>
            <a:off x="4341008" y="3583932"/>
            <a:ext cx="310729" cy="310729"/>
          </a:xfrm>
          <a:prstGeom prst="diamond">
            <a:avLst/>
          </a:prstGeom>
          <a:solidFill>
            <a:srgbClr val="00529B"/>
          </a:solidFill>
          <a:ln w="28575" algn="ctr">
            <a:solidFill>
              <a:srgbClr val="00529B"/>
            </a:solidFill>
            <a:round/>
            <a:headEnd/>
            <a:tailEnd/>
          </a:ln>
        </p:spPr>
        <p:txBody>
          <a:bodyPr wrap="none" lIns="45720" r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Diamond 31"/>
          <p:cNvSpPr/>
          <p:nvPr/>
        </p:nvSpPr>
        <p:spPr bwMode="blackWhite">
          <a:xfrm>
            <a:off x="5894846" y="3583932"/>
            <a:ext cx="310729" cy="310729"/>
          </a:xfrm>
          <a:prstGeom prst="diamond">
            <a:avLst/>
          </a:prstGeom>
          <a:solidFill>
            <a:srgbClr val="00529B"/>
          </a:solidFill>
          <a:ln w="28575" algn="ctr">
            <a:solidFill>
              <a:srgbClr val="00529B"/>
            </a:solidFill>
            <a:round/>
            <a:headEnd/>
            <a:tailEnd/>
          </a:ln>
        </p:spPr>
        <p:txBody>
          <a:bodyPr wrap="none" lIns="45720" r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78053" y="3966002"/>
            <a:ext cx="1202535" cy="3242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1" hangingPunct="1">
              <a:lnSpc>
                <a:spcPct val="100000"/>
              </a:lnSpc>
              <a:buClrTx/>
            </a:pPr>
            <a:r>
              <a:rPr lang="en-US" sz="1200" dirty="0">
                <a:solidFill>
                  <a:srgbClr val="00529B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End-of-Life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10286" y="3966002"/>
            <a:ext cx="1395474" cy="3339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1" hangingPunct="1">
              <a:lnSpc>
                <a:spcPct val="100000"/>
              </a:lnSpc>
              <a:buClrTx/>
            </a:pPr>
            <a:r>
              <a:rPr lang="en-US" sz="1200" dirty="0">
                <a:solidFill>
                  <a:srgbClr val="00529B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End-of-Support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92238" y="3966002"/>
            <a:ext cx="1698691" cy="3339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1" hangingPunct="1">
              <a:lnSpc>
                <a:spcPct val="100000"/>
              </a:lnSpc>
              <a:buClrTx/>
            </a:pPr>
            <a:r>
              <a:rPr lang="en-US" sz="1200" dirty="0">
                <a:solidFill>
                  <a:srgbClr val="00529B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End of </a:t>
            </a:r>
          </a:p>
          <a:p>
            <a:pPr eaLnBrk="1" hangingPunct="1">
              <a:lnSpc>
                <a:spcPct val="100000"/>
              </a:lnSpc>
              <a:buClrTx/>
            </a:pPr>
            <a:r>
              <a:rPr lang="en-US" sz="1200" dirty="0">
                <a:solidFill>
                  <a:srgbClr val="00529B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Extended Support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04011" y="3966002"/>
            <a:ext cx="1202535" cy="3242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1" hangingPunct="1">
              <a:lnSpc>
                <a:spcPct val="100000"/>
              </a:lnSpc>
              <a:buClrTx/>
            </a:pPr>
            <a:r>
              <a:rPr lang="en-US" sz="1200" dirty="0">
                <a:solidFill>
                  <a:srgbClr val="00529B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Product Release</a:t>
            </a:r>
          </a:p>
        </p:txBody>
      </p:sp>
      <p:sp>
        <p:nvSpPr>
          <p:cNvPr id="37" name="Right Brace 36"/>
          <p:cNvSpPr/>
          <p:nvPr/>
        </p:nvSpPr>
        <p:spPr bwMode="auto">
          <a:xfrm rot="16200000">
            <a:off x="2675901" y="1301137"/>
            <a:ext cx="431186" cy="2864468"/>
          </a:xfrm>
          <a:prstGeom prst="rightBrace">
            <a:avLst>
              <a:gd name="adj1" fmla="val 74139"/>
              <a:gd name="adj2" fmla="val 50000"/>
            </a:avLst>
          </a:prstGeom>
          <a:noFill/>
          <a:ln w="28575" cap="flat" cmpd="sng" algn="ctr">
            <a:solidFill>
              <a:srgbClr val="80808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</a:pPr>
            <a:endParaRPr lang="en-US" sz="2800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Right Brace 37"/>
          <p:cNvSpPr/>
          <p:nvPr/>
        </p:nvSpPr>
        <p:spPr bwMode="auto">
          <a:xfrm rot="16200000">
            <a:off x="5049078" y="2079944"/>
            <a:ext cx="431186" cy="1306853"/>
          </a:xfrm>
          <a:prstGeom prst="rightBrace">
            <a:avLst>
              <a:gd name="adj1" fmla="val 52204"/>
              <a:gd name="adj2" fmla="val 50000"/>
            </a:avLst>
          </a:prstGeom>
          <a:noFill/>
          <a:ln w="28575" cap="flat" cmpd="sng" algn="ctr">
            <a:solidFill>
              <a:srgbClr val="80808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</a:pPr>
            <a:endParaRPr lang="en-US" sz="2800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Right Brace 38"/>
          <p:cNvSpPr/>
          <p:nvPr/>
        </p:nvSpPr>
        <p:spPr bwMode="auto">
          <a:xfrm rot="16200000">
            <a:off x="6552643" y="2079944"/>
            <a:ext cx="431186" cy="1306853"/>
          </a:xfrm>
          <a:prstGeom prst="rightBrace">
            <a:avLst>
              <a:gd name="adj1" fmla="val 45936"/>
              <a:gd name="adj2" fmla="val 50000"/>
            </a:avLst>
          </a:prstGeom>
          <a:noFill/>
          <a:ln w="28575" cap="flat" cmpd="sng" algn="ctr">
            <a:solidFill>
              <a:srgbClr val="80808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</a:pPr>
            <a:endParaRPr lang="en-US" sz="2800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04572" y="2188160"/>
            <a:ext cx="1578698" cy="36476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eaLnBrk="1" hangingPunct="1">
              <a:lnSpc>
                <a:spcPct val="100000"/>
              </a:lnSpc>
              <a:buClrTx/>
            </a:pPr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Active Support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70399" y="2183322"/>
            <a:ext cx="1578698" cy="36476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eaLnBrk="1" hangingPunct="1">
              <a:lnSpc>
                <a:spcPct val="100000"/>
              </a:lnSpc>
              <a:buClrTx/>
            </a:pPr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Extended Support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77465" y="2178484"/>
            <a:ext cx="1578698" cy="36476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eaLnBrk="1" hangingPunct="1">
              <a:lnSpc>
                <a:spcPct val="100000"/>
              </a:lnSpc>
              <a:buClrTx/>
            </a:pPr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No Support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4511524" y="1825604"/>
            <a:ext cx="2987524" cy="0"/>
          </a:xfrm>
          <a:prstGeom prst="straightConnector1">
            <a:avLst/>
          </a:prstGeom>
          <a:solidFill>
            <a:srgbClr val="00529B"/>
          </a:solidFill>
          <a:ln w="19050" cap="flat" cmpd="sng" algn="ctr">
            <a:solidFill>
              <a:srgbClr val="00529B"/>
            </a:solidFill>
            <a:prstDash val="solid"/>
            <a:round/>
            <a:headEnd type="none" w="lg" len="lg"/>
            <a:tailEnd type="arrow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4499428" y="1607890"/>
            <a:ext cx="0" cy="399142"/>
          </a:xfrm>
          <a:prstGeom prst="line">
            <a:avLst/>
          </a:prstGeom>
          <a:solidFill>
            <a:srgbClr val="00529B"/>
          </a:solidFill>
          <a:ln w="19050" cap="flat" cmpd="sng" algn="ctr">
            <a:solidFill>
              <a:srgbClr val="00529B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608283" y="1360069"/>
            <a:ext cx="2781905" cy="36476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eaLnBrk="1" hangingPunct="1">
              <a:lnSpc>
                <a:spcPct val="100000"/>
              </a:lnSpc>
              <a:buClrTx/>
            </a:pPr>
            <a:r>
              <a:rPr lang="en-US" sz="1400" dirty="0">
                <a:solidFill>
                  <a:srgbClr val="00529B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Software product deemed Legacy</a:t>
            </a:r>
          </a:p>
        </p:txBody>
      </p:sp>
      <p:sp>
        <p:nvSpPr>
          <p:cNvPr id="46" name="Diamond 45"/>
          <p:cNvSpPr/>
          <p:nvPr/>
        </p:nvSpPr>
        <p:spPr bwMode="blackWhite">
          <a:xfrm>
            <a:off x="1470751" y="3615380"/>
            <a:ext cx="310729" cy="310729"/>
          </a:xfrm>
          <a:prstGeom prst="diamond">
            <a:avLst/>
          </a:prstGeom>
          <a:solidFill>
            <a:srgbClr val="FFFFFF"/>
          </a:solidFill>
          <a:ln w="28575" algn="ctr">
            <a:solidFill>
              <a:srgbClr val="00529B"/>
            </a:solidFill>
            <a:round/>
            <a:headEnd/>
            <a:tailEnd/>
          </a:ln>
        </p:spPr>
        <p:txBody>
          <a:bodyPr wrap="none" lIns="45720" r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Pentagon 46"/>
          <p:cNvSpPr/>
          <p:nvPr/>
        </p:nvSpPr>
        <p:spPr bwMode="blackWhite">
          <a:xfrm>
            <a:off x="1432233" y="3188354"/>
            <a:ext cx="1567350" cy="243179"/>
          </a:xfrm>
          <a:prstGeom prst="homePlate">
            <a:avLst/>
          </a:prstGeom>
          <a:solidFill>
            <a:srgbClr val="00529B">
              <a:lumMod val="20000"/>
              <a:lumOff val="80000"/>
            </a:srgbClr>
          </a:solidFill>
          <a:ln w="28575" algn="ctr">
            <a:solidFill>
              <a:srgbClr val="00529B"/>
            </a:solidFill>
            <a:round/>
            <a:headEnd/>
            <a:tailEnd/>
          </a:ln>
        </p:spPr>
        <p:txBody>
          <a:bodyPr wrap="none" lIns="45720" r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Chevron 47"/>
          <p:cNvSpPr/>
          <p:nvPr/>
        </p:nvSpPr>
        <p:spPr bwMode="blackWhite">
          <a:xfrm>
            <a:off x="3013094" y="3188355"/>
            <a:ext cx="1526815" cy="243820"/>
          </a:xfrm>
          <a:prstGeom prst="chevron">
            <a:avLst/>
          </a:prstGeom>
          <a:solidFill>
            <a:srgbClr val="00529B">
              <a:lumMod val="20000"/>
              <a:lumOff val="80000"/>
            </a:srgbClr>
          </a:solidFill>
          <a:ln w="28575" algn="ctr">
            <a:solidFill>
              <a:srgbClr val="00529B"/>
            </a:solidFill>
            <a:round/>
            <a:headEnd/>
            <a:tailEnd/>
          </a:ln>
        </p:spPr>
        <p:txBody>
          <a:bodyPr wrap="none" lIns="45720" r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Chevron 48"/>
          <p:cNvSpPr/>
          <p:nvPr/>
        </p:nvSpPr>
        <p:spPr bwMode="blackWhite">
          <a:xfrm>
            <a:off x="4530168" y="3188354"/>
            <a:ext cx="1526815" cy="243821"/>
          </a:xfrm>
          <a:prstGeom prst="chevron">
            <a:avLst/>
          </a:prstGeom>
          <a:solidFill>
            <a:srgbClr val="00529B">
              <a:lumMod val="20000"/>
              <a:lumOff val="80000"/>
            </a:srgbClr>
          </a:solidFill>
          <a:ln w="28575" algn="ctr">
            <a:solidFill>
              <a:srgbClr val="00529B"/>
            </a:solidFill>
            <a:round/>
            <a:headEnd/>
            <a:tailEnd/>
          </a:ln>
        </p:spPr>
        <p:txBody>
          <a:bodyPr wrap="none" lIns="45720" r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Chevron 49"/>
          <p:cNvSpPr/>
          <p:nvPr/>
        </p:nvSpPr>
        <p:spPr bwMode="blackWhite">
          <a:xfrm>
            <a:off x="6056983" y="3188354"/>
            <a:ext cx="1526815" cy="240646"/>
          </a:xfrm>
          <a:prstGeom prst="chevron">
            <a:avLst/>
          </a:prstGeom>
          <a:solidFill>
            <a:srgbClr val="00529B">
              <a:lumMod val="20000"/>
              <a:lumOff val="80000"/>
            </a:srgbClr>
          </a:solidFill>
          <a:ln w="28575" algn="ctr">
            <a:solidFill>
              <a:srgbClr val="00529B"/>
            </a:solidFill>
            <a:round/>
            <a:headEnd/>
            <a:tailEnd/>
          </a:ln>
        </p:spPr>
        <p:txBody>
          <a:bodyPr wrap="none" lIns="45720" r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228600" y="5288328"/>
            <a:ext cx="8340356" cy="631039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This timeline shows the typical software support lifecycle.  Not all software vendors distinguish between these milestones</a:t>
            </a:r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90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Legacy System Study Analysis Methodology</a:t>
            </a:r>
            <a:r>
              <a:rPr lang="en-US" sz="2000" dirty="0" smtClean="0">
                <a:solidFill>
                  <a:srgbClr val="7F7F7F"/>
                </a:solidFill>
              </a:rPr>
              <a:t/>
            </a:r>
            <a:br>
              <a:rPr lang="en-US" sz="2000" dirty="0" smtClean="0">
                <a:solidFill>
                  <a:srgbClr val="7F7F7F"/>
                </a:solidFill>
              </a:rPr>
            </a:br>
            <a:r>
              <a:rPr lang="en-US" sz="2000" dirty="0" smtClean="0"/>
              <a:t>Accumulated Software Components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232612" y="1317272"/>
          <a:ext cx="4757243" cy="2859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724" name="Worksheet" r:id="rId4" imgW="4584700" imgH="2755900" progId="Excel.Sheet.12">
                  <p:embed/>
                </p:oleObj>
              </mc:Choice>
              <mc:Fallback>
                <p:oleObj name="Worksheet" r:id="rId4" imgW="4584700" imgH="2755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2612" y="1317272"/>
                        <a:ext cx="4757243" cy="2859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442330"/>
            <a:ext cx="8320088" cy="1490158"/>
          </a:xfrm>
        </p:spPr>
        <p:txBody>
          <a:bodyPr/>
          <a:lstStyle/>
          <a:p>
            <a:r>
              <a:rPr lang="en-US" sz="1600" b="0" dirty="0" smtClean="0"/>
              <a:t>To date, agencies have provided data for 4,460 applications</a:t>
            </a:r>
          </a:p>
          <a:p>
            <a:r>
              <a:rPr lang="en-US" sz="1600" b="0" dirty="0" smtClean="0"/>
              <a:t>These applications are implemented with approx. 112K software components </a:t>
            </a:r>
          </a:p>
          <a:p>
            <a:r>
              <a:rPr lang="en-US" sz="1600" b="0" dirty="0" smtClean="0"/>
              <a:t>Based on the support status of the technology, approx. a third of the business applications are current, while two thirds have enabling components that are out of active support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2508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Legacy System Study Analysis Methodology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/>
              <a:t>Poll Everywhere Question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44600"/>
            <a:ext cx="8320088" cy="4649788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For a variety of reasons, organizations retain technology beyond their standard or extended support windows.  When managed well, the risks of reliance on outdated technology may be reduced.</a:t>
            </a:r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r>
              <a:rPr lang="en-US" sz="1600" b="0" dirty="0">
                <a:solidFill>
                  <a:srgbClr val="00529B"/>
                </a:solidFill>
              </a:rPr>
              <a:t>How does your agency manage its application portfolio with respect to technology lifecycle support and risk mitigation</a:t>
            </a:r>
            <a:r>
              <a:rPr lang="en-US" sz="1600" b="0" dirty="0" smtClean="0">
                <a:solidFill>
                  <a:srgbClr val="00529B"/>
                </a:solidFill>
              </a:rPr>
              <a:t>?</a:t>
            </a:r>
          </a:p>
          <a:p>
            <a:pPr marL="0" indent="0">
              <a:buNone/>
            </a:pPr>
            <a:endParaRPr lang="en-US" sz="1600" b="0" dirty="0"/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No active portfolio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Focus on critical business applications only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Informal portfolio management with awareness of technology support windows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Formal portfolio management with active technology lifecycle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Other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Don’t know 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1056"/>
            <a:ext cx="8686800" cy="762000"/>
          </a:xfrm>
        </p:spPr>
        <p:txBody>
          <a:bodyPr/>
          <a:lstStyle/>
          <a:p>
            <a:pPr algn="ctr"/>
            <a:r>
              <a:rPr lang="en-US" dirty="0" smtClean="0"/>
              <a:t>How </a:t>
            </a:r>
            <a:r>
              <a:rPr lang="en-US" dirty="0"/>
              <a:t>does your agency manage its application portfolio with respect to technology lifecycle support and risk mitigation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C723F-7C33-4864-A5B6-A07EEB6060DD}" type="slidenum">
              <a:rPr lang="en-US" altLang="en-US" smtClean="0"/>
              <a:pPr/>
              <a:t>17</a:t>
            </a:fld>
            <a:endParaRPr lang="en-US" alt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30161" y="762000"/>
          <a:ext cx="8485239" cy="5492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70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Legacy System Study Analysis Methodology</a:t>
            </a:r>
            <a:r>
              <a:rPr lang="en-US" sz="2000" dirty="0" smtClean="0">
                <a:solidFill>
                  <a:srgbClr val="7F7F7F"/>
                </a:solidFill>
              </a:rPr>
              <a:t/>
            </a:r>
            <a:br>
              <a:rPr lang="en-US" sz="2000" dirty="0" smtClean="0">
                <a:solidFill>
                  <a:srgbClr val="7F7F7F"/>
                </a:solidFill>
              </a:rPr>
            </a:br>
            <a:r>
              <a:rPr lang="en-US" sz="2000" dirty="0" smtClean="0"/>
              <a:t>Determination of Hardware Viability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051" y="1040656"/>
            <a:ext cx="2445687" cy="241944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ie 5"/>
          <p:cNvSpPr/>
          <p:nvPr/>
        </p:nvSpPr>
        <p:spPr>
          <a:xfrm>
            <a:off x="6248259" y="1215075"/>
            <a:ext cx="1788183" cy="1789200"/>
          </a:xfrm>
          <a:prstGeom prst="pie">
            <a:avLst>
              <a:gd name="adj1" fmla="val 10800000"/>
              <a:gd name="adj2" fmla="val 16200000"/>
            </a:avLst>
          </a:prstGeom>
          <a:noFill/>
          <a:ln w="28575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183" y="3830191"/>
            <a:ext cx="2449555" cy="233987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ie 7"/>
          <p:cNvSpPr/>
          <p:nvPr/>
        </p:nvSpPr>
        <p:spPr>
          <a:xfrm>
            <a:off x="6248259" y="3913268"/>
            <a:ext cx="1765402" cy="1766406"/>
          </a:xfrm>
          <a:prstGeom prst="pie">
            <a:avLst>
              <a:gd name="adj1" fmla="val 10800000"/>
              <a:gd name="adj2" fmla="val 16200000"/>
            </a:avLst>
          </a:prstGeom>
          <a:noFill/>
          <a:ln w="28575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Arial Unicode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0079" y="883541"/>
            <a:ext cx="3707545" cy="30205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hangingPunct="1">
              <a:lnSpc>
                <a:spcPct val="100000"/>
              </a:lnSpc>
              <a:buClrTx/>
            </a:pPr>
            <a:r>
              <a:rPr lang="en-US" sz="1000" dirty="0">
                <a:solidFill>
                  <a:srgbClr val="00529B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IT Market Clock for Server Technology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0125" y="3519471"/>
            <a:ext cx="2867454" cy="39339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000" dirty="0">
                <a:solidFill>
                  <a:srgbClr val="00529B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IT Market Clock for Server Virtualization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000" dirty="0">
                <a:solidFill>
                  <a:srgbClr val="00529B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And Operating Environments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74649" y="1263650"/>
            <a:ext cx="4748837" cy="4649788"/>
          </a:xfrm>
        </p:spPr>
        <p:txBody>
          <a:bodyPr/>
          <a:lstStyle/>
          <a:p>
            <a:r>
              <a:rPr lang="en-US" sz="1600" dirty="0" smtClean="0"/>
              <a:t>The software that supports agency business application runs on:</a:t>
            </a:r>
          </a:p>
          <a:p>
            <a:pPr lvl="1"/>
            <a:r>
              <a:rPr lang="en-US" sz="1600" dirty="0" smtClean="0"/>
              <a:t>Server technology, or the hardware platform</a:t>
            </a:r>
          </a:p>
          <a:p>
            <a:pPr lvl="1"/>
            <a:r>
              <a:rPr lang="en-US" sz="1600" dirty="0" smtClean="0"/>
              <a:t>Operating environment, or the operating system</a:t>
            </a:r>
            <a:r>
              <a:rPr lang="en-US" sz="1600" dirty="0"/>
              <a:t> </a:t>
            </a:r>
            <a:r>
              <a:rPr lang="en-US" sz="1600" dirty="0" smtClean="0"/>
              <a:t>and possibly virtualization</a:t>
            </a:r>
          </a:p>
          <a:p>
            <a:r>
              <a:rPr lang="en-US" sz="1600" dirty="0" smtClean="0"/>
              <a:t>The lifecycle stage of these technologies is tracked by Gartner in IT Market Clocks*</a:t>
            </a:r>
          </a:p>
          <a:p>
            <a:pPr lvl="1"/>
            <a:r>
              <a:rPr lang="en-US" sz="1600" dirty="0" smtClean="0"/>
              <a:t>Advantage (12-3 o’clock)</a:t>
            </a:r>
          </a:p>
          <a:p>
            <a:pPr lvl="1"/>
            <a:r>
              <a:rPr lang="en-US" sz="1600" dirty="0" smtClean="0"/>
              <a:t>Choice: (3-6 o’clock) </a:t>
            </a:r>
          </a:p>
          <a:p>
            <a:pPr lvl="1"/>
            <a:r>
              <a:rPr lang="en-US" sz="1600" dirty="0" smtClean="0"/>
              <a:t>Cost Optimized (6-9 o’clock)</a:t>
            </a:r>
          </a:p>
          <a:p>
            <a:pPr lvl="1"/>
            <a:r>
              <a:rPr lang="en-US" sz="1600" dirty="0" smtClean="0"/>
              <a:t>Replacement (9-12 o’clock)  </a:t>
            </a:r>
          </a:p>
          <a:p>
            <a:r>
              <a:rPr lang="en-US" sz="1600" dirty="0" smtClean="0"/>
              <a:t>We consider the technology to be legacy when it is in the replacement zone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-167782" y="6542563"/>
            <a:ext cx="2804381" cy="20458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529B"/>
                </a:solidFill>
              </a:rPr>
              <a:t>* See appendix for details</a:t>
            </a:r>
            <a:endParaRPr lang="en-US" sz="1000" dirty="0">
              <a:solidFill>
                <a:srgbClr val="00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Legacy System Study Analysis Methodology</a:t>
            </a:r>
            <a:r>
              <a:rPr lang="en-US" sz="2000" dirty="0" smtClean="0">
                <a:solidFill>
                  <a:srgbClr val="7F7F7F"/>
                </a:solidFill>
              </a:rPr>
              <a:t/>
            </a:r>
            <a:br>
              <a:rPr lang="en-US" sz="2000" dirty="0" smtClean="0">
                <a:solidFill>
                  <a:srgbClr val="7F7F7F"/>
                </a:solidFill>
              </a:rPr>
            </a:br>
            <a:r>
              <a:rPr lang="en-US" sz="2000" dirty="0" smtClean="0"/>
              <a:t>Determination of Hardware Viability – Technology Categorization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cxnSp>
        <p:nvCxnSpPr>
          <p:cNvPr id="5" name="Straight Arrow Connector 4"/>
          <p:cNvCxnSpPr>
            <a:stCxn id="49" idx="3"/>
            <a:endCxn id="6" idx="1"/>
          </p:cNvCxnSpPr>
          <p:nvPr/>
        </p:nvCxnSpPr>
        <p:spPr bwMode="gray">
          <a:xfrm flipV="1">
            <a:off x="4987900" y="2315794"/>
            <a:ext cx="791682" cy="1691536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5779582" y="2117662"/>
            <a:ext cx="936104" cy="396264"/>
          </a:xfrm>
          <a:prstGeom prst="rect">
            <a:avLst/>
          </a:prstGeom>
          <a:solidFill>
            <a:srgbClr val="B9D0DC">
              <a:lumMod val="20000"/>
              <a:lumOff val="80000"/>
            </a:srgbClr>
          </a:solidFill>
          <a:ln w="9525" cap="flat" cmpd="sng" algn="ctr">
            <a:solidFill>
              <a:srgbClr val="7F7F7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X86 Blades,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Servers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38294" y="4028977"/>
            <a:ext cx="864096" cy="358386"/>
          </a:xfrm>
          <a:prstGeom prst="roundRect">
            <a:avLst/>
          </a:prstGeom>
          <a:solidFill>
            <a:srgbClr val="00529B">
              <a:lumMod val="60000"/>
              <a:lumOff val="40000"/>
            </a:srgbClr>
          </a:solidFill>
          <a:ln w="9525" cap="flat" cmpd="sng" algn="ctr">
            <a:solidFill>
              <a:srgbClr val="7F7F7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z/OS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294" y="4504570"/>
            <a:ext cx="864096" cy="358386"/>
          </a:xfrm>
          <a:prstGeom prst="roundRect">
            <a:avLst/>
          </a:prstGeom>
          <a:solidFill>
            <a:srgbClr val="00529B">
              <a:lumMod val="60000"/>
              <a:lumOff val="40000"/>
            </a:srgbClr>
          </a:solidFill>
          <a:ln w="9525" cap="flat" cmpd="sng" algn="ctr">
            <a:solidFill>
              <a:srgbClr val="7F7F7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z/VSE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39295" y="1651012"/>
            <a:ext cx="864096" cy="358386"/>
          </a:xfrm>
          <a:prstGeom prst="roundRect">
            <a:avLst/>
          </a:prstGeom>
          <a:solidFill>
            <a:srgbClr val="00529B">
              <a:lumMod val="60000"/>
              <a:lumOff val="40000"/>
            </a:srgbClr>
          </a:solidFill>
          <a:ln w="9525" cap="flat" cmpd="sng" algn="ctr">
            <a:solidFill>
              <a:srgbClr val="7F7F7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Old Windows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(NT, 2000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)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/>
              <a:cs typeface="Arial Unicode M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39295" y="2126605"/>
            <a:ext cx="864096" cy="358386"/>
          </a:xfrm>
          <a:prstGeom prst="roundRect">
            <a:avLst/>
          </a:prstGeom>
          <a:solidFill>
            <a:srgbClr val="00529B">
              <a:lumMod val="60000"/>
              <a:lumOff val="40000"/>
            </a:srgbClr>
          </a:solidFill>
          <a:ln w="9525" cap="flat" cmpd="sng" algn="ctr">
            <a:solidFill>
              <a:srgbClr val="7F7F7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Modern Windows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439295" y="3077791"/>
            <a:ext cx="864096" cy="358386"/>
          </a:xfrm>
          <a:prstGeom prst="roundRect">
            <a:avLst/>
          </a:prstGeom>
          <a:solidFill>
            <a:srgbClr val="00529B">
              <a:lumMod val="60000"/>
              <a:lumOff val="40000"/>
            </a:srgbClr>
          </a:solidFill>
          <a:ln w="9525" cap="flat" cmpd="sng" algn="ctr">
            <a:solidFill>
              <a:srgbClr val="7F7F7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AIX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39295" y="2602198"/>
            <a:ext cx="864096" cy="358386"/>
          </a:xfrm>
          <a:prstGeom prst="roundRect">
            <a:avLst/>
          </a:prstGeom>
          <a:solidFill>
            <a:srgbClr val="00529B">
              <a:lumMod val="60000"/>
              <a:lumOff val="40000"/>
            </a:srgbClr>
          </a:solidFill>
          <a:ln w="9525" cap="flat" cmpd="sng" algn="ctr">
            <a:solidFill>
              <a:srgbClr val="7F7F7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Netware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58256" y="2765734"/>
            <a:ext cx="936104" cy="396264"/>
          </a:xfrm>
          <a:prstGeom prst="rect">
            <a:avLst/>
          </a:prstGeom>
          <a:solidFill>
            <a:srgbClr val="B9D0DC">
              <a:lumMod val="20000"/>
              <a:lumOff val="80000"/>
            </a:srgbClr>
          </a:solidFill>
          <a:ln w="9525" cap="flat" cmpd="sng" algn="ctr">
            <a:solidFill>
              <a:srgbClr val="7F7F7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POWER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58256" y="3413806"/>
            <a:ext cx="936104" cy="396264"/>
          </a:xfrm>
          <a:prstGeom prst="rect">
            <a:avLst/>
          </a:prstGeom>
          <a:solidFill>
            <a:srgbClr val="B9D0DC">
              <a:lumMod val="20000"/>
              <a:lumOff val="80000"/>
            </a:srgbClr>
          </a:solidFill>
          <a:ln w="9525" cap="flat" cmpd="sng" algn="ctr">
            <a:solidFill>
              <a:srgbClr val="7F7F7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S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PARC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58256" y="4061878"/>
            <a:ext cx="936104" cy="396264"/>
          </a:xfrm>
          <a:prstGeom prst="rect">
            <a:avLst/>
          </a:prstGeom>
          <a:solidFill>
            <a:srgbClr val="B9D0DC">
              <a:lumMod val="20000"/>
              <a:lumOff val="80000"/>
            </a:srgbClr>
          </a:solidFill>
          <a:ln w="9525" cap="flat" cmpd="sng" algn="ctr">
            <a:solidFill>
              <a:srgbClr val="7F7F7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Mainframe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58256" y="5309852"/>
            <a:ext cx="936104" cy="396264"/>
          </a:xfrm>
          <a:prstGeom prst="rect">
            <a:avLst/>
          </a:prstGeom>
          <a:solidFill>
            <a:srgbClr val="B9D0DC">
              <a:lumMod val="20000"/>
              <a:lumOff val="80000"/>
            </a:srgbClr>
          </a:solidFill>
          <a:ln w="9525" cap="flat" cmpd="sng" algn="ctr">
            <a:solidFill>
              <a:srgbClr val="7F7F7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Midrange Proprietary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58256" y="5885916"/>
            <a:ext cx="936104" cy="396264"/>
          </a:xfrm>
          <a:prstGeom prst="rect">
            <a:avLst/>
          </a:prstGeom>
          <a:solidFill>
            <a:srgbClr val="B9D0DC">
              <a:lumMod val="20000"/>
              <a:lumOff val="80000"/>
            </a:srgbClr>
          </a:solidFill>
          <a:ln w="9525" cap="flat" cmpd="sng" algn="ctr">
            <a:solidFill>
              <a:srgbClr val="7F7F7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Towers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39295" y="3553384"/>
            <a:ext cx="864096" cy="358386"/>
          </a:xfrm>
          <a:prstGeom prst="roundRect">
            <a:avLst/>
          </a:prstGeom>
          <a:solidFill>
            <a:srgbClr val="00529B">
              <a:lumMod val="60000"/>
              <a:lumOff val="40000"/>
            </a:srgbClr>
          </a:solidFill>
          <a:ln w="9525" cap="flat" cmpd="sng" algn="ctr">
            <a:solidFill>
              <a:srgbClr val="7F7F7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Solaris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54768" y="4716449"/>
            <a:ext cx="936104" cy="396264"/>
          </a:xfrm>
          <a:prstGeom prst="rect">
            <a:avLst/>
          </a:prstGeom>
          <a:solidFill>
            <a:srgbClr val="B9D0DC">
              <a:lumMod val="20000"/>
              <a:lumOff val="80000"/>
            </a:srgbClr>
          </a:solidFill>
          <a:ln w="9525" cap="flat" cmpd="sng" algn="ctr">
            <a:solidFill>
              <a:srgbClr val="7F7F7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Itanium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38294" y="4980161"/>
            <a:ext cx="864096" cy="358386"/>
          </a:xfrm>
          <a:prstGeom prst="roundRect">
            <a:avLst/>
          </a:prstGeom>
          <a:solidFill>
            <a:srgbClr val="00529B">
              <a:lumMod val="60000"/>
              <a:lumOff val="40000"/>
            </a:srgbClr>
          </a:solidFill>
          <a:ln w="9525" cap="flat" cmpd="sng" algn="ctr">
            <a:solidFill>
              <a:srgbClr val="7F7F7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HP/UX</a:t>
            </a:r>
          </a:p>
        </p:txBody>
      </p:sp>
      <p:cxnSp>
        <p:nvCxnSpPr>
          <p:cNvPr id="21" name="Straight Arrow Connector 20"/>
          <p:cNvCxnSpPr>
            <a:stCxn id="6" idx="3"/>
            <a:endCxn id="9" idx="1"/>
          </p:cNvCxnSpPr>
          <p:nvPr/>
        </p:nvCxnSpPr>
        <p:spPr bwMode="gray">
          <a:xfrm flipV="1">
            <a:off x="6715686" y="1830205"/>
            <a:ext cx="723609" cy="485589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cxnSp>
        <p:nvCxnSpPr>
          <p:cNvPr id="22" name="Straight Arrow Connector 21"/>
          <p:cNvCxnSpPr>
            <a:stCxn id="6" idx="3"/>
            <a:endCxn id="10" idx="1"/>
          </p:cNvCxnSpPr>
          <p:nvPr/>
        </p:nvCxnSpPr>
        <p:spPr bwMode="gray">
          <a:xfrm flipV="1">
            <a:off x="6715686" y="2305798"/>
            <a:ext cx="723609" cy="9996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cxnSp>
        <p:nvCxnSpPr>
          <p:cNvPr id="23" name="Straight Arrow Connector 22"/>
          <p:cNvCxnSpPr>
            <a:stCxn id="13" idx="3"/>
            <a:endCxn id="11" idx="1"/>
          </p:cNvCxnSpPr>
          <p:nvPr/>
        </p:nvCxnSpPr>
        <p:spPr bwMode="gray">
          <a:xfrm>
            <a:off x="6694360" y="2963866"/>
            <a:ext cx="744935" cy="293118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cxnSp>
        <p:nvCxnSpPr>
          <p:cNvPr id="24" name="Straight Arrow Connector 23"/>
          <p:cNvCxnSpPr>
            <a:stCxn id="6" idx="3"/>
            <a:endCxn id="12" idx="1"/>
          </p:cNvCxnSpPr>
          <p:nvPr/>
        </p:nvCxnSpPr>
        <p:spPr bwMode="gray">
          <a:xfrm>
            <a:off x="6715686" y="2315794"/>
            <a:ext cx="723609" cy="465597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cxnSp>
        <p:nvCxnSpPr>
          <p:cNvPr id="25" name="Straight Arrow Connector 24"/>
          <p:cNvCxnSpPr>
            <a:stCxn id="14" idx="3"/>
            <a:endCxn id="18" idx="1"/>
          </p:cNvCxnSpPr>
          <p:nvPr/>
        </p:nvCxnSpPr>
        <p:spPr bwMode="gray">
          <a:xfrm>
            <a:off x="6694360" y="3611938"/>
            <a:ext cx="744935" cy="120639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cxnSp>
        <p:nvCxnSpPr>
          <p:cNvPr id="26" name="Straight Arrow Connector 25"/>
          <p:cNvCxnSpPr>
            <a:stCxn id="15" idx="3"/>
            <a:endCxn id="7" idx="1"/>
          </p:cNvCxnSpPr>
          <p:nvPr/>
        </p:nvCxnSpPr>
        <p:spPr bwMode="gray">
          <a:xfrm flipV="1">
            <a:off x="6694360" y="4208170"/>
            <a:ext cx="743934" cy="51840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cxnSp>
        <p:nvCxnSpPr>
          <p:cNvPr id="27" name="Straight Arrow Connector 26"/>
          <p:cNvCxnSpPr>
            <a:stCxn id="15" idx="3"/>
            <a:endCxn id="8" idx="1"/>
          </p:cNvCxnSpPr>
          <p:nvPr/>
        </p:nvCxnSpPr>
        <p:spPr bwMode="gray">
          <a:xfrm>
            <a:off x="6694360" y="4260010"/>
            <a:ext cx="743934" cy="423753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cxnSp>
        <p:nvCxnSpPr>
          <p:cNvPr id="28" name="Straight Arrow Connector 27"/>
          <p:cNvCxnSpPr>
            <a:stCxn id="19" idx="3"/>
            <a:endCxn id="20" idx="1"/>
          </p:cNvCxnSpPr>
          <p:nvPr/>
        </p:nvCxnSpPr>
        <p:spPr bwMode="gray">
          <a:xfrm>
            <a:off x="6690872" y="4914581"/>
            <a:ext cx="747422" cy="244773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cxnSp>
        <p:nvCxnSpPr>
          <p:cNvPr id="29" name="Straight Arrow Connector 28"/>
          <p:cNvCxnSpPr>
            <a:stCxn id="49" idx="3"/>
            <a:endCxn id="13" idx="1"/>
          </p:cNvCxnSpPr>
          <p:nvPr/>
        </p:nvCxnSpPr>
        <p:spPr bwMode="gray">
          <a:xfrm flipV="1">
            <a:off x="4987900" y="2963866"/>
            <a:ext cx="770356" cy="1043464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cxnSp>
        <p:nvCxnSpPr>
          <p:cNvPr id="30" name="Straight Arrow Connector 29"/>
          <p:cNvCxnSpPr>
            <a:stCxn id="49" idx="3"/>
            <a:endCxn id="14" idx="1"/>
          </p:cNvCxnSpPr>
          <p:nvPr/>
        </p:nvCxnSpPr>
        <p:spPr bwMode="gray">
          <a:xfrm flipV="1">
            <a:off x="4987900" y="3611938"/>
            <a:ext cx="770356" cy="395392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cxnSp>
        <p:nvCxnSpPr>
          <p:cNvPr id="31" name="Straight Arrow Connector 30"/>
          <p:cNvCxnSpPr>
            <a:stCxn id="49" idx="3"/>
            <a:endCxn id="15" idx="1"/>
          </p:cNvCxnSpPr>
          <p:nvPr/>
        </p:nvCxnSpPr>
        <p:spPr bwMode="gray">
          <a:xfrm>
            <a:off x="4987900" y="4007330"/>
            <a:ext cx="770356" cy="252680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cxnSp>
        <p:nvCxnSpPr>
          <p:cNvPr id="32" name="Straight Arrow Connector 31"/>
          <p:cNvCxnSpPr>
            <a:stCxn id="49" idx="3"/>
            <a:endCxn id="19" idx="1"/>
          </p:cNvCxnSpPr>
          <p:nvPr/>
        </p:nvCxnSpPr>
        <p:spPr bwMode="gray">
          <a:xfrm>
            <a:off x="4987900" y="4007330"/>
            <a:ext cx="766868" cy="907251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cxnSp>
        <p:nvCxnSpPr>
          <p:cNvPr id="33" name="Straight Arrow Connector 32"/>
          <p:cNvCxnSpPr>
            <a:stCxn id="49" idx="3"/>
            <a:endCxn id="16" idx="1"/>
          </p:cNvCxnSpPr>
          <p:nvPr/>
        </p:nvCxnSpPr>
        <p:spPr bwMode="gray">
          <a:xfrm>
            <a:off x="4987900" y="4007330"/>
            <a:ext cx="770356" cy="1500654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cxnSp>
        <p:nvCxnSpPr>
          <p:cNvPr id="34" name="Straight Arrow Connector 33"/>
          <p:cNvCxnSpPr>
            <a:stCxn id="49" idx="3"/>
            <a:endCxn id="17" idx="1"/>
          </p:cNvCxnSpPr>
          <p:nvPr/>
        </p:nvCxnSpPr>
        <p:spPr bwMode="gray">
          <a:xfrm>
            <a:off x="4987900" y="4007330"/>
            <a:ext cx="770356" cy="2076718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203417" y="1377850"/>
            <a:ext cx="1728192" cy="5112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050" b="1" dirty="0">
                <a:solidFill>
                  <a:srgbClr val="00529B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Server Technology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52088" y="1377850"/>
            <a:ext cx="1728192" cy="5112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050" b="1" dirty="0">
                <a:solidFill>
                  <a:srgbClr val="00529B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Operating Environment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591524" y="2093121"/>
            <a:ext cx="360040" cy="32462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2000" b="1" dirty="0">
                <a:solidFill>
                  <a:srgbClr val="00CC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000" b="1" dirty="0">
              <a:solidFill>
                <a:srgbClr val="00CC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27368" y="2621718"/>
            <a:ext cx="288032" cy="36004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20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000" dirty="0">
              <a:solidFill>
                <a:srgbClr val="FF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27368" y="4493926"/>
            <a:ext cx="288032" cy="36004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20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000" dirty="0">
              <a:solidFill>
                <a:srgbClr val="FF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36273" y="3722967"/>
            <a:ext cx="360040" cy="32462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2000" b="1" dirty="0">
                <a:solidFill>
                  <a:srgbClr val="00CC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000" b="1" dirty="0">
              <a:solidFill>
                <a:srgbClr val="00CC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27368" y="4997982"/>
            <a:ext cx="288032" cy="36004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20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000" dirty="0">
              <a:solidFill>
                <a:srgbClr val="FF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67471" y="5349401"/>
            <a:ext cx="288032" cy="36004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20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000" dirty="0">
              <a:solidFill>
                <a:srgbClr val="FF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55225" y="5934086"/>
            <a:ext cx="288032" cy="36004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20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000" dirty="0">
              <a:solidFill>
                <a:srgbClr val="FF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626104" y="1651786"/>
            <a:ext cx="288032" cy="36004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20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000" dirty="0">
              <a:solidFill>
                <a:srgbClr val="FF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19933" y="5874319"/>
            <a:ext cx="504056" cy="34699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1400" b="1" dirty="0">
                <a:solidFill>
                  <a:srgbClr val="00CC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endParaRPr lang="en-US" sz="1400" b="1" dirty="0">
              <a:solidFill>
                <a:srgbClr val="00529B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46837" y="6112949"/>
            <a:ext cx="288032" cy="36004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14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1400" dirty="0">
              <a:solidFill>
                <a:srgbClr val="FF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53564" y="5875837"/>
            <a:ext cx="923701" cy="233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Viable</a:t>
            </a:r>
          </a:p>
          <a:p>
            <a:pPr algn="l" eaLnBrk="1" hangingPunct="1">
              <a:lnSpc>
                <a:spcPct val="100000"/>
              </a:lnSpc>
              <a:buClrTx/>
            </a:pPr>
            <a:endParaRPr lang="en-US" sz="1100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53564" y="6107477"/>
            <a:ext cx="923701" cy="233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Legacy</a:t>
            </a:r>
          </a:p>
          <a:p>
            <a:pPr algn="l" eaLnBrk="1" hangingPunct="1">
              <a:lnSpc>
                <a:spcPct val="100000"/>
              </a:lnSpc>
              <a:buClrTx/>
            </a:pPr>
            <a:endParaRPr lang="en-US" sz="1100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Folded Corner 48"/>
          <p:cNvSpPr/>
          <p:nvPr/>
        </p:nvSpPr>
        <p:spPr bwMode="blackWhite">
          <a:xfrm>
            <a:off x="3908220" y="3717940"/>
            <a:ext cx="1079680" cy="578780"/>
          </a:xfrm>
          <a:prstGeom prst="foldedCorner">
            <a:avLst/>
          </a:prstGeom>
          <a:solidFill>
            <a:srgbClr val="B8DEFF"/>
          </a:solidFill>
          <a:ln w="9525" cmpd="sng" algn="ctr">
            <a:solidFill>
              <a:srgbClr val="5B97B1">
                <a:lumMod val="50000"/>
              </a:srgbClr>
            </a:solidFill>
            <a:round/>
            <a:headEnd/>
            <a:tailEnd/>
          </a:ln>
        </p:spPr>
        <p:txBody>
          <a:bodyPr wrap="square" lIns="45720" r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Hardware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List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230054" y="1263650"/>
            <a:ext cx="3603196" cy="4957663"/>
          </a:xfrm>
        </p:spPr>
        <p:txBody>
          <a:bodyPr/>
          <a:lstStyle/>
          <a:p>
            <a:r>
              <a:rPr lang="en-US" sz="1400" b="0" dirty="0" smtClean="0"/>
              <a:t>Server technologies used by agency business systems:</a:t>
            </a:r>
          </a:p>
          <a:p>
            <a:pPr lvl="1">
              <a:spcAft>
                <a:spcPts val="0"/>
              </a:spcAft>
            </a:pPr>
            <a:r>
              <a:rPr lang="en-US" sz="1200" dirty="0" smtClean="0"/>
              <a:t>Commodity hardware, such as rack-mounted X86 servers, or aging towers</a:t>
            </a:r>
          </a:p>
          <a:p>
            <a:pPr lvl="1">
              <a:spcAft>
                <a:spcPts val="0"/>
              </a:spcAft>
            </a:pPr>
            <a:r>
              <a:rPr lang="en-US" sz="1200" dirty="0" smtClean="0"/>
              <a:t>Current RISC environments, such as POWER and SPARC</a:t>
            </a:r>
          </a:p>
          <a:p>
            <a:pPr lvl="1">
              <a:spcAft>
                <a:spcPts val="0"/>
              </a:spcAft>
            </a:pPr>
            <a:r>
              <a:rPr lang="en-US" sz="1200" dirty="0" smtClean="0"/>
              <a:t>Mainframe environment</a:t>
            </a:r>
          </a:p>
          <a:p>
            <a:pPr lvl="1">
              <a:spcAft>
                <a:spcPts val="0"/>
              </a:spcAft>
            </a:pPr>
            <a:r>
              <a:rPr lang="en-US" sz="1200" dirty="0" smtClean="0"/>
              <a:t>To be discontinued technology, such as Itanium, or already discontinued midrange proprietary architectures, such as PA-RISC and RS/6000</a:t>
            </a:r>
          </a:p>
          <a:p>
            <a:r>
              <a:rPr lang="en-US" sz="1400" b="0" dirty="0"/>
              <a:t>O</a:t>
            </a:r>
            <a:r>
              <a:rPr lang="en-US" sz="1400" b="0" dirty="0" smtClean="0"/>
              <a:t>perating environments:</a:t>
            </a:r>
          </a:p>
          <a:p>
            <a:pPr lvl="1"/>
            <a:r>
              <a:rPr lang="en-US" sz="1200" dirty="0" smtClean="0"/>
              <a:t>Discontinued OSs such as Windows NT/2000/2003 and Netware</a:t>
            </a:r>
          </a:p>
          <a:p>
            <a:pPr lvl="1"/>
            <a:r>
              <a:rPr lang="en-US" sz="1200" dirty="0" smtClean="0"/>
              <a:t>Aging OSs that become less viable, such as HP/UX and z/VSE </a:t>
            </a:r>
          </a:p>
          <a:p>
            <a:pPr lvl="1"/>
            <a:r>
              <a:rPr lang="en-US" sz="1200" dirty="0" smtClean="0"/>
              <a:t>Modern Windows OSs, such as 2008 and 2012</a:t>
            </a:r>
          </a:p>
          <a:p>
            <a:pPr lvl="1"/>
            <a:r>
              <a:rPr lang="en-US" sz="1200" dirty="0" smtClean="0"/>
              <a:t>Viable UNIX variants, such as AIX and Solaris</a:t>
            </a:r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292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97426" y="1632872"/>
            <a:ext cx="8686800" cy="874354"/>
          </a:xfrm>
        </p:spPr>
        <p:txBody>
          <a:bodyPr/>
          <a:lstStyle/>
          <a:p>
            <a:r>
              <a:rPr lang="en-US" sz="3000" dirty="0" smtClean="0"/>
              <a:t>DIR Welcome</a:t>
            </a:r>
            <a:endParaRPr lang="en-US" sz="3000" dirty="0"/>
          </a:p>
        </p:txBody>
      </p:sp>
      <p:sp>
        <p:nvSpPr>
          <p:cNvPr id="5" name="Subtitle 6"/>
          <p:cNvSpPr>
            <a:spLocks noGrp="1"/>
          </p:cNvSpPr>
          <p:nvPr>
            <p:ph type="subTitle" idx="1"/>
          </p:nvPr>
        </p:nvSpPr>
        <p:spPr>
          <a:xfrm>
            <a:off x="228600" y="3133725"/>
            <a:ext cx="8686800" cy="1971675"/>
          </a:xfrm>
        </p:spPr>
        <p:txBody>
          <a:bodyPr/>
          <a:lstStyle/>
          <a:p>
            <a:r>
              <a:rPr lang="en-US" sz="2800" dirty="0" smtClean="0"/>
              <a:t>Todd </a:t>
            </a:r>
            <a:r>
              <a:rPr lang="en-US" sz="2800" dirty="0" err="1" smtClean="0"/>
              <a:t>Kimbriel</a:t>
            </a:r>
            <a:r>
              <a:rPr lang="en-US" sz="2400" cap="all" dirty="0"/>
              <a:t/>
            </a:r>
            <a:br>
              <a:rPr lang="en-US" sz="2400" cap="all" dirty="0"/>
            </a:br>
            <a:r>
              <a:rPr lang="en-US" sz="2400" dirty="0" smtClean="0">
                <a:latin typeface="Calibri Light" panose="020F0302020204030204" pitchFamily="34" charset="0"/>
              </a:rPr>
              <a:t>Chief </a:t>
            </a:r>
            <a:r>
              <a:rPr lang="en-US" sz="2400" dirty="0">
                <a:latin typeface="Calibri Light" panose="020F0302020204030204" pitchFamily="34" charset="0"/>
              </a:rPr>
              <a:t>Operations </a:t>
            </a:r>
            <a:r>
              <a:rPr lang="en-US" sz="2400" dirty="0" smtClean="0">
                <a:latin typeface="Calibri Light" panose="020F0302020204030204" pitchFamily="34" charset="0"/>
              </a:rPr>
              <a:t>Officer</a:t>
            </a:r>
          </a:p>
          <a:p>
            <a:endParaRPr lang="en-US" sz="400" dirty="0"/>
          </a:p>
          <a:p>
            <a:r>
              <a:rPr lang="en-US" sz="2800" dirty="0" smtClean="0"/>
              <a:t>Priscilla Pipho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latin typeface="Calibri Light" panose="020F0302020204030204" pitchFamily="34" charset="0"/>
              </a:rPr>
              <a:t>Chief Customer Officer</a:t>
            </a:r>
            <a:endParaRPr lang="en-US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Legacy System Study Analysis Methodology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/>
              <a:t>Poll Everywhere Question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54125"/>
            <a:ext cx="8320088" cy="4649788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Organizations face many challenges in keeping technology components current, ranging from funding to complexity of dependencies.  </a:t>
            </a:r>
          </a:p>
          <a:p>
            <a:pPr marL="0" indent="0">
              <a:buNone/>
            </a:pPr>
            <a:endParaRPr lang="en-US" sz="1600" b="0" dirty="0" smtClean="0"/>
          </a:p>
          <a:p>
            <a:pPr marL="0" indent="0">
              <a:buNone/>
            </a:pPr>
            <a:r>
              <a:rPr lang="en-US" sz="1600" b="0" dirty="0">
                <a:solidFill>
                  <a:srgbClr val="00529B"/>
                </a:solidFill>
              </a:rPr>
              <a:t>What is the primary inhibitor to maintaining technology current in your agency?</a:t>
            </a:r>
            <a:endParaRPr lang="en-US" sz="1600" b="0" dirty="0" smtClean="0">
              <a:solidFill>
                <a:srgbClr val="00529B"/>
              </a:solidFill>
            </a:endParaRPr>
          </a:p>
          <a:p>
            <a:endParaRPr lang="en-US" sz="1600" b="0" dirty="0"/>
          </a:p>
          <a:p>
            <a:pPr marL="342900" indent="-342900">
              <a:buFont typeface="+mj-lt"/>
              <a:buAutoNum type="arabicPeriod"/>
            </a:pPr>
            <a:r>
              <a:rPr lang="en-US" sz="1600" b="0" dirty="0"/>
              <a:t>Ongoing funding after initial investment in solution</a:t>
            </a:r>
            <a:endParaRPr lang="en-US" sz="1600" b="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Resource availability for regression testing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/>
              <a:t>Dependencies within the application or infrastructure architecture prevent updates</a:t>
            </a:r>
            <a:endParaRPr lang="en-US" sz="1600" b="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b="0" dirty="0"/>
              <a:t>Difficulty “selling” technology updates without significant functional </a:t>
            </a:r>
            <a:r>
              <a:rPr lang="en-US" sz="1600" b="0" dirty="0" smtClean="0"/>
              <a:t>benefits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Other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Don’t know 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pPr algn="ctr"/>
            <a:r>
              <a:rPr lang="en-US" dirty="0" smtClean="0"/>
              <a:t>What </a:t>
            </a:r>
            <a:r>
              <a:rPr lang="en-US" dirty="0"/>
              <a:t>is the primary inhibitor to maintaining technology current in your </a:t>
            </a:r>
            <a:r>
              <a:rPr lang="en-US" dirty="0" smtClean="0"/>
              <a:t>agency?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C723F-7C33-4864-A5B6-A07EEB6060DD}" type="slidenum">
              <a:rPr lang="en-US" altLang="en-US" smtClean="0"/>
              <a:pPr/>
              <a:t>21</a:t>
            </a:fld>
            <a:endParaRPr lang="en-US" alt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228600" y="594852"/>
          <a:ext cx="8387546" cy="581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935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Legacy System Study Analysis Methodology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/>
              <a:t>Obtaining Business Value and Application Characteristics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167" y="4491334"/>
            <a:ext cx="3956983" cy="512050"/>
          </a:xfrm>
          <a:prstGeom prst="rect">
            <a:avLst/>
          </a:prstGeom>
          <a:solidFill>
            <a:srgbClr val="85B0C6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Server Technology (Hardware)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167" y="3802230"/>
            <a:ext cx="3956983" cy="512050"/>
          </a:xfrm>
          <a:prstGeom prst="rect">
            <a:avLst/>
          </a:prstGeom>
          <a:solidFill>
            <a:srgbClr val="00529B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Operating Environment (Operating System, Virtualization)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167" y="2868708"/>
            <a:ext cx="1912542" cy="784376"/>
          </a:xfrm>
          <a:prstGeom prst="rect">
            <a:avLst/>
          </a:prstGeom>
          <a:solidFill>
            <a:srgbClr val="00529B">
              <a:lumMod val="60000"/>
              <a:lumOff val="40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Enabling Software (Programming Language, Middleware, Database, etc.)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6810" y="2868708"/>
            <a:ext cx="1912542" cy="784376"/>
          </a:xfrm>
          <a:prstGeom prst="rect">
            <a:avLst/>
          </a:prstGeom>
          <a:solidFill>
            <a:srgbClr val="00529B">
              <a:lumMod val="60000"/>
              <a:lumOff val="40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Supporting Software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(Backup, Security, Tools, etc.)</a:t>
            </a:r>
          </a:p>
        </p:txBody>
      </p:sp>
      <p:sp>
        <p:nvSpPr>
          <p:cNvPr id="9" name="Rectangle 8"/>
          <p:cNvSpPr/>
          <p:nvPr/>
        </p:nvSpPr>
        <p:spPr>
          <a:xfrm>
            <a:off x="3055911" y="2210579"/>
            <a:ext cx="3956983" cy="512050"/>
          </a:xfrm>
          <a:prstGeom prst="rect">
            <a:avLst/>
          </a:prstGeom>
          <a:solidFill>
            <a:srgbClr val="00529B">
              <a:lumMod val="75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Business Application</a:t>
            </a:r>
          </a:p>
        </p:txBody>
      </p:sp>
      <p:sp>
        <p:nvSpPr>
          <p:cNvPr id="10" name="Right Brace 9"/>
          <p:cNvSpPr/>
          <p:nvPr/>
        </p:nvSpPr>
        <p:spPr bwMode="gray">
          <a:xfrm>
            <a:off x="7271791" y="2868707"/>
            <a:ext cx="360040" cy="2126939"/>
          </a:xfrm>
          <a:prstGeom prst="rightBrace">
            <a:avLst>
              <a:gd name="adj1" fmla="val 8333"/>
              <a:gd name="adj2" fmla="val 50792"/>
            </a:avLst>
          </a:prstGeom>
          <a:noFill/>
          <a:ln w="12700">
            <a:solidFill>
              <a:srgbClr val="000000"/>
            </a:solidFill>
            <a:round/>
            <a:headEnd type="none" w="lg" len="lg"/>
            <a:tailEnd type="none"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5846" y="3619640"/>
            <a:ext cx="1368154" cy="8742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Gathered through spreadsheets</a:t>
            </a:r>
          </a:p>
          <a:p>
            <a:pPr algn="l" eaLnBrk="1" hangingPunct="1">
              <a:lnSpc>
                <a:spcPct val="100000"/>
              </a:lnSpc>
              <a:buClrTx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To be augmented through survey</a:t>
            </a:r>
          </a:p>
        </p:txBody>
      </p:sp>
      <p:sp>
        <p:nvSpPr>
          <p:cNvPr id="12" name="Right Brace 11"/>
          <p:cNvSpPr/>
          <p:nvPr/>
        </p:nvSpPr>
        <p:spPr bwMode="gray">
          <a:xfrm>
            <a:off x="7271791" y="2176945"/>
            <a:ext cx="360040" cy="547746"/>
          </a:xfrm>
          <a:prstGeom prst="rightBrace">
            <a:avLst>
              <a:gd name="adj1" fmla="val 8333"/>
              <a:gd name="adj2" fmla="val 50792"/>
            </a:avLst>
          </a:prstGeom>
          <a:noFill/>
          <a:ln w="12700">
            <a:solidFill>
              <a:srgbClr val="FF0000"/>
            </a:solidFill>
            <a:round/>
            <a:headEnd type="none" w="lg" len="lg"/>
            <a:tailEnd type="none" w="lg" len="lg"/>
          </a:ln>
          <a:effectLst/>
        </p:spPr>
        <p:txBody>
          <a:bodyPr rtlCol="0" anchor="ctr"/>
          <a:lstStyle/>
          <a:p>
            <a:pPr eaLnBrk="1" hangingPunct="1">
              <a:lnSpc>
                <a:spcPct val="100000"/>
              </a:lnSpc>
              <a:buClrTx/>
            </a:pPr>
            <a:endParaRPr lang="en-US" sz="16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66618" y="2224234"/>
            <a:ext cx="1377381" cy="2982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1100" dirty="0">
                <a:solidFill>
                  <a:srgbClr val="FF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Gathered through online assessment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3871" y="4650838"/>
            <a:ext cx="2448272" cy="2982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Legacy driver: </a:t>
            </a:r>
            <a:r>
              <a:rPr lang="en-US" sz="1050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Gartner Market Clock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871" y="3966874"/>
            <a:ext cx="2448272" cy="2982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Legacy driver: </a:t>
            </a:r>
            <a:r>
              <a:rPr lang="en-US" sz="1050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Gartner Market Clock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3871" y="3183583"/>
            <a:ext cx="2448272" cy="2982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Legacy driver: </a:t>
            </a:r>
            <a:r>
              <a:rPr lang="en-US" sz="1050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Vendor support status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518" y="2321184"/>
            <a:ext cx="2448272" cy="3644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1050" dirty="0">
                <a:solidFill>
                  <a:srgbClr val="FF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Remediation drivers: </a:t>
            </a:r>
            <a:r>
              <a:rPr lang="en-US" sz="1050" b="1" dirty="0">
                <a:solidFill>
                  <a:srgbClr val="FF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Business Value, Cost, Risk and Application Type  </a:t>
            </a:r>
          </a:p>
        </p:txBody>
      </p:sp>
      <p:sp>
        <p:nvSpPr>
          <p:cNvPr id="18" name="Right Brace 17"/>
          <p:cNvSpPr/>
          <p:nvPr/>
        </p:nvSpPr>
        <p:spPr bwMode="gray">
          <a:xfrm rot="16200000">
            <a:off x="1370420" y="766835"/>
            <a:ext cx="360040" cy="2333138"/>
          </a:xfrm>
          <a:prstGeom prst="rightBrace">
            <a:avLst>
              <a:gd name="adj1" fmla="val 8333"/>
              <a:gd name="adj2" fmla="val 50792"/>
            </a:avLst>
          </a:prstGeom>
          <a:noFill/>
          <a:ln w="19050" cmpd="sng">
            <a:solidFill>
              <a:srgbClr val="00529B"/>
            </a:solidFill>
            <a:round/>
            <a:headEnd type="none" w="lg" len="lg"/>
            <a:tailEnd type="none"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093" y="1357078"/>
            <a:ext cx="2310404" cy="2982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1100" b="1" dirty="0">
                <a:solidFill>
                  <a:srgbClr val="00529B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Individual application legacy drivers guide </a:t>
            </a:r>
            <a:r>
              <a:rPr lang="en-US" sz="1100" b="1" i="1" dirty="0">
                <a:solidFill>
                  <a:srgbClr val="00529B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remediation options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6090" y="5486270"/>
            <a:ext cx="2270918" cy="2982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1100" b="1" dirty="0">
                <a:solidFill>
                  <a:srgbClr val="00529B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Business value, technical condition and cost drive </a:t>
            </a:r>
            <a:r>
              <a:rPr lang="en-US" sz="1100" b="1" i="1" dirty="0">
                <a:solidFill>
                  <a:srgbClr val="00529B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prioritization within the portfolio   </a:t>
            </a:r>
          </a:p>
        </p:txBody>
      </p:sp>
      <p:sp>
        <p:nvSpPr>
          <p:cNvPr id="21" name="Right Brace 20"/>
          <p:cNvSpPr/>
          <p:nvPr/>
        </p:nvSpPr>
        <p:spPr bwMode="gray">
          <a:xfrm rot="5400000">
            <a:off x="1370419" y="4067673"/>
            <a:ext cx="360040" cy="2333138"/>
          </a:xfrm>
          <a:prstGeom prst="rightBrace">
            <a:avLst>
              <a:gd name="adj1" fmla="val 8333"/>
              <a:gd name="adj2" fmla="val 50792"/>
            </a:avLst>
          </a:prstGeom>
          <a:noFill/>
          <a:ln w="19050" cmpd="sng">
            <a:solidFill>
              <a:srgbClr val="00529B"/>
            </a:solidFill>
            <a:round/>
            <a:headEnd type="none" w="lg" len="lg"/>
            <a:tailEnd type="none" w="lg" len="lg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89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Legacy System Study Analysis Methodology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/>
              <a:t>Legacy Application Categorization and Remediation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17260" y="3653269"/>
            <a:ext cx="2462494" cy="1940281"/>
            <a:chOff x="452803" y="2118990"/>
            <a:chExt cx="3756650" cy="3336925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690312" y="3088953"/>
              <a:ext cx="1293812" cy="1374775"/>
              <a:chOff x="1865" y="1894"/>
              <a:chExt cx="1035" cy="764"/>
            </a:xfrm>
          </p:grpSpPr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 flipH="1">
                <a:off x="1865" y="2343"/>
                <a:ext cx="515" cy="310"/>
              </a:xfrm>
              <a:prstGeom prst="line">
                <a:avLst/>
              </a:prstGeom>
              <a:noFill/>
              <a:ln w="57150">
                <a:solidFill>
                  <a:srgbClr val="6B0064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>
                  <a:buClr>
                    <a:srgbClr val="00529B"/>
                  </a:buClr>
                  <a:buSzPct val="80000"/>
                  <a:buFont typeface="Wingdings" pitchFamily="2" charset="2"/>
                  <a:buNone/>
                </a:pPr>
                <a:endParaRPr lang="en-US" sz="1050" b="1">
                  <a:solidFill>
                    <a:srgbClr val="00529B"/>
                  </a:solidFill>
                </a:endParaRPr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 flipV="1">
                <a:off x="2379" y="1894"/>
                <a:ext cx="0" cy="455"/>
              </a:xfrm>
              <a:prstGeom prst="line">
                <a:avLst/>
              </a:prstGeom>
              <a:noFill/>
              <a:ln w="57150">
                <a:solidFill>
                  <a:srgbClr val="6B0064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>
                  <a:buClr>
                    <a:srgbClr val="00529B"/>
                  </a:buClr>
                  <a:buSzPct val="80000"/>
                  <a:buFont typeface="Wingdings" pitchFamily="2" charset="2"/>
                  <a:buNone/>
                </a:pPr>
                <a:endParaRPr lang="en-US" sz="1050" b="1">
                  <a:solidFill>
                    <a:srgbClr val="00529B"/>
                  </a:solidFill>
                </a:endParaRPr>
              </a:p>
            </p:txBody>
          </p: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>
                <a:off x="2385" y="2348"/>
                <a:ext cx="515" cy="310"/>
              </a:xfrm>
              <a:prstGeom prst="line">
                <a:avLst/>
              </a:prstGeom>
              <a:noFill/>
              <a:ln w="57150">
                <a:solidFill>
                  <a:srgbClr val="6B0064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>
                  <a:buClr>
                    <a:srgbClr val="00529B"/>
                  </a:buClr>
                  <a:buSzPct val="80000"/>
                  <a:buFont typeface="Wingdings" pitchFamily="2" charset="2"/>
                  <a:buNone/>
                </a:pPr>
                <a:endParaRPr lang="en-US" sz="1050" b="1">
                  <a:solidFill>
                    <a:srgbClr val="00529B"/>
                  </a:solidFill>
                </a:endParaRPr>
              </a:p>
            </p:txBody>
          </p:sp>
        </p:grp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1437052" y="2118990"/>
              <a:ext cx="1743700" cy="930276"/>
            </a:xfrm>
            <a:prstGeom prst="roundRect">
              <a:avLst>
                <a:gd name="adj" fmla="val 16667"/>
              </a:avLst>
            </a:prstGeom>
            <a:solidFill>
              <a:srgbClr val="0A5197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32" tIns="45716" rIns="91432" bIns="45716" anchor="ctr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  <a:spcAft>
                  <a:spcPct val="50000"/>
                </a:spcAft>
                <a:buClr>
                  <a:srgbClr val="00529B"/>
                </a:buClr>
                <a:buSzPct val="80000"/>
                <a:buFont typeface="Wingdings" pitchFamily="2" charset="2"/>
                <a:buNone/>
              </a:pPr>
              <a:r>
                <a:rPr lang="en-US" sz="1100" b="1" dirty="0">
                  <a:solidFill>
                    <a:srgbClr val="FFFFFF"/>
                  </a:solidFill>
                </a:rPr>
                <a:t>Business </a:t>
              </a:r>
              <a:r>
                <a:rPr lang="en-US" sz="1100" b="1" dirty="0" smtClean="0">
                  <a:solidFill>
                    <a:srgbClr val="FFFFFF"/>
                  </a:solidFill>
                </a:rPr>
                <a:t>Value</a:t>
              </a:r>
              <a:endParaRPr lang="en-U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452803" y="4522465"/>
              <a:ext cx="1743700" cy="933450"/>
            </a:xfrm>
            <a:prstGeom prst="roundRect">
              <a:avLst>
                <a:gd name="adj" fmla="val 16667"/>
              </a:avLst>
            </a:prstGeom>
            <a:solidFill>
              <a:srgbClr val="0A5197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32" tIns="45716" rIns="91432" bIns="45716" anchor="ctr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  <a:spcAft>
                  <a:spcPct val="50000"/>
                </a:spcAft>
                <a:buClr>
                  <a:srgbClr val="00529B"/>
                </a:buClr>
                <a:buSzPct val="80000"/>
                <a:buFont typeface="Wingdings" pitchFamily="2" charset="2"/>
                <a:buNone/>
              </a:pPr>
              <a:r>
                <a:rPr lang="en-US" sz="1100" b="1" dirty="0" smtClean="0">
                  <a:solidFill>
                    <a:srgbClr val="FFFFFF"/>
                  </a:solidFill>
                </a:rPr>
                <a:t>Technical Effectiveness</a:t>
              </a:r>
              <a:endParaRPr lang="en-U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2465753" y="4522465"/>
              <a:ext cx="1743700" cy="933450"/>
            </a:xfrm>
            <a:prstGeom prst="roundRect">
              <a:avLst>
                <a:gd name="adj" fmla="val 16667"/>
              </a:avLst>
            </a:prstGeom>
            <a:solidFill>
              <a:srgbClr val="0A5197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32" tIns="45716" rIns="91432" bIns="45716" anchor="ctr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  <a:spcAft>
                  <a:spcPct val="50000"/>
                </a:spcAft>
                <a:buClr>
                  <a:srgbClr val="00529B"/>
                </a:buClr>
                <a:buSzPct val="80000"/>
                <a:buFont typeface="Wingdings" pitchFamily="2" charset="2"/>
                <a:buNone/>
              </a:pPr>
              <a:r>
                <a:rPr lang="en-US" sz="1100" b="1" dirty="0" smtClean="0">
                  <a:solidFill>
                    <a:srgbClr val="FFFFFF"/>
                  </a:solidFill>
                </a:rPr>
                <a:t>Cost</a:t>
              </a:r>
              <a:endParaRPr lang="en-U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012574" y="3474715"/>
              <a:ext cx="685800" cy="685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buClr>
                  <a:srgbClr val="00529B"/>
                </a:buClr>
                <a:buSzPct val="80000"/>
                <a:buFont typeface="Wingdings" pitchFamily="2" charset="2"/>
                <a:buNone/>
                <a:tabLst>
                  <a:tab pos="8293100" algn="r"/>
                </a:tabLst>
              </a:pPr>
              <a:endParaRPr lang="en-US" sz="1050" b="1" smtClean="0">
                <a:solidFill>
                  <a:srgbClr val="00529B"/>
                </a:solidFill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925804" y="3655882"/>
              <a:ext cx="2874963" cy="285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32" tIns="0" rIns="91432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  <a:spcAft>
                  <a:spcPct val="50000"/>
                </a:spcAft>
                <a:buClr>
                  <a:srgbClr val="00529B"/>
                </a:buClr>
                <a:buSzPct val="80000"/>
                <a:buFont typeface="Wingdings" pitchFamily="2" charset="2"/>
                <a:buNone/>
              </a:pPr>
              <a:r>
                <a:rPr lang="en-US" sz="1200" b="1" dirty="0" smtClean="0">
                  <a:solidFill>
                    <a:srgbClr val="00529B"/>
                  </a:solidFill>
                </a:rPr>
                <a:t>Analysis </a:t>
              </a:r>
              <a:r>
                <a:rPr lang="en-US" sz="1200" b="1" dirty="0">
                  <a:solidFill>
                    <a:srgbClr val="00529B"/>
                  </a:solidFill>
                </a:rPr>
                <a:t>Perspectives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769167" y="3491962"/>
            <a:ext cx="3161002" cy="2412712"/>
            <a:chOff x="408804" y="1600200"/>
            <a:chExt cx="6775115" cy="4257958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>
              <a:off x="2209800" y="5029200"/>
              <a:ext cx="41910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095194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5400000" flipH="1" flipV="1">
              <a:off x="571500" y="3390900"/>
              <a:ext cx="28194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095194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6396437" y="4876800"/>
              <a:ext cx="787482" cy="353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>
                  <a:srgbClr val="00529B"/>
                </a:buClr>
                <a:buSzPct val="80000"/>
                <a:buFont typeface="Wingdings" pitchFamily="2" charset="2"/>
                <a:buNone/>
              </a:pPr>
              <a:r>
                <a:rPr lang="en-US" sz="700" dirty="0" smtClean="0">
                  <a:solidFill>
                    <a:srgbClr val="00529B"/>
                  </a:solidFill>
                </a:rPr>
                <a:t>High</a:t>
              </a:r>
              <a:endParaRPr lang="en-US" sz="700" dirty="0">
                <a:solidFill>
                  <a:srgbClr val="00529B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95835" y="1600200"/>
              <a:ext cx="787482" cy="353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>
                  <a:srgbClr val="00529B"/>
                </a:buClr>
                <a:buSzPct val="80000"/>
                <a:buFont typeface="Wingdings" pitchFamily="2" charset="2"/>
                <a:buNone/>
              </a:pPr>
              <a:r>
                <a:rPr lang="en-US" sz="700" dirty="0" smtClean="0">
                  <a:solidFill>
                    <a:srgbClr val="00529B"/>
                  </a:solidFill>
                </a:rPr>
                <a:t>High</a:t>
              </a:r>
              <a:endParaRPr lang="en-US" sz="700" dirty="0">
                <a:solidFill>
                  <a:srgbClr val="00529B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50289" y="4861476"/>
              <a:ext cx="746252" cy="353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>
                  <a:srgbClr val="00529B"/>
                </a:buClr>
                <a:buSzPct val="80000"/>
                <a:buFont typeface="Wingdings" pitchFamily="2" charset="2"/>
                <a:buNone/>
              </a:pPr>
              <a:r>
                <a:rPr lang="en-US" sz="700" dirty="0" smtClean="0">
                  <a:solidFill>
                    <a:srgbClr val="00529B"/>
                  </a:solidFill>
                </a:rPr>
                <a:t>Low</a:t>
              </a:r>
              <a:endParaRPr lang="en-US" sz="700" dirty="0">
                <a:solidFill>
                  <a:srgbClr val="00529B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96969" y="5105400"/>
              <a:ext cx="2223640" cy="407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>
                  <a:srgbClr val="00529B"/>
                </a:buClr>
                <a:buSzPct val="80000"/>
                <a:buFont typeface="Wingdings" pitchFamily="2" charset="2"/>
                <a:buNone/>
              </a:pPr>
              <a:r>
                <a:rPr lang="en-US" sz="900" b="1" dirty="0" smtClean="0">
                  <a:solidFill>
                    <a:srgbClr val="00529B"/>
                  </a:solidFill>
                </a:rPr>
                <a:t>Business Value</a:t>
              </a:r>
              <a:endParaRPr lang="en-US" sz="900" b="1" dirty="0">
                <a:solidFill>
                  <a:srgbClr val="00529B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376102" y="3210105"/>
              <a:ext cx="2634348" cy="494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>
                  <a:srgbClr val="00529B"/>
                </a:buClr>
                <a:buSzPct val="80000"/>
                <a:buFont typeface="Wingdings" pitchFamily="2" charset="2"/>
                <a:buNone/>
              </a:pPr>
              <a:r>
                <a:rPr lang="en-US" sz="900" b="1" dirty="0" smtClean="0">
                  <a:solidFill>
                    <a:srgbClr val="00529B"/>
                  </a:solidFill>
                </a:rPr>
                <a:t>Technical Effectiveness</a:t>
              </a:r>
              <a:endParaRPr lang="en-US" sz="900" b="1" dirty="0">
                <a:solidFill>
                  <a:srgbClr val="00529B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rot="10800000" flipV="1">
              <a:off x="1143000" y="5105400"/>
              <a:ext cx="53340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095194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 rot="19126282">
              <a:off x="683870" y="5436604"/>
              <a:ext cx="1673915" cy="40737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buClr>
                  <a:srgbClr val="00529B"/>
                </a:buClr>
                <a:buSzPct val="80000"/>
                <a:buFont typeface="Wingdings" pitchFamily="2" charset="2"/>
                <a:buNone/>
              </a:pPr>
              <a:r>
                <a:rPr lang="en-US" sz="900" b="1" dirty="0" smtClean="0">
                  <a:solidFill>
                    <a:srgbClr val="00529B"/>
                  </a:solidFill>
                </a:rPr>
                <a:t>Cost / Risk</a:t>
              </a:r>
              <a:endParaRPr lang="en-US" sz="900" b="1" dirty="0">
                <a:solidFill>
                  <a:srgbClr val="00529B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8804" y="5505101"/>
              <a:ext cx="787482" cy="35305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buClr>
                  <a:srgbClr val="00529B"/>
                </a:buClr>
                <a:buSzPct val="80000"/>
                <a:buFont typeface="Wingdings" pitchFamily="2" charset="2"/>
                <a:buNone/>
              </a:pPr>
              <a:r>
                <a:rPr lang="en-US" sz="700" dirty="0" smtClean="0">
                  <a:solidFill>
                    <a:srgbClr val="00529B"/>
                  </a:solidFill>
                </a:rPr>
                <a:t>High</a:t>
              </a:r>
              <a:endParaRPr lang="en-US" sz="700" dirty="0">
                <a:solidFill>
                  <a:srgbClr val="00529B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209800" y="1981200"/>
              <a:ext cx="2133600" cy="1447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0"/>
                </a:spcBef>
                <a:buClr>
                  <a:srgbClr val="00529B"/>
                </a:buClr>
                <a:buSzPct val="80000"/>
                <a:buFont typeface="Wingdings" pitchFamily="2" charset="2"/>
                <a:buNone/>
              </a:pPr>
              <a:r>
                <a:rPr lang="en-US" sz="800" b="1" dirty="0" smtClean="0">
                  <a:solidFill>
                    <a:srgbClr val="000000"/>
                  </a:solidFill>
                </a:rPr>
                <a:t>Tolerate</a:t>
              </a:r>
            </a:p>
            <a:p>
              <a:pPr algn="ctr">
                <a:spcBef>
                  <a:spcPts val="0"/>
                </a:spcBef>
                <a:buClr>
                  <a:srgbClr val="00529B"/>
                </a:buClr>
                <a:buSzPct val="80000"/>
                <a:buFont typeface="Wingdings" pitchFamily="2" charset="2"/>
                <a:buNone/>
              </a:pPr>
              <a:r>
                <a:rPr lang="en-US" sz="800" dirty="0" smtClean="0">
                  <a:solidFill>
                    <a:srgbClr val="000000"/>
                  </a:solidFill>
                </a:rPr>
                <a:t>(Reevaluate /</a:t>
              </a:r>
            </a:p>
            <a:p>
              <a:pPr algn="ctr">
                <a:spcBef>
                  <a:spcPts val="0"/>
                </a:spcBef>
                <a:buClr>
                  <a:srgbClr val="00529B"/>
                </a:buClr>
                <a:buSzPct val="80000"/>
                <a:buFont typeface="Wingdings" pitchFamily="2" charset="2"/>
                <a:buNone/>
              </a:pPr>
              <a:r>
                <a:rPr lang="en-US" sz="800" dirty="0" smtClean="0">
                  <a:solidFill>
                    <a:srgbClr val="000000"/>
                  </a:solidFill>
                </a:rPr>
                <a:t> Reposition Asset)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343400" y="1981200"/>
              <a:ext cx="2057400" cy="1447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0"/>
                </a:spcBef>
                <a:buClr>
                  <a:srgbClr val="00529B"/>
                </a:buClr>
                <a:buSzPct val="80000"/>
                <a:buFont typeface="Wingdings" pitchFamily="2" charset="2"/>
                <a:buNone/>
              </a:pPr>
              <a:r>
                <a:rPr lang="en-US" sz="800" b="1" dirty="0" smtClean="0">
                  <a:solidFill>
                    <a:srgbClr val="000000"/>
                  </a:solidFill>
                </a:rPr>
                <a:t>Innovate / Invest </a:t>
              </a:r>
              <a:r>
                <a:rPr lang="en-US" sz="800" dirty="0" smtClean="0">
                  <a:solidFill>
                    <a:srgbClr val="000000"/>
                  </a:solidFill>
                </a:rPr>
                <a:t>(Maintain / Evolve Asset)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209800" y="3429000"/>
              <a:ext cx="2133600" cy="1447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0"/>
                </a:spcBef>
                <a:buClr>
                  <a:srgbClr val="00529B"/>
                </a:buClr>
                <a:buSzPct val="80000"/>
                <a:buFont typeface="Wingdings" pitchFamily="2" charset="2"/>
                <a:buNone/>
              </a:pPr>
              <a:r>
                <a:rPr lang="en-US" sz="800" b="1" dirty="0" smtClean="0">
                  <a:solidFill>
                    <a:srgbClr val="000000"/>
                  </a:solidFill>
                </a:rPr>
                <a:t>Eliminate</a:t>
              </a:r>
            </a:p>
            <a:p>
              <a:pPr algn="ctr">
                <a:spcBef>
                  <a:spcPts val="0"/>
                </a:spcBef>
                <a:buClr>
                  <a:srgbClr val="00529B"/>
                </a:buClr>
                <a:buSzPct val="80000"/>
                <a:buFont typeface="Wingdings" pitchFamily="2" charset="2"/>
                <a:buNone/>
              </a:pPr>
              <a:r>
                <a:rPr lang="en-US" sz="800" dirty="0" smtClean="0">
                  <a:solidFill>
                    <a:srgbClr val="000000"/>
                  </a:solidFill>
                </a:rPr>
                <a:t>(Retire / Consolidate Asset)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343400" y="3429000"/>
              <a:ext cx="2057400" cy="1447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0"/>
                </a:spcBef>
                <a:buClr>
                  <a:srgbClr val="00529B"/>
                </a:buClr>
                <a:buSzPct val="80000"/>
                <a:buFont typeface="Wingdings" pitchFamily="2" charset="2"/>
                <a:buNone/>
              </a:pPr>
              <a:r>
                <a:rPr lang="en-US" sz="800" b="1" dirty="0" smtClean="0">
                  <a:solidFill>
                    <a:srgbClr val="000000"/>
                  </a:solidFill>
                </a:rPr>
                <a:t>Migrate</a:t>
              </a:r>
            </a:p>
            <a:p>
              <a:pPr algn="ctr">
                <a:spcBef>
                  <a:spcPts val="0"/>
                </a:spcBef>
                <a:buClr>
                  <a:srgbClr val="00529B"/>
                </a:buClr>
                <a:buSzPct val="80000"/>
                <a:buFont typeface="Wingdings" pitchFamily="2" charset="2"/>
                <a:buNone/>
              </a:pPr>
              <a:r>
                <a:rPr lang="en-US" sz="800" dirty="0" smtClean="0">
                  <a:solidFill>
                    <a:srgbClr val="000000"/>
                  </a:solidFill>
                </a:rPr>
                <a:t>(Reengineer / Modernize Asset)</a:t>
              </a:r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 bwMode="gray">
          <a:xfrm>
            <a:off x="6179135" y="1686461"/>
            <a:ext cx="2687909" cy="148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latinLnBrk="0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The resulting comparative prioritization will help to identify application remediation activities according to tolerate, invest, migrate, and eliminate (TIME)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48653" y="3373572"/>
            <a:ext cx="1476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529B"/>
              </a:buClr>
              <a:buSzPct val="80000"/>
              <a:buFont typeface="Wingdings" pitchFamily="2" charset="2"/>
              <a:buNone/>
            </a:pPr>
            <a:r>
              <a:rPr lang="en-US" sz="900" b="1" dirty="0" smtClean="0">
                <a:solidFill>
                  <a:srgbClr val="00529B"/>
                </a:solidFill>
              </a:rPr>
              <a:t>TIME</a:t>
            </a:r>
            <a:endParaRPr lang="en-US" sz="900" b="1" dirty="0">
              <a:solidFill>
                <a:srgbClr val="00529B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2219" y="4021507"/>
            <a:ext cx="2201664" cy="131841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5" name="Rectangle 34"/>
          <p:cNvSpPr/>
          <p:nvPr/>
        </p:nvSpPr>
        <p:spPr>
          <a:xfrm>
            <a:off x="6136575" y="5868155"/>
            <a:ext cx="2960912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Online </a:t>
            </a:r>
            <a:r>
              <a:rPr lang="en-US" sz="1200" dirty="0"/>
              <a:t>tools </a:t>
            </a:r>
            <a:r>
              <a:rPr lang="en-US" sz="1200" dirty="0" smtClean="0"/>
              <a:t>are currently collecting data from hundreds of people across hundreds of applications over the past two months</a:t>
            </a:r>
            <a:endParaRPr lang="en-US" sz="1200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gray">
          <a:xfrm>
            <a:off x="3048789" y="1710165"/>
            <a:ext cx="2687909" cy="148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latinLnBrk="0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Analysis will then contrast business, technology, cost indicators through various pace layer and overhaul filters to find signatures/fingerprints of legacy software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0" y="1710165"/>
            <a:ext cx="2678723" cy="1377950"/>
          </a:xfrm>
        </p:spPr>
        <p:txBody>
          <a:bodyPr/>
          <a:lstStyle/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200" dirty="0"/>
              <a:t>Online tools are currently collecting data from hundreds of people across hundreds of applications over the past two months</a:t>
            </a:r>
          </a:p>
        </p:txBody>
      </p:sp>
    </p:spTree>
    <p:extLst>
      <p:ext uri="{BB962C8B-B14F-4D97-AF65-F5344CB8AC3E}">
        <p14:creationId xmlns:p14="http://schemas.microsoft.com/office/powerpoint/2010/main" val="37234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Legacy System Study Analysis Methodology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/>
              <a:t>Legacy Application </a:t>
            </a:r>
            <a:r>
              <a:rPr lang="en-US" sz="2000" dirty="0" smtClean="0"/>
              <a:t>Categorization and Remediation Options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72183" y="1284659"/>
            <a:ext cx="939203" cy="576064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99CC00">
                  <a:tint val="50000"/>
                  <a:satMod val="300000"/>
                </a:srgbClr>
              </a:gs>
              <a:gs pos="35000">
                <a:srgbClr val="99CC00">
                  <a:tint val="37000"/>
                  <a:satMod val="300000"/>
                </a:srgbClr>
              </a:gs>
              <a:gs pos="100000">
                <a:srgbClr val="99CC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9CC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Business App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64230" y="3198970"/>
            <a:ext cx="754707" cy="576064"/>
          </a:xfrm>
          <a:prstGeom prst="roundRect">
            <a:avLst/>
          </a:prstGeom>
          <a:gradFill rotWithShape="1">
            <a:gsLst>
              <a:gs pos="0">
                <a:srgbClr val="99CC00">
                  <a:tint val="50000"/>
                  <a:satMod val="300000"/>
                </a:srgbClr>
              </a:gs>
              <a:gs pos="35000">
                <a:srgbClr val="99CC00">
                  <a:tint val="37000"/>
                  <a:satMod val="300000"/>
                </a:srgbClr>
              </a:gs>
              <a:gs pos="100000">
                <a:srgbClr val="99CC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9CC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Extensibility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92860" y="3198970"/>
            <a:ext cx="754707" cy="576064"/>
          </a:xfrm>
          <a:prstGeom prst="roundRect">
            <a:avLst/>
          </a:prstGeom>
          <a:gradFill rotWithShape="1">
            <a:gsLst>
              <a:gs pos="0">
                <a:srgbClr val="99CC00">
                  <a:tint val="50000"/>
                  <a:satMod val="300000"/>
                </a:srgbClr>
              </a:gs>
              <a:gs pos="35000">
                <a:srgbClr val="99CC00">
                  <a:tint val="37000"/>
                  <a:satMod val="300000"/>
                </a:srgbClr>
              </a:gs>
              <a:gs pos="100000">
                <a:srgbClr val="99CC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9CC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000" kern="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Standards</a:t>
            </a:r>
          </a:p>
        </p:txBody>
      </p:sp>
      <p:cxnSp>
        <p:nvCxnSpPr>
          <p:cNvPr id="9" name="Straight Arrow Connector 8"/>
          <p:cNvCxnSpPr>
            <a:stCxn id="12" idx="2"/>
            <a:endCxn id="7" idx="0"/>
          </p:cNvCxnSpPr>
          <p:nvPr/>
        </p:nvCxnSpPr>
        <p:spPr bwMode="gray">
          <a:xfrm flipH="1">
            <a:off x="6541584" y="2803675"/>
            <a:ext cx="842237" cy="395295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sp>
        <p:nvSpPr>
          <p:cNvPr id="10" name="Rounded Rectangle 9"/>
          <p:cNvSpPr/>
          <p:nvPr/>
        </p:nvSpPr>
        <p:spPr>
          <a:xfrm>
            <a:off x="7900962" y="959075"/>
            <a:ext cx="846605" cy="576064"/>
          </a:xfrm>
          <a:prstGeom prst="roundRect">
            <a:avLst/>
          </a:prstGeom>
          <a:gradFill rotWithShape="1">
            <a:gsLst>
              <a:gs pos="0">
                <a:srgbClr val="99CC00">
                  <a:tint val="50000"/>
                  <a:satMod val="300000"/>
                </a:srgbClr>
              </a:gs>
              <a:gs pos="35000">
                <a:srgbClr val="99CC00">
                  <a:tint val="37000"/>
                  <a:satMod val="300000"/>
                </a:srgbClr>
              </a:gs>
              <a:gs pos="100000">
                <a:srgbClr val="99CC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9CC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Software</a:t>
            </a:r>
          </a:p>
        </p:txBody>
      </p:sp>
      <p:cxnSp>
        <p:nvCxnSpPr>
          <p:cNvPr id="11" name="Straight Arrow Connector 10"/>
          <p:cNvCxnSpPr>
            <a:stCxn id="12" idx="2"/>
            <a:endCxn id="8" idx="0"/>
          </p:cNvCxnSpPr>
          <p:nvPr/>
        </p:nvCxnSpPr>
        <p:spPr bwMode="gray">
          <a:xfrm>
            <a:off x="7383821" y="2803675"/>
            <a:ext cx="986393" cy="395295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6915769" y="2407411"/>
            <a:ext cx="936104" cy="396264"/>
          </a:xfrm>
          <a:prstGeom prst="rect">
            <a:avLst/>
          </a:prstGeom>
          <a:gradFill rotWithShape="1">
            <a:gsLst>
              <a:gs pos="0">
                <a:srgbClr val="B9D0DC">
                  <a:tint val="50000"/>
                  <a:satMod val="300000"/>
                </a:srgbClr>
              </a:gs>
              <a:gs pos="35000">
                <a:srgbClr val="B9D0DC">
                  <a:tint val="37000"/>
                  <a:satMod val="300000"/>
                </a:srgbClr>
              </a:gs>
              <a:gs pos="100000">
                <a:srgbClr val="B9D0D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9D0D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Technical Effectiveness</a:t>
            </a:r>
          </a:p>
        </p:txBody>
      </p:sp>
      <p:cxnSp>
        <p:nvCxnSpPr>
          <p:cNvPr id="13" name="Straight Arrow Connector 12"/>
          <p:cNvCxnSpPr>
            <a:stCxn id="6" idx="2"/>
            <a:endCxn id="12" idx="0"/>
          </p:cNvCxnSpPr>
          <p:nvPr/>
        </p:nvCxnSpPr>
        <p:spPr bwMode="gray">
          <a:xfrm>
            <a:off x="4441785" y="1860723"/>
            <a:ext cx="2942036" cy="546688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5867642" y="1354899"/>
            <a:ext cx="936104" cy="396264"/>
          </a:xfrm>
          <a:prstGeom prst="rect">
            <a:avLst/>
          </a:prstGeom>
          <a:gradFill rotWithShape="1">
            <a:gsLst>
              <a:gs pos="0">
                <a:srgbClr val="B9D0DC">
                  <a:tint val="50000"/>
                  <a:satMod val="300000"/>
                </a:srgbClr>
              </a:gs>
              <a:gs pos="35000">
                <a:srgbClr val="B9D0DC">
                  <a:tint val="37000"/>
                  <a:satMod val="300000"/>
                </a:srgbClr>
              </a:gs>
              <a:gs pos="100000">
                <a:srgbClr val="B9D0D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9D0D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Legacy Status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900962" y="1607147"/>
            <a:ext cx="846605" cy="576064"/>
          </a:xfrm>
          <a:prstGeom prst="roundRect">
            <a:avLst/>
          </a:prstGeom>
          <a:gradFill rotWithShape="1">
            <a:gsLst>
              <a:gs pos="0">
                <a:srgbClr val="99CC00">
                  <a:tint val="50000"/>
                  <a:satMod val="300000"/>
                </a:srgbClr>
              </a:gs>
              <a:gs pos="35000">
                <a:srgbClr val="99CC00">
                  <a:tint val="37000"/>
                  <a:satMod val="300000"/>
                </a:srgbClr>
              </a:gs>
              <a:gs pos="100000">
                <a:srgbClr val="99CC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9CC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Hardware Platform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70159" y="3198970"/>
            <a:ext cx="754707" cy="576064"/>
          </a:xfrm>
          <a:prstGeom prst="roundRect">
            <a:avLst/>
          </a:prstGeom>
          <a:gradFill rotWithShape="1">
            <a:gsLst>
              <a:gs pos="0">
                <a:srgbClr val="99CC00">
                  <a:tint val="50000"/>
                  <a:satMod val="300000"/>
                </a:srgbClr>
              </a:gs>
              <a:gs pos="35000">
                <a:srgbClr val="99CC00">
                  <a:tint val="37000"/>
                  <a:satMod val="300000"/>
                </a:srgbClr>
              </a:gs>
              <a:gs pos="100000">
                <a:srgbClr val="99CC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9CC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Utilization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8600" y="3198970"/>
            <a:ext cx="754707" cy="576064"/>
          </a:xfrm>
          <a:prstGeom prst="roundRect">
            <a:avLst/>
          </a:prstGeom>
          <a:gradFill rotWithShape="1">
            <a:gsLst>
              <a:gs pos="0">
                <a:srgbClr val="99CC00">
                  <a:tint val="50000"/>
                  <a:satMod val="300000"/>
                </a:srgbClr>
              </a:gs>
              <a:gs pos="35000">
                <a:srgbClr val="99CC00">
                  <a:tint val="37000"/>
                  <a:satMod val="300000"/>
                </a:srgbClr>
              </a:gs>
              <a:gs pos="100000">
                <a:srgbClr val="99CC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9CC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Criticality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96390" y="2397379"/>
            <a:ext cx="936104" cy="396264"/>
          </a:xfrm>
          <a:prstGeom prst="rect">
            <a:avLst/>
          </a:prstGeom>
          <a:gradFill rotWithShape="1">
            <a:gsLst>
              <a:gs pos="0">
                <a:srgbClr val="B9D0DC">
                  <a:tint val="50000"/>
                  <a:satMod val="300000"/>
                </a:srgbClr>
              </a:gs>
              <a:gs pos="35000">
                <a:srgbClr val="B9D0DC">
                  <a:tint val="37000"/>
                  <a:satMod val="300000"/>
                </a:srgbClr>
              </a:gs>
              <a:gs pos="100000">
                <a:srgbClr val="B9D0D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9D0D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Business Value</a:t>
            </a:r>
          </a:p>
        </p:txBody>
      </p:sp>
      <p:cxnSp>
        <p:nvCxnSpPr>
          <p:cNvPr id="19" name="Straight Arrow Connector 18"/>
          <p:cNvCxnSpPr>
            <a:stCxn id="6" idx="2"/>
            <a:endCxn id="18" idx="0"/>
          </p:cNvCxnSpPr>
          <p:nvPr/>
        </p:nvCxnSpPr>
        <p:spPr bwMode="gray">
          <a:xfrm flipH="1">
            <a:off x="1464442" y="1860723"/>
            <a:ext cx="2977343" cy="536656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cxnSp>
        <p:nvCxnSpPr>
          <p:cNvPr id="20" name="Straight Arrow Connector 19"/>
          <p:cNvCxnSpPr>
            <a:stCxn id="18" idx="2"/>
            <a:endCxn id="17" idx="0"/>
          </p:cNvCxnSpPr>
          <p:nvPr/>
        </p:nvCxnSpPr>
        <p:spPr bwMode="gray">
          <a:xfrm flipH="1">
            <a:off x="605954" y="2793643"/>
            <a:ext cx="858488" cy="405327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cxnSp>
        <p:nvCxnSpPr>
          <p:cNvPr id="21" name="Straight Arrow Connector 20"/>
          <p:cNvCxnSpPr>
            <a:stCxn id="18" idx="2"/>
            <a:endCxn id="16" idx="0"/>
          </p:cNvCxnSpPr>
          <p:nvPr/>
        </p:nvCxnSpPr>
        <p:spPr bwMode="gray">
          <a:xfrm flipH="1">
            <a:off x="1447513" y="2793643"/>
            <a:ext cx="16929" cy="405327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cxnSp>
        <p:nvCxnSpPr>
          <p:cNvPr id="22" name="Straight Arrow Connector 21"/>
          <p:cNvCxnSpPr>
            <a:stCxn id="14" idx="3"/>
            <a:endCxn id="10" idx="1"/>
          </p:cNvCxnSpPr>
          <p:nvPr/>
        </p:nvCxnSpPr>
        <p:spPr bwMode="gray">
          <a:xfrm flipV="1">
            <a:off x="6803746" y="1247107"/>
            <a:ext cx="1097216" cy="305924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cxnSp>
        <p:nvCxnSpPr>
          <p:cNvPr id="23" name="Straight Arrow Connector 22"/>
          <p:cNvCxnSpPr>
            <a:stCxn id="6" idx="3"/>
            <a:endCxn id="14" idx="1"/>
          </p:cNvCxnSpPr>
          <p:nvPr/>
        </p:nvCxnSpPr>
        <p:spPr bwMode="gray">
          <a:xfrm flipV="1">
            <a:off x="4911386" y="1553031"/>
            <a:ext cx="956256" cy="19660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sp>
        <p:nvSpPr>
          <p:cNvPr id="24" name="Rounded Rectangle 23"/>
          <p:cNvSpPr/>
          <p:nvPr/>
        </p:nvSpPr>
        <p:spPr>
          <a:xfrm>
            <a:off x="2231948" y="5711603"/>
            <a:ext cx="864096" cy="576064"/>
          </a:xfrm>
          <a:prstGeom prst="roundRect">
            <a:avLst/>
          </a:prstGeom>
          <a:solidFill>
            <a:srgbClr val="6E96D5">
              <a:lumMod val="75000"/>
            </a:srgbClr>
          </a:solidFill>
          <a:ln w="9525" cap="flat" cmpd="sng" algn="ctr">
            <a:solidFill>
              <a:srgbClr val="6E96D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Replatform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Hardware</a:t>
            </a:r>
          </a:p>
        </p:txBody>
      </p:sp>
      <p:cxnSp>
        <p:nvCxnSpPr>
          <p:cNvPr id="25" name="Straight Arrow Connector 24"/>
          <p:cNvCxnSpPr>
            <a:stCxn id="14" idx="3"/>
            <a:endCxn id="15" idx="1"/>
          </p:cNvCxnSpPr>
          <p:nvPr/>
        </p:nvCxnSpPr>
        <p:spPr bwMode="gray">
          <a:xfrm>
            <a:off x="6803746" y="1553031"/>
            <a:ext cx="1097216" cy="342148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sp>
        <p:nvSpPr>
          <p:cNvPr id="26" name="Rounded Rectangle 25"/>
          <p:cNvSpPr/>
          <p:nvPr/>
        </p:nvSpPr>
        <p:spPr>
          <a:xfrm>
            <a:off x="6925263" y="5726363"/>
            <a:ext cx="864096" cy="576064"/>
          </a:xfrm>
          <a:prstGeom prst="roundRect">
            <a:avLst/>
          </a:prstGeom>
          <a:solidFill>
            <a:srgbClr val="6E96D5">
              <a:lumMod val="75000"/>
            </a:srgbClr>
          </a:solidFill>
          <a:ln w="9525" cap="flat" cmpd="sng" algn="ctr">
            <a:solidFill>
              <a:srgbClr val="6E96D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Replace with COTS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863925" y="5726363"/>
            <a:ext cx="864096" cy="576064"/>
          </a:xfrm>
          <a:prstGeom prst="roundRect">
            <a:avLst/>
          </a:prstGeom>
          <a:solidFill>
            <a:srgbClr val="6E96D5">
              <a:lumMod val="75000"/>
            </a:srgbClr>
          </a:solidFill>
          <a:ln w="9525" cap="flat" cmpd="sng" algn="ctr">
            <a:solidFill>
              <a:srgbClr val="6E96D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Rewrite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203029" y="3212200"/>
            <a:ext cx="754707" cy="576064"/>
          </a:xfrm>
          <a:prstGeom prst="roundRect">
            <a:avLst/>
          </a:prstGeom>
          <a:gradFill rotWithShape="1">
            <a:gsLst>
              <a:gs pos="0">
                <a:srgbClr val="99CC00">
                  <a:tint val="50000"/>
                  <a:satMod val="300000"/>
                </a:srgbClr>
              </a:gs>
              <a:gs pos="35000">
                <a:srgbClr val="99CC00">
                  <a:tint val="37000"/>
                  <a:satMod val="300000"/>
                </a:srgbClr>
              </a:gs>
              <a:gs pos="100000">
                <a:srgbClr val="99CC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9CC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Support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63222" y="2397379"/>
            <a:ext cx="936104" cy="396264"/>
          </a:xfrm>
          <a:prstGeom prst="rect">
            <a:avLst/>
          </a:prstGeom>
          <a:gradFill rotWithShape="1">
            <a:gsLst>
              <a:gs pos="0">
                <a:srgbClr val="B9D0DC">
                  <a:tint val="50000"/>
                  <a:satMod val="300000"/>
                </a:srgbClr>
              </a:gs>
              <a:gs pos="35000">
                <a:srgbClr val="B9D0DC">
                  <a:tint val="37000"/>
                  <a:satMod val="300000"/>
                </a:srgbClr>
              </a:gs>
              <a:gs pos="100000">
                <a:srgbClr val="B9D0D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9D0DC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Cost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044588" y="3198970"/>
            <a:ext cx="818087" cy="576064"/>
          </a:xfrm>
          <a:prstGeom prst="roundRect">
            <a:avLst/>
          </a:prstGeom>
          <a:gradFill rotWithShape="1">
            <a:gsLst>
              <a:gs pos="0">
                <a:srgbClr val="99CC00">
                  <a:tint val="50000"/>
                  <a:satMod val="300000"/>
                </a:srgbClr>
              </a:gs>
              <a:gs pos="35000">
                <a:srgbClr val="99CC00">
                  <a:tint val="37000"/>
                  <a:satMod val="300000"/>
                </a:srgbClr>
              </a:gs>
              <a:gs pos="100000">
                <a:srgbClr val="99CC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9CC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Development</a:t>
            </a:r>
          </a:p>
        </p:txBody>
      </p:sp>
      <p:cxnSp>
        <p:nvCxnSpPr>
          <p:cNvPr id="31" name="Straight Arrow Connector 30"/>
          <p:cNvCxnSpPr>
            <a:stCxn id="29" idx="2"/>
            <a:endCxn id="28" idx="0"/>
          </p:cNvCxnSpPr>
          <p:nvPr/>
        </p:nvCxnSpPr>
        <p:spPr bwMode="gray">
          <a:xfrm flipH="1">
            <a:off x="3580383" y="2793643"/>
            <a:ext cx="850891" cy="418557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cxnSp>
        <p:nvCxnSpPr>
          <p:cNvPr id="32" name="Straight Arrow Connector 31"/>
          <p:cNvCxnSpPr>
            <a:stCxn id="29" idx="2"/>
            <a:endCxn id="30" idx="0"/>
          </p:cNvCxnSpPr>
          <p:nvPr/>
        </p:nvCxnSpPr>
        <p:spPr bwMode="gray">
          <a:xfrm>
            <a:off x="4431274" y="2793643"/>
            <a:ext cx="22358" cy="405327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cxnSp>
        <p:nvCxnSpPr>
          <p:cNvPr id="33" name="Straight Arrow Connector 32"/>
          <p:cNvCxnSpPr>
            <a:stCxn id="6" idx="2"/>
            <a:endCxn id="29" idx="0"/>
          </p:cNvCxnSpPr>
          <p:nvPr/>
        </p:nvCxnSpPr>
        <p:spPr bwMode="gray">
          <a:xfrm flipH="1">
            <a:off x="4431274" y="1860723"/>
            <a:ext cx="10511" cy="536656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sp>
        <p:nvSpPr>
          <p:cNvPr id="34" name="Rounded Rectangle 33"/>
          <p:cNvSpPr/>
          <p:nvPr/>
        </p:nvSpPr>
        <p:spPr>
          <a:xfrm>
            <a:off x="354622" y="5711603"/>
            <a:ext cx="864096" cy="576064"/>
          </a:xfrm>
          <a:prstGeom prst="roundRect">
            <a:avLst/>
          </a:prstGeom>
          <a:solidFill>
            <a:srgbClr val="6E96D5">
              <a:lumMod val="75000"/>
            </a:srgbClr>
          </a:solidFill>
          <a:ln w="9525" cap="flat" cmpd="sng" algn="ctr">
            <a:solidFill>
              <a:srgbClr val="6E96D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Eliminate / Retire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170611" y="5711603"/>
            <a:ext cx="864096" cy="576064"/>
          </a:xfrm>
          <a:prstGeom prst="roundRect">
            <a:avLst/>
          </a:prstGeom>
          <a:solidFill>
            <a:srgbClr val="6E96D5">
              <a:lumMod val="75000"/>
            </a:srgbClr>
          </a:solidFill>
          <a:ln w="9525" cap="flat" cmpd="sng" algn="ctr">
            <a:solidFill>
              <a:srgbClr val="6E96D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Upgrade Software Stack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047937" y="5711603"/>
            <a:ext cx="864096" cy="576064"/>
          </a:xfrm>
          <a:prstGeom prst="roundRect">
            <a:avLst/>
          </a:prstGeom>
          <a:solidFill>
            <a:srgbClr val="6E96D5">
              <a:lumMod val="75000"/>
            </a:srgbClr>
          </a:solidFill>
          <a:ln w="9525" cap="flat" cmpd="sng" algn="ctr">
            <a:solidFill>
              <a:srgbClr val="6E96D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Transform Code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293285" y="5711603"/>
            <a:ext cx="864096" cy="576064"/>
          </a:xfrm>
          <a:prstGeom prst="roundRect">
            <a:avLst/>
          </a:prstGeom>
          <a:solidFill>
            <a:srgbClr val="6E96D5">
              <a:lumMod val="75000"/>
            </a:srgbClr>
          </a:solidFill>
          <a:ln w="9525" cap="flat" cmpd="sng" algn="ctr">
            <a:solidFill>
              <a:srgbClr val="6E96D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Tolerate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(no change)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109274" y="5711603"/>
            <a:ext cx="864096" cy="576064"/>
          </a:xfrm>
          <a:prstGeom prst="roundRect">
            <a:avLst/>
          </a:prstGeom>
          <a:solidFill>
            <a:srgbClr val="6E96D5">
              <a:lumMod val="75000"/>
            </a:srgbClr>
          </a:solidFill>
          <a:ln w="9525" cap="flat" cmpd="sng" algn="ctr">
            <a:solidFill>
              <a:srgbClr val="6E96D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Upgrade COTS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986600" y="5711603"/>
            <a:ext cx="864096" cy="576064"/>
          </a:xfrm>
          <a:prstGeom prst="roundRect">
            <a:avLst/>
          </a:prstGeom>
          <a:solidFill>
            <a:srgbClr val="6E96D5">
              <a:lumMod val="75000"/>
            </a:srgbClr>
          </a:solidFill>
          <a:ln w="9525" cap="flat" cmpd="sng" algn="ctr">
            <a:solidFill>
              <a:srgbClr val="6E96D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Consolidate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4622" y="5495579"/>
            <a:ext cx="1817628" cy="216024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529B"/>
            </a:solidFill>
          </a:ln>
        </p:spPr>
        <p:txBody>
          <a:bodyPr vert="horz" wrap="none" lIns="0" tIns="45720" rIns="0" bIns="4572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Eliminate/Tolerate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31949" y="5495579"/>
            <a:ext cx="3680084" cy="216024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529B"/>
            </a:solidFill>
          </a:ln>
        </p:spPr>
        <p:txBody>
          <a:bodyPr vert="horz" wrap="none" lIns="0" tIns="45720" rIns="0" bIns="4572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Innovate/Invest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86600" y="5495579"/>
            <a:ext cx="2729780" cy="216024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529B"/>
            </a:solidFill>
          </a:ln>
        </p:spPr>
        <p:txBody>
          <a:bodyPr vert="horz" wrap="none" lIns="0" tIns="45720" rIns="0" bIns="4572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Migrate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4217285" y="3983411"/>
            <a:ext cx="648072" cy="178472"/>
          </a:xfrm>
          <a:prstGeom prst="downArrow">
            <a:avLst/>
          </a:prstGeom>
          <a:solidFill>
            <a:srgbClr val="F5E15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599" y="4309864"/>
            <a:ext cx="760000" cy="753667"/>
          </a:xfrm>
          <a:prstGeom prst="rect">
            <a:avLst/>
          </a:prstGeom>
        </p:spPr>
      </p:pic>
      <p:sp>
        <p:nvSpPr>
          <p:cNvPr id="45" name="Down Arrow 44"/>
          <p:cNvSpPr/>
          <p:nvPr/>
        </p:nvSpPr>
        <p:spPr>
          <a:xfrm>
            <a:off x="4239519" y="5135539"/>
            <a:ext cx="648072" cy="178472"/>
          </a:xfrm>
          <a:prstGeom prst="downArrow">
            <a:avLst/>
          </a:prstGeom>
          <a:solidFill>
            <a:srgbClr val="F5E15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Arial Unicode M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91616" y="4487467"/>
            <a:ext cx="1812199" cy="28803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Decision Framework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891908" y="4326912"/>
            <a:ext cx="864096" cy="576064"/>
          </a:xfrm>
          <a:prstGeom prst="roundRect">
            <a:avLst/>
          </a:prstGeom>
          <a:solidFill>
            <a:srgbClr val="6E96D5">
              <a:lumMod val="75000"/>
            </a:srgbClr>
          </a:solidFill>
          <a:ln w="9525" cap="flat" cmpd="sng" algn="ctr">
            <a:solidFill>
              <a:srgbClr val="6E96D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Risk Profile</a:t>
            </a:r>
          </a:p>
        </p:txBody>
      </p:sp>
      <p:sp>
        <p:nvSpPr>
          <p:cNvPr id="48" name="Down Arrow 47"/>
          <p:cNvSpPr/>
          <p:nvPr/>
        </p:nvSpPr>
        <p:spPr>
          <a:xfrm rot="16200000">
            <a:off x="7011325" y="4561712"/>
            <a:ext cx="648072" cy="178472"/>
          </a:xfrm>
          <a:prstGeom prst="downArrow">
            <a:avLst/>
          </a:prstGeom>
          <a:solidFill>
            <a:srgbClr val="F5E15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Arial Unicode M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034827" y="3198970"/>
            <a:ext cx="829098" cy="576064"/>
          </a:xfrm>
          <a:prstGeom prst="roundRect">
            <a:avLst/>
          </a:prstGeom>
          <a:gradFill rotWithShape="1">
            <a:gsLst>
              <a:gs pos="0">
                <a:srgbClr val="99CC00">
                  <a:tint val="50000"/>
                  <a:satMod val="300000"/>
                </a:srgbClr>
              </a:gs>
              <a:gs pos="35000">
                <a:srgbClr val="99CC00">
                  <a:tint val="37000"/>
                  <a:satMod val="300000"/>
                </a:srgbClr>
              </a:gs>
              <a:gs pos="100000">
                <a:srgbClr val="99CC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9CC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Programming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 </a:t>
            </a:r>
            <a:r>
              <a:rPr lang="en-US" sz="1000" kern="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Language</a:t>
            </a:r>
          </a:p>
        </p:txBody>
      </p:sp>
      <p:cxnSp>
        <p:nvCxnSpPr>
          <p:cNvPr id="50" name="Straight Arrow Connector 49"/>
          <p:cNvCxnSpPr>
            <a:stCxn id="12" idx="2"/>
            <a:endCxn id="49" idx="0"/>
          </p:cNvCxnSpPr>
          <p:nvPr/>
        </p:nvCxnSpPr>
        <p:spPr bwMode="gray">
          <a:xfrm>
            <a:off x="7383821" y="2803675"/>
            <a:ext cx="65555" cy="395295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sp>
        <p:nvSpPr>
          <p:cNvPr id="51" name="Rounded Rectangle 50"/>
          <p:cNvSpPr/>
          <p:nvPr/>
        </p:nvSpPr>
        <p:spPr>
          <a:xfrm>
            <a:off x="4925094" y="3194887"/>
            <a:ext cx="754707" cy="576064"/>
          </a:xfrm>
          <a:prstGeom prst="roundRect">
            <a:avLst/>
          </a:prstGeom>
          <a:gradFill rotWithShape="1">
            <a:gsLst>
              <a:gs pos="0">
                <a:srgbClr val="99CC00">
                  <a:tint val="50000"/>
                  <a:satMod val="300000"/>
                </a:srgbClr>
              </a:gs>
              <a:gs pos="35000">
                <a:srgbClr val="99CC00">
                  <a:tint val="37000"/>
                  <a:satMod val="300000"/>
                </a:srgbClr>
              </a:gs>
              <a:gs pos="100000">
                <a:srgbClr val="99CC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9CC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Licensing</a:t>
            </a:r>
          </a:p>
        </p:txBody>
      </p:sp>
      <p:cxnSp>
        <p:nvCxnSpPr>
          <p:cNvPr id="52" name="Straight Arrow Connector 51"/>
          <p:cNvCxnSpPr>
            <a:stCxn id="29" idx="2"/>
            <a:endCxn id="51" idx="0"/>
          </p:cNvCxnSpPr>
          <p:nvPr/>
        </p:nvCxnSpPr>
        <p:spPr bwMode="gray">
          <a:xfrm>
            <a:off x="4431274" y="2793643"/>
            <a:ext cx="871174" cy="401244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sp>
        <p:nvSpPr>
          <p:cNvPr id="53" name="Rounded Rectangle 52"/>
          <p:cNvSpPr/>
          <p:nvPr/>
        </p:nvSpPr>
        <p:spPr>
          <a:xfrm>
            <a:off x="1898490" y="3192612"/>
            <a:ext cx="754707" cy="576064"/>
          </a:xfrm>
          <a:prstGeom prst="roundRect">
            <a:avLst/>
          </a:prstGeom>
          <a:gradFill rotWithShape="1">
            <a:gsLst>
              <a:gs pos="0">
                <a:srgbClr val="99CC00">
                  <a:tint val="50000"/>
                  <a:satMod val="300000"/>
                </a:srgbClr>
              </a:gs>
              <a:gs pos="35000">
                <a:srgbClr val="99CC00">
                  <a:tint val="37000"/>
                  <a:satMod val="300000"/>
                </a:srgbClr>
              </a:gs>
              <a:gs pos="100000">
                <a:srgbClr val="99CC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9CC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Effective ness</a:t>
            </a:r>
          </a:p>
        </p:txBody>
      </p:sp>
      <p:cxnSp>
        <p:nvCxnSpPr>
          <p:cNvPr id="54" name="Straight Arrow Connector 53"/>
          <p:cNvCxnSpPr>
            <a:stCxn id="18" idx="2"/>
            <a:endCxn id="53" idx="0"/>
          </p:cNvCxnSpPr>
          <p:nvPr/>
        </p:nvCxnSpPr>
        <p:spPr bwMode="gray">
          <a:xfrm>
            <a:off x="1464442" y="2793643"/>
            <a:ext cx="811402" cy="398969"/>
          </a:xfrm>
          <a:prstGeom prst="straightConnector1">
            <a:avLst/>
          </a:prstGeom>
          <a:noFill/>
          <a:ln w="12700">
            <a:solidFill>
              <a:srgbClr val="7F7F7F"/>
            </a:solidFill>
            <a:round/>
            <a:headEnd type="none" w="lg" len="lg"/>
            <a:tailEnd type="triangle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2662591" y="3306398"/>
            <a:ext cx="317477" cy="383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32601" y="3286810"/>
            <a:ext cx="317477" cy="383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740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3006"/>
            <a:ext cx="8686800" cy="762000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Legacy System Study Analysis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Methodology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/>
              <a:t>Remediation Options – Tolerate and Eliminate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253254"/>
              </p:ext>
            </p:extLst>
          </p:nvPr>
        </p:nvGraphicFramePr>
        <p:xfrm>
          <a:off x="325553" y="1314202"/>
          <a:ext cx="8456498" cy="2565400"/>
        </p:xfrm>
        <a:graphic>
          <a:graphicData uri="http://schemas.openxmlformats.org/drawingml/2006/table">
            <a:tbl>
              <a:tblPr firstRow="1" bandRow="1"/>
              <a:tblGrid>
                <a:gridCol w="1646122"/>
                <a:gridCol w="2951852"/>
                <a:gridCol w="3858524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200" dirty="0" smtClean="0"/>
                        <a:t>Remediation Option</a:t>
                      </a:r>
                      <a:endParaRPr lang="en-US" sz="1200" dirty="0"/>
                    </a:p>
                  </a:txBody>
                  <a:tcPr>
                    <a:lnL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96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96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200" dirty="0" smtClean="0"/>
                        <a:t>Possible Fit For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96D5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200" b="1" dirty="0" smtClean="0"/>
                        <a:t>Eliminate/Retire</a:t>
                      </a:r>
                      <a:endParaRPr lang="en-US" sz="1200" b="1" dirty="0"/>
                    </a:p>
                  </a:txBody>
                  <a:tcPr>
                    <a:lnL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200" dirty="0" smtClean="0"/>
                        <a:t>Retire</a:t>
                      </a:r>
                      <a:r>
                        <a:rPr lang="en-US" sz="1200" baseline="0" dirty="0" smtClean="0"/>
                        <a:t> the business application, using functionality of other applications to perform the business function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Legacy applications that are low value</a:t>
                      </a:r>
                      <a:r>
                        <a:rPr lang="en-US" sz="1200" baseline="0" dirty="0" smtClean="0"/>
                        <a:t>, providing functionality that can be supported by other applications in the current portfolio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 smtClean="0"/>
                        <a:t>Example: secondary financial systems that track expenditures that can be managed within the statewide financial system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200" b="1" dirty="0" smtClean="0"/>
                        <a:t>Tolerate/No Change</a:t>
                      </a:r>
                      <a:endParaRPr lang="en-US" sz="1200" b="1" dirty="0"/>
                    </a:p>
                  </a:txBody>
                  <a:tcPr>
                    <a:lnL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200" dirty="0" smtClean="0"/>
                        <a:t>Leave the business application</a:t>
                      </a:r>
                      <a:r>
                        <a:rPr lang="en-US" sz="1200" baseline="0" dirty="0" smtClean="0"/>
                        <a:t> as-is 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Legacy applications that are high value,</a:t>
                      </a:r>
                      <a:r>
                        <a:rPr lang="en-US" sz="1200" baseline="0" dirty="0" smtClean="0"/>
                        <a:t> low cost</a:t>
                      </a:r>
                      <a:r>
                        <a:rPr lang="en-US" sz="1200" dirty="0" smtClean="0"/>
                        <a:t>, have a low degree of change and are</a:t>
                      </a:r>
                      <a:r>
                        <a:rPr lang="en-US" sz="1200" baseline="0" dirty="0" smtClean="0"/>
                        <a:t> relatively </a:t>
                      </a:r>
                      <a:r>
                        <a:rPr lang="en-US" sz="1200" dirty="0" smtClean="0"/>
                        <a:t>low risk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Example:</a:t>
                      </a:r>
                      <a:r>
                        <a:rPr lang="en-US" sz="1200" baseline="0" dirty="0" smtClean="0"/>
                        <a:t> staff-facing asset management applications that run on older technology</a:t>
                      </a:r>
                      <a:endParaRPr lang="en-US" sz="1200" dirty="0" smtClean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0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Legacy System Study Analysis Methodology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/>
              <a:t>Remediation Options – Invest/Innovate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933658"/>
              </p:ext>
            </p:extLst>
          </p:nvPr>
        </p:nvGraphicFramePr>
        <p:xfrm>
          <a:off x="335078" y="1143000"/>
          <a:ext cx="8212875" cy="5191373"/>
        </p:xfrm>
        <a:graphic>
          <a:graphicData uri="http://schemas.openxmlformats.org/drawingml/2006/table">
            <a:tbl>
              <a:tblPr firstRow="1" bandRow="1"/>
              <a:tblGrid>
                <a:gridCol w="1572671"/>
                <a:gridCol w="2355273"/>
                <a:gridCol w="4284931"/>
              </a:tblGrid>
              <a:tr h="3906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Remediation Option</a:t>
                      </a:r>
                      <a:endParaRPr lang="en-US" sz="1100" dirty="0"/>
                    </a:p>
                  </a:txBody>
                  <a:tcPr>
                    <a:lnL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96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Description</a:t>
                      </a:r>
                      <a:endParaRPr lang="en-US" sz="11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96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Possible Fit For</a:t>
                      </a:r>
                      <a:endParaRPr lang="en-US" sz="11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96D5"/>
                    </a:solidFill>
                  </a:tcPr>
                </a:tc>
              </a:tr>
              <a:tr h="1332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b="1" dirty="0" err="1" smtClean="0"/>
                        <a:t>Replatform</a:t>
                      </a:r>
                      <a:r>
                        <a:rPr lang="en-US" sz="1100" b="1" dirty="0" smtClean="0"/>
                        <a:t> Hardware</a:t>
                      </a:r>
                      <a:endParaRPr lang="en-US" sz="1100" b="1" dirty="0"/>
                    </a:p>
                  </a:txBody>
                  <a:tcPr>
                    <a:lnL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Move the business</a:t>
                      </a:r>
                      <a:r>
                        <a:rPr lang="en-US" sz="1100" baseline="0" dirty="0" smtClean="0"/>
                        <a:t> application to a new server technology</a:t>
                      </a:r>
                      <a:endParaRPr lang="en-US" sz="11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Legacy</a:t>
                      </a:r>
                      <a:r>
                        <a:rPr lang="en-US" sz="1100" baseline="0" dirty="0" smtClean="0"/>
                        <a:t> applications that are high value and have a sound software technology foundation, but run on aging hardware that can be replaced without significant impact to the business application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aseline="0" dirty="0" smtClean="0"/>
                        <a:t>Example: licensing systems that use modern application servers on aging servers that can be ported to modern hardware</a:t>
                      </a:r>
                      <a:endParaRPr lang="en-US" sz="11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60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b="1" dirty="0" smtClean="0"/>
                        <a:t>Upgrade Software Stack</a:t>
                      </a:r>
                      <a:endParaRPr lang="en-US" sz="1100" b="1" dirty="0"/>
                    </a:p>
                  </a:txBody>
                  <a:tcPr>
                    <a:lnL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Upgrade underlying enabling</a:t>
                      </a:r>
                      <a:r>
                        <a:rPr lang="en-US" sz="1100" baseline="0" dirty="0" smtClean="0"/>
                        <a:t> software (application servers, databases, etc.) to current versions</a:t>
                      </a:r>
                      <a:endParaRPr lang="en-US" sz="11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Legacy applications</a:t>
                      </a:r>
                      <a:r>
                        <a:rPr lang="en-US" sz="1100" baseline="0" dirty="0" smtClean="0"/>
                        <a:t> that are high value and have a sound architecture, but run on outdated software with manageable impact to the business application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aseline="0" dirty="0" smtClean="0"/>
                        <a:t>Example: permitting systems that use older versions of  .NET environments or SQL Server databases that is superseded by modern versions</a:t>
                      </a:r>
                      <a:endParaRPr lang="en-US" sz="11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60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b="1" dirty="0" smtClean="0"/>
                        <a:t>Upgrade COTS</a:t>
                      </a:r>
                      <a:endParaRPr lang="en-US" sz="1100" b="1" dirty="0"/>
                    </a:p>
                  </a:txBody>
                  <a:tcPr>
                    <a:lnL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Upgrade the Commercial</a:t>
                      </a:r>
                      <a:r>
                        <a:rPr lang="en-US" sz="1100" baseline="0" dirty="0" smtClean="0"/>
                        <a:t> Off-the-Shelf (COTS) software, that implements the </a:t>
                      </a:r>
                      <a:r>
                        <a:rPr lang="en-US" sz="1100" dirty="0" smtClean="0"/>
                        <a:t>business application,</a:t>
                      </a:r>
                      <a:r>
                        <a:rPr lang="en-US" sz="1100" baseline="0" dirty="0" smtClean="0"/>
                        <a:t> to a current version</a:t>
                      </a:r>
                      <a:endParaRPr lang="en-US" sz="11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Legacy applications</a:t>
                      </a:r>
                      <a:r>
                        <a:rPr lang="en-US" sz="1100" baseline="0" dirty="0" smtClean="0"/>
                        <a:t> that are high value and are implemented with a viable COTS solution, but runs on an old version of the COTS solution that can be upgraded with a manageable impact to the business application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aseline="0" dirty="0" smtClean="0"/>
                        <a:t>Example: human resource systems that use older versions of an ERP solution that is superseded by modern versions</a:t>
                      </a:r>
                      <a:endParaRPr lang="en-US" sz="11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60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b="1" dirty="0" smtClean="0"/>
                        <a:t>Transform Code</a:t>
                      </a:r>
                      <a:endParaRPr lang="en-US" sz="1100" b="1" dirty="0"/>
                    </a:p>
                  </a:txBody>
                  <a:tcPr>
                    <a:lnL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Transform</a:t>
                      </a:r>
                      <a:r>
                        <a:rPr lang="en-US" sz="1100" baseline="0" dirty="0" smtClean="0"/>
                        <a:t> the application code of a custom application from a legacy programming language/platform to a current platform, without making significant functional changes</a:t>
                      </a:r>
                      <a:endParaRPr lang="en-US" sz="11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Legacy applications that are high value and generally</a:t>
                      </a:r>
                      <a:r>
                        <a:rPr lang="en-US" sz="1100" baseline="0" dirty="0" smtClean="0"/>
                        <a:t> meet the current and anticipated business needs, but have been built with a programming language or platform that can no longer maintained by readily available resources in the marketplace </a:t>
                      </a:r>
                      <a:endParaRPr lang="en-US" sz="11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Example:</a:t>
                      </a:r>
                      <a:r>
                        <a:rPr lang="en-US" sz="1100" baseline="0" dirty="0" smtClean="0"/>
                        <a:t> registration applications that run on COBOL and non-relational databases</a:t>
                      </a:r>
                      <a:endParaRPr lang="en-US" sz="1100" dirty="0" smtClean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8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Legacy System Study Analysis Methodology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/>
              <a:t>Remediation Options - Migrate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359550"/>
              </p:ext>
            </p:extLst>
          </p:nvPr>
        </p:nvGraphicFramePr>
        <p:xfrm>
          <a:off x="335078" y="1285627"/>
          <a:ext cx="8212875" cy="4836160"/>
        </p:xfrm>
        <a:graphic>
          <a:graphicData uri="http://schemas.openxmlformats.org/drawingml/2006/table">
            <a:tbl>
              <a:tblPr firstRow="1" bandRow="1"/>
              <a:tblGrid>
                <a:gridCol w="1572671"/>
                <a:gridCol w="2462221"/>
                <a:gridCol w="4177983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Remediation Option</a:t>
                      </a:r>
                      <a:endParaRPr lang="en-US" sz="1100" dirty="0"/>
                    </a:p>
                  </a:txBody>
                  <a:tcPr>
                    <a:lnL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96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Description</a:t>
                      </a:r>
                      <a:endParaRPr lang="en-US" sz="11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96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Possible Fit For</a:t>
                      </a:r>
                      <a:endParaRPr lang="en-US" sz="11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96D5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b="1" dirty="0" smtClean="0"/>
                        <a:t>Consolidate</a:t>
                      </a:r>
                      <a:endParaRPr lang="en-US" sz="1100" b="1" dirty="0"/>
                    </a:p>
                  </a:txBody>
                  <a:tcPr>
                    <a:lnL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Combine</a:t>
                      </a:r>
                      <a:r>
                        <a:rPr lang="en-US" sz="1100" baseline="0" dirty="0" smtClean="0"/>
                        <a:t> the functionality of a legacy application with another existing application</a:t>
                      </a:r>
                      <a:endParaRPr lang="en-US" sz="11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Legacy</a:t>
                      </a:r>
                      <a:r>
                        <a:rPr lang="en-US" sz="1100" baseline="0" dirty="0" smtClean="0"/>
                        <a:t> applications that provide important functionality that is similar to functionality provided by another existing system, which could feasibly incorporate this functionality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aseline="0" dirty="0" smtClean="0"/>
                        <a:t>Examples:</a:t>
                      </a:r>
                    </a:p>
                    <a:p>
                      <a:pPr marL="628650" lvl="1" indent="-171450">
                        <a:buFont typeface="Arial"/>
                        <a:buChar char="•"/>
                      </a:pPr>
                      <a:r>
                        <a:rPr lang="en-US" sz="1100" baseline="0" dirty="0" smtClean="0"/>
                        <a:t>Provider management system that tracks vocational schools, which is similar to tracking adult education providers </a:t>
                      </a:r>
                    </a:p>
                    <a:p>
                      <a:pPr marL="628650" lvl="1" indent="-171450">
                        <a:buFont typeface="Arial"/>
                        <a:buChar char="•"/>
                      </a:pPr>
                      <a:r>
                        <a:rPr lang="en-US" sz="1100" baseline="0" dirty="0" smtClean="0"/>
                        <a:t>Agency financial systems that are similar to financial systems for other agencies</a:t>
                      </a:r>
                      <a:endParaRPr lang="en-US" sz="11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b="1" dirty="0" smtClean="0"/>
                        <a:t>Replace with COTS (Software as a Service</a:t>
                      </a:r>
                      <a:r>
                        <a:rPr lang="en-US" sz="1100" b="1" baseline="0" dirty="0" smtClean="0"/>
                        <a:t> or on-premise)</a:t>
                      </a:r>
                      <a:endParaRPr lang="en-US" sz="1100" b="1" dirty="0"/>
                    </a:p>
                  </a:txBody>
                  <a:tcPr>
                    <a:lnL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Replace a custom or aging Commercial</a:t>
                      </a:r>
                      <a:r>
                        <a:rPr lang="en-US" sz="1100" baseline="0" dirty="0" smtClean="0"/>
                        <a:t> Off-the-Shelf (COTS) </a:t>
                      </a:r>
                      <a:r>
                        <a:rPr lang="en-US" sz="1100" dirty="0" smtClean="0"/>
                        <a:t>system</a:t>
                      </a:r>
                      <a:r>
                        <a:rPr lang="en-US" sz="1100" baseline="0" dirty="0" smtClean="0"/>
                        <a:t> with a modern COTS solution</a:t>
                      </a:r>
                      <a:endParaRPr lang="en-US" sz="11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Legacy applications</a:t>
                      </a:r>
                      <a:r>
                        <a:rPr lang="en-US" sz="1100" baseline="0" dirty="0" smtClean="0"/>
                        <a:t> that support important business functions, but are implemented with aging custom developed software or obsolete COTS software that cannot be readily upgraded, but is readily supported with modern COTS solutions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aseline="0" dirty="0" smtClean="0"/>
                        <a:t>Examples: </a:t>
                      </a:r>
                    </a:p>
                    <a:p>
                      <a:pPr marL="628650" lvl="1" indent="-171450">
                        <a:buFont typeface="Arial"/>
                        <a:buChar char="•"/>
                      </a:pPr>
                      <a:r>
                        <a:rPr lang="en-US" sz="1100" baseline="0" dirty="0" smtClean="0"/>
                        <a:t>Custom developed case management system that has a good functional fit with COTS case management solutions</a:t>
                      </a:r>
                    </a:p>
                    <a:p>
                      <a:pPr marL="628650" lvl="1" indent="-171450">
                        <a:buFont typeface="Arial"/>
                        <a:buChar char="•"/>
                      </a:pPr>
                      <a:r>
                        <a:rPr lang="en-US" sz="1100" baseline="0" dirty="0" smtClean="0"/>
                        <a:t>Aging Telligent content management system that no longer has an upgrade path 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b="1" dirty="0" smtClean="0"/>
                        <a:t>Rewrite</a:t>
                      </a:r>
                      <a:endParaRPr lang="en-US" sz="1100" b="1" dirty="0"/>
                    </a:p>
                  </a:txBody>
                  <a:tcPr>
                    <a:lnL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Replace</a:t>
                      </a:r>
                      <a:r>
                        <a:rPr lang="en-US" sz="1100" baseline="0" dirty="0" smtClean="0"/>
                        <a:t> the business application with a new custom developed solution</a:t>
                      </a:r>
                      <a:endParaRPr lang="en-US" sz="11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Legacy applications that that support</a:t>
                      </a:r>
                      <a:r>
                        <a:rPr lang="en-US" sz="1100" baseline="0" dirty="0" smtClean="0"/>
                        <a:t> business critical functionality, but can cannot be remediated with any other option</a:t>
                      </a:r>
                      <a:endParaRPr lang="en-US" sz="11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dirty="0" smtClean="0"/>
                        <a:t>Example:</a:t>
                      </a:r>
                      <a:r>
                        <a:rPr lang="en-US" sz="1100" baseline="0" dirty="0" smtClean="0"/>
                        <a:t> business application that supports unique Texas capability </a:t>
                      </a:r>
                      <a:endParaRPr lang="en-US" sz="1100" dirty="0" smtClean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7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Legacy System Study Analysis Methodology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/>
              <a:t>Poll Everywhere Question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When considering remediation, an option is to collaborate between agencies to cover business needs of multiple agencies with a single solution.  Common needs between agencies range from communication/productivity (email, calendaring, etc.) to business functionality (case management, customer self-service, etc.)</a:t>
            </a:r>
          </a:p>
          <a:p>
            <a:pPr marL="0" indent="0">
              <a:buNone/>
            </a:pPr>
            <a:endParaRPr lang="en-US" sz="1600" b="0" dirty="0" smtClean="0"/>
          </a:p>
          <a:p>
            <a:pPr marL="0" indent="0">
              <a:buNone/>
            </a:pPr>
            <a:r>
              <a:rPr lang="en-US" sz="1600" b="0" dirty="0" smtClean="0"/>
              <a:t>We will seek further input in the work session.</a:t>
            </a:r>
          </a:p>
          <a:p>
            <a:pPr marL="0" indent="0">
              <a:buNone/>
            </a:pPr>
            <a:endParaRPr lang="en-US" sz="1600" b="0" dirty="0" smtClean="0"/>
          </a:p>
          <a:p>
            <a:pPr marL="0" indent="0">
              <a:buNone/>
            </a:pPr>
            <a:r>
              <a:rPr lang="en-US" sz="1600" b="0" dirty="0" smtClean="0">
                <a:solidFill>
                  <a:srgbClr val="00529B"/>
                </a:solidFill>
              </a:rPr>
              <a:t>Would your agency consider such an approach?</a:t>
            </a:r>
          </a:p>
          <a:p>
            <a:endParaRPr lang="en-US" sz="1600" b="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No, our needs are too specific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Yes, but only for “low hanging fruit” such as email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Yes, but only if our agency has significant interaction with another agency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Yes, we are open to exploring pragmatic and cost-effective solutions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Maybe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66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C723F-7C33-4864-A5B6-A07EEB6060DD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pPr algn="ctr"/>
            <a:r>
              <a:rPr lang="en-US" dirty="0" smtClean="0"/>
              <a:t>Would </a:t>
            </a:r>
            <a:r>
              <a:rPr lang="en-US" dirty="0"/>
              <a:t>your agency consider such an approach?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57200" y="1912310"/>
          <a:ext cx="8550031" cy="501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797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397477"/>
          </a:xfrm>
        </p:spPr>
        <p:txBody>
          <a:bodyPr/>
          <a:lstStyle/>
          <a:p>
            <a:r>
              <a:rPr lang="en-US" sz="1600" dirty="0" smtClean="0"/>
              <a:t>DIR Welcome</a:t>
            </a:r>
          </a:p>
          <a:p>
            <a:pPr lvl="1"/>
            <a:r>
              <a:rPr lang="en-US" sz="1600" dirty="0" smtClean="0"/>
              <a:t>Todd Kimbriel, Chief Operating Officer and Priscilla Pipho, Chief Customer Officer </a:t>
            </a:r>
          </a:p>
          <a:p>
            <a:r>
              <a:rPr lang="en-US" sz="1600" dirty="0" smtClean="0"/>
              <a:t>Meeting Process Overview</a:t>
            </a:r>
          </a:p>
          <a:p>
            <a:pPr lvl="1"/>
            <a:r>
              <a:rPr lang="en-US" sz="1600" dirty="0" smtClean="0"/>
              <a:t>Lynda Baker, Strategic Communications Facilitator</a:t>
            </a:r>
          </a:p>
          <a:p>
            <a:r>
              <a:rPr lang="en-US" sz="1600" dirty="0" smtClean="0"/>
              <a:t>Legacy Systems Study Context</a:t>
            </a:r>
          </a:p>
          <a:p>
            <a:pPr lvl="1"/>
            <a:r>
              <a:rPr lang="en-US" sz="1600" dirty="0" smtClean="0"/>
              <a:t>John Van Hoorn, Director, DIR Enterprise Solution Services</a:t>
            </a:r>
          </a:p>
          <a:p>
            <a:r>
              <a:rPr lang="en-US" sz="1600" dirty="0" smtClean="0"/>
              <a:t>Briefing</a:t>
            </a:r>
          </a:p>
          <a:p>
            <a:pPr lvl="1"/>
            <a:r>
              <a:rPr lang="en-US" sz="1600" dirty="0" smtClean="0"/>
              <a:t>Ernst </a:t>
            </a:r>
            <a:r>
              <a:rPr lang="en-US" sz="1600" dirty="0" err="1" smtClean="0"/>
              <a:t>Rampen</a:t>
            </a:r>
            <a:r>
              <a:rPr lang="en-US" sz="1600" dirty="0" smtClean="0"/>
              <a:t>, Director, Gartner Consulting</a:t>
            </a:r>
          </a:p>
          <a:p>
            <a:pPr lvl="1"/>
            <a:r>
              <a:rPr lang="en-US" sz="1600" dirty="0" smtClean="0"/>
              <a:t>Justin Gaspard, Director, Gartner Consulting</a:t>
            </a:r>
          </a:p>
          <a:p>
            <a:pPr marL="0" indent="0">
              <a:buNone/>
            </a:pPr>
            <a:r>
              <a:rPr lang="en-US" sz="1600" dirty="0" smtClean="0"/>
              <a:t>Break</a:t>
            </a:r>
          </a:p>
          <a:p>
            <a:r>
              <a:rPr lang="en-US" sz="1600" dirty="0" smtClean="0"/>
              <a:t>Work Sessions</a:t>
            </a:r>
          </a:p>
          <a:p>
            <a:r>
              <a:rPr lang="en-US" sz="1600" dirty="0" smtClean="0"/>
              <a:t>Next Steps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-104503" y="12947650"/>
            <a:ext cx="457200" cy="244475"/>
          </a:xfrm>
          <a:prstGeom prst="rect">
            <a:avLst/>
          </a:prstGeom>
        </p:spPr>
        <p:txBody>
          <a:bodyPr/>
          <a:lstStyle/>
          <a:p>
            <a:fld id="{AD183B53-F462-4BDA-8511-8F34D2CB06C0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170062" y="6348664"/>
            <a:ext cx="347296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300" b="1" kern="1200">
                <a:solidFill>
                  <a:srgbClr val="1111AD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solidFill>
                  <a:srgbClr val="7A7AF2"/>
                </a:solidFill>
              </a:rPr>
              <a:t>2</a:t>
            </a:r>
            <a:endParaRPr lang="en-US" altLang="en-US" dirty="0">
              <a:solidFill>
                <a:srgbClr val="7A7AF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9787" y="5756786"/>
            <a:ext cx="492442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228600" algn="ctr">
              <a:lnSpc>
                <a:spcPts val="1500"/>
              </a:lnSpc>
              <a:spcBef>
                <a:spcPts val="800"/>
              </a:spcBef>
              <a:spcAft>
                <a:spcPts val="400"/>
              </a:spcAft>
            </a:pPr>
            <a:r>
              <a:rPr lang="en-US" sz="1300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DIR thanks the Texas Association of State Systems for Computing and Communications (TASSCC) for sponsoring this program.</a:t>
            </a:r>
            <a:endParaRPr lang="en-US" sz="13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Legacy System Study Analysis Methodology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/>
              <a:t>Next Steps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58" y="1143000"/>
            <a:ext cx="7515715" cy="547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Characteristics of the Texas agency technology landscape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Characteristics of the Texas Agency Technology Landscape 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/>
              <a:t>Vendor Landscape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476201"/>
              </p:ext>
            </p:extLst>
          </p:nvPr>
        </p:nvGraphicFramePr>
        <p:xfrm>
          <a:off x="3502025" y="1143000"/>
          <a:ext cx="6472800" cy="45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660" name="Worksheet" r:id="rId4" imgW="5714932" imgH="4010040" progId="Excel.Sheet.12">
                  <p:embed/>
                </p:oleObj>
              </mc:Choice>
              <mc:Fallback>
                <p:oleObj name="Worksheet" r:id="rId4" imgW="5714932" imgH="40100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2025" y="1143000"/>
                        <a:ext cx="6472800" cy="454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2927350" cy="4649788"/>
          </a:xfrm>
        </p:spPr>
        <p:txBody>
          <a:bodyPr/>
          <a:lstStyle/>
          <a:p>
            <a:r>
              <a:rPr lang="en-US" sz="1600" b="0" dirty="0" smtClean="0"/>
              <a:t>Much of the technology landscape is split between:</a:t>
            </a:r>
          </a:p>
          <a:p>
            <a:pPr lvl="1"/>
            <a:r>
              <a:rPr lang="en-US" sz="1400" dirty="0" smtClean="0"/>
              <a:t>Microsoft-centric technology</a:t>
            </a:r>
          </a:p>
          <a:p>
            <a:pPr lvl="2"/>
            <a:r>
              <a:rPr lang="en-US" sz="1200" dirty="0" smtClean="0"/>
              <a:t>Servers </a:t>
            </a:r>
          </a:p>
          <a:p>
            <a:pPr lvl="2"/>
            <a:r>
              <a:rPr lang="en-US" sz="1200" dirty="0" smtClean="0"/>
              <a:t>Application/database software and tools</a:t>
            </a:r>
          </a:p>
          <a:p>
            <a:pPr lvl="1"/>
            <a:r>
              <a:rPr lang="en-US" sz="1400" dirty="0" smtClean="0"/>
              <a:t>IBM-centric technology</a:t>
            </a:r>
          </a:p>
          <a:p>
            <a:pPr lvl="2"/>
            <a:r>
              <a:rPr lang="en-US" sz="1200" dirty="0" smtClean="0"/>
              <a:t>Mainframe</a:t>
            </a:r>
          </a:p>
          <a:p>
            <a:pPr lvl="2"/>
            <a:r>
              <a:rPr lang="en-US" sz="1200" dirty="0" smtClean="0"/>
              <a:t>Distributed systems</a:t>
            </a:r>
          </a:p>
          <a:p>
            <a:pPr lvl="2"/>
            <a:r>
              <a:rPr lang="en-US" sz="1200" dirty="0" smtClean="0"/>
              <a:t>Application</a:t>
            </a:r>
            <a:r>
              <a:rPr lang="en-US" sz="1200" dirty="0"/>
              <a:t>/database software and tools</a:t>
            </a:r>
          </a:p>
          <a:p>
            <a:pPr lvl="1"/>
            <a:r>
              <a:rPr lang="en-US" sz="1400" dirty="0" smtClean="0"/>
              <a:t>Oracle-centric technology</a:t>
            </a:r>
          </a:p>
          <a:p>
            <a:pPr lvl="2"/>
            <a:r>
              <a:rPr lang="en-US" sz="1200" dirty="0" smtClean="0"/>
              <a:t>Application/database software</a:t>
            </a:r>
          </a:p>
          <a:p>
            <a:r>
              <a:rPr lang="en-US" sz="1600" b="0" dirty="0" smtClean="0"/>
              <a:t>A diverse landscape of vendors and products </a:t>
            </a:r>
          </a:p>
          <a:p>
            <a:pPr lvl="1"/>
            <a:r>
              <a:rPr lang="en-US" sz="1200" dirty="0" smtClean="0"/>
              <a:t>~500 vendors overall</a:t>
            </a:r>
          </a:p>
          <a:p>
            <a:pPr lvl="1"/>
            <a:r>
              <a:rPr lang="en-US" sz="1200" dirty="0" smtClean="0"/>
              <a:t>~50% have only 1 or 2 products in use by TX agencies</a:t>
            </a:r>
          </a:p>
        </p:txBody>
      </p:sp>
    </p:spTree>
    <p:extLst>
      <p:ext uri="{BB962C8B-B14F-4D97-AF65-F5344CB8AC3E}">
        <p14:creationId xmlns:p14="http://schemas.microsoft.com/office/powerpoint/2010/main" val="966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Characteristics of the Texas Agency Technology Landscape 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/>
              <a:t>Technology Architecture Style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173260"/>
              </p:ext>
            </p:extLst>
          </p:nvPr>
        </p:nvGraphicFramePr>
        <p:xfrm>
          <a:off x="3352800" y="1467852"/>
          <a:ext cx="5791200" cy="470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682" name="Microsoft Excel Macro-Enabled Worksheet" r:id="rId4" imgW="5194300" imgH="4216400" progId="Excel.SheetMacroEnabled.12">
                  <p:embed/>
                </p:oleObj>
              </mc:Choice>
              <mc:Fallback>
                <p:oleObj name="Microsoft Excel Macro-Enabled Worksheet" r:id="rId4" imgW="5194300" imgH="4216400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2800" y="1467852"/>
                        <a:ext cx="5791200" cy="470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6075" y="1467853"/>
            <a:ext cx="3288297" cy="3707649"/>
          </a:xfrm>
        </p:spPr>
        <p:txBody>
          <a:bodyPr/>
          <a:lstStyle/>
          <a:p>
            <a:r>
              <a:rPr lang="en-US" sz="1600" b="0" dirty="0" smtClean="0"/>
              <a:t>Based on a preliminary subset of agency business application assessment data, the predominant architecture style is traditional client/server</a:t>
            </a:r>
          </a:p>
          <a:p>
            <a:pPr lvl="1"/>
            <a:r>
              <a:rPr lang="en-US" sz="1400" dirty="0" smtClean="0"/>
              <a:t>This includes both custom developed and package-based applications</a:t>
            </a:r>
          </a:p>
          <a:p>
            <a:pPr lvl="1"/>
            <a:r>
              <a:rPr lang="en-US" sz="1400" dirty="0" smtClean="0"/>
              <a:t>These are typically not web-based applications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Characteristics of the Texas Agency Technology Landscape 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/>
              <a:t>Application Pace Layers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47" y="1671257"/>
            <a:ext cx="6469953" cy="417709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249112"/>
            <a:ext cx="2486026" cy="3856288"/>
          </a:xfrm>
        </p:spPr>
        <p:txBody>
          <a:bodyPr/>
          <a:lstStyle/>
          <a:p>
            <a:r>
              <a:rPr lang="en-US" sz="1600" b="0" dirty="0"/>
              <a:t>Based on a preliminary subset of agency business application assessment data, </a:t>
            </a:r>
            <a:r>
              <a:rPr lang="en-US" sz="1600" b="0" dirty="0" smtClean="0"/>
              <a:t>~95% of applications fall in the Systems of Record and Systems of Uniqueness layer</a:t>
            </a:r>
          </a:p>
          <a:p>
            <a:pPr lvl="1"/>
            <a:r>
              <a:rPr lang="en-US" sz="1400" dirty="0" smtClean="0"/>
              <a:t>Many applications have long lifecycles and a slow rate of change</a:t>
            </a:r>
          </a:p>
          <a:p>
            <a:pPr lvl="1"/>
            <a:r>
              <a:rPr lang="en-US" sz="1400" dirty="0" smtClean="0"/>
              <a:t>About half of the business applications maintain master data</a:t>
            </a:r>
            <a:endParaRPr lang="en-US" sz="14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56855" y="3249827"/>
            <a:ext cx="168051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3399"/>
                </a:solidFill>
              </a:rPr>
              <a:t>Systems of Uniqueness</a:t>
            </a:r>
            <a:endParaRPr lang="en-US" sz="1000" dirty="0">
              <a:solidFill>
                <a:srgbClr val="00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2552" y="3249827"/>
            <a:ext cx="195854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3399"/>
                </a:solidFill>
              </a:rPr>
              <a:t>Systems of Uniqueness</a:t>
            </a:r>
            <a:endParaRPr lang="en-US" sz="1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Characteristics of the Texas Agency Technology Landscape 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/>
              <a:t>Poll Everywhere Question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35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4650" y="1263650"/>
            <a:ext cx="8320088" cy="4649788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/>
              <a:t>Some of the preliminary data indicates a significant amount of traditional client/server applications, a high degree of unsupported software components, a fragmented technology landscape and supporting System of Record type business applications.  </a:t>
            </a:r>
          </a:p>
          <a:p>
            <a:pPr marL="0" indent="0">
              <a:buNone/>
            </a:pPr>
            <a:r>
              <a:rPr lang="en-US" sz="1600" b="0" dirty="0" smtClean="0"/>
              <a:t>Many business applications likely were developed as point solutions, and became a part of the core application portfolio.  There is likely an opportunity to, at a minimum, standardize and streamline the technologies. </a:t>
            </a:r>
          </a:p>
          <a:p>
            <a:pPr marL="0" indent="0">
              <a:buNone/>
            </a:pPr>
            <a:endParaRPr lang="en-US" sz="1600" b="0" dirty="0" smtClean="0"/>
          </a:p>
          <a:p>
            <a:pPr marL="0" indent="0">
              <a:buNone/>
            </a:pPr>
            <a:r>
              <a:rPr lang="en-US" sz="1600" b="0" dirty="0" smtClean="0">
                <a:solidFill>
                  <a:srgbClr val="00529B"/>
                </a:solidFill>
              </a:rPr>
              <a:t>What is your agency’s technology direction for applications that will likely become a system of record?</a:t>
            </a:r>
            <a:endParaRPr lang="en-US" sz="1600" b="0" dirty="0"/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We standardize on certain “big” vendors where possible (Microsoft, IBM, Oracle, etc.)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We select best-of-breed solutions but standardize the underlying technology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We select optimal business solutions, regardless of the technology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We determine the technology on a case-by-case basis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Other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 smtClean="0"/>
              <a:t>Don’t know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C723F-7C33-4864-A5B6-A07EEB6060DD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2400" dirty="0" smtClean="0"/>
              <a:t>What </a:t>
            </a:r>
            <a:r>
              <a:rPr lang="en-US" sz="2400" dirty="0"/>
              <a:t>is your agency's technology direction for applications that will likely become a system of </a:t>
            </a:r>
            <a:r>
              <a:rPr lang="en-US" sz="2400" dirty="0" smtClean="0"/>
              <a:t>record?</a:t>
            </a:r>
            <a:endParaRPr lang="en-US" sz="24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825910" y="1445342"/>
          <a:ext cx="7472516" cy="4210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90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Characteristics of the Texas Agency Technology Landscape 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/>
              <a:t>Application Characteristics in TIME Framework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37</a:t>
            </a:fld>
            <a:endParaRPr lang="en-US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660697"/>
              </p:ext>
            </p:extLst>
          </p:nvPr>
        </p:nvGraphicFramePr>
        <p:xfrm>
          <a:off x="3810000" y="1697790"/>
          <a:ext cx="5334000" cy="4185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705" name="Microsoft Excel Macro-Enabled Worksheet" r:id="rId4" imgW="5664200" imgH="4445000" progId="Excel.SheetMacroEnabled.12">
                  <p:embed/>
                </p:oleObj>
              </mc:Choice>
              <mc:Fallback>
                <p:oleObj name="Microsoft Excel Macro-Enabled Worksheet" r:id="rId4" imgW="5664200" imgH="4445000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0" y="1697790"/>
                        <a:ext cx="5334000" cy="4185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489326"/>
            <a:ext cx="3769561" cy="4015122"/>
          </a:xfrm>
        </p:spPr>
        <p:txBody>
          <a:bodyPr/>
          <a:lstStyle/>
          <a:p>
            <a:r>
              <a:rPr lang="en-US" sz="1600" b="0" dirty="0"/>
              <a:t>Based on a preliminary subset of agency business application assessment data, </a:t>
            </a:r>
            <a:r>
              <a:rPr lang="en-US" sz="1600" b="0" dirty="0" smtClean="0"/>
              <a:t>many applications may be candidates for continued use by investing in:</a:t>
            </a:r>
          </a:p>
          <a:p>
            <a:pPr lvl="1"/>
            <a:r>
              <a:rPr lang="en-US" sz="1400" dirty="0" err="1" smtClean="0"/>
              <a:t>Replatforming</a:t>
            </a:r>
            <a:r>
              <a:rPr lang="en-US" sz="1400" dirty="0" smtClean="0"/>
              <a:t> onto modern hardware</a:t>
            </a:r>
            <a:endParaRPr lang="en-US" sz="1400" dirty="0"/>
          </a:p>
          <a:p>
            <a:pPr lvl="1"/>
            <a:r>
              <a:rPr lang="en-US" sz="1400" dirty="0" smtClean="0"/>
              <a:t>Upgrading </a:t>
            </a:r>
            <a:r>
              <a:rPr lang="en-US" sz="1400" dirty="0"/>
              <a:t>software </a:t>
            </a:r>
            <a:r>
              <a:rPr lang="en-US" sz="1400" dirty="0" smtClean="0"/>
              <a:t>components that support the application</a:t>
            </a:r>
            <a:endParaRPr lang="en-US" sz="1400" dirty="0"/>
          </a:p>
          <a:p>
            <a:pPr lvl="1"/>
            <a:r>
              <a:rPr lang="en-US" sz="1400" dirty="0" smtClean="0"/>
              <a:t>Updating the version of the package-based solution</a:t>
            </a:r>
            <a:endParaRPr lang="en-US" sz="1400" dirty="0"/>
          </a:p>
          <a:p>
            <a:pPr lvl="1"/>
            <a:r>
              <a:rPr lang="en-US" sz="1400" dirty="0"/>
              <a:t>Transform </a:t>
            </a:r>
            <a:r>
              <a:rPr lang="en-US" sz="1400" dirty="0" smtClean="0"/>
              <a:t>code to a modern and sustainable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6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Characteristics of the Texas Agency Technology Landscape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Preliminary Insights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10% of applications are identified as duplicate</a:t>
            </a:r>
          </a:p>
          <a:p>
            <a:r>
              <a:rPr lang="en-US" sz="1600" dirty="0"/>
              <a:t>25% of applications have one or more identified security risk; some applications have 3+ risks</a:t>
            </a:r>
          </a:p>
          <a:p>
            <a:r>
              <a:rPr lang="en-US" sz="1600" dirty="0"/>
              <a:t>50% of applications have no planned maintenance investment (no remediation costs)</a:t>
            </a:r>
          </a:p>
          <a:p>
            <a:r>
              <a:rPr lang="en-US" sz="1600" dirty="0"/>
              <a:t>80% of applications require specialized skills</a:t>
            </a:r>
          </a:p>
          <a:p>
            <a:r>
              <a:rPr lang="en-US" sz="1600" dirty="0"/>
              <a:t>80% of applications are departmental only</a:t>
            </a:r>
          </a:p>
          <a:p>
            <a:endParaRPr lang="en-US" sz="1600" dirty="0"/>
          </a:p>
          <a:p>
            <a:r>
              <a:rPr lang="en-US" sz="1600" dirty="0"/>
              <a:t>There is a strong correlation between new applications and overall perceived value.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38</a:t>
            </a:fld>
            <a:endParaRPr lang="en-US" alt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1886347" y="4403272"/>
          <a:ext cx="5447506" cy="2242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21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Industry technology trends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for: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70063" y="6348664"/>
            <a:ext cx="347296" cy="369887"/>
          </a:xfrm>
        </p:spPr>
        <p:txBody>
          <a:bodyPr/>
          <a:lstStyle/>
          <a:p>
            <a:fld id="{AD183B53-F462-4BDA-8511-8F34D2CB06C0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74650" y="1263650"/>
            <a:ext cx="2189646" cy="4649788"/>
          </a:xfrm>
        </p:spPr>
        <p:txBody>
          <a:bodyPr/>
          <a:lstStyle/>
          <a:p>
            <a:r>
              <a:rPr lang="en-US" sz="1600" dirty="0" smtClean="0"/>
              <a:t>Remediation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/>
              <a:t>Collaboration</a:t>
            </a:r>
            <a:endParaRPr lang="en-US" sz="1600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 smtClean="0"/>
              <a:t>Application Portfolio Management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Any Question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blackWhite">
          <a:xfrm>
            <a:off x="2700121" y="2425846"/>
            <a:ext cx="1470991" cy="844826"/>
          </a:xfrm>
          <a:prstGeom prst="rect">
            <a:avLst/>
          </a:prstGeom>
          <a:solidFill>
            <a:srgbClr val="C4DDF4"/>
          </a:solidFill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wrap="none" lIns="45720" rIns="45720" rtlCol="0" anchor="ctr"/>
          <a:lstStyle/>
          <a:p>
            <a:pPr algn="ctr">
              <a:spcBef>
                <a:spcPct val="0"/>
              </a:spcBef>
              <a:buSzTx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blackWhite">
          <a:xfrm>
            <a:off x="2700121" y="3708692"/>
            <a:ext cx="1470991" cy="844826"/>
          </a:xfrm>
          <a:prstGeom prst="rect">
            <a:avLst/>
          </a:prstGeom>
          <a:solidFill>
            <a:srgbClr val="FFCCFF"/>
          </a:solidFill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wrap="none" lIns="45720" rIns="45720" rtlCol="0" anchor="ctr"/>
          <a:lstStyle/>
          <a:p>
            <a:pPr algn="ctr">
              <a:spcBef>
                <a:spcPct val="0"/>
              </a:spcBef>
              <a:buSzTx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 bwMode="blackWhite">
          <a:xfrm>
            <a:off x="2701575" y="1028390"/>
            <a:ext cx="1470991" cy="844826"/>
          </a:xfrm>
          <a:prstGeom prst="rect">
            <a:avLst/>
          </a:prstGeom>
          <a:solidFill>
            <a:srgbClr val="FFC000"/>
          </a:solidFill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wrap="none" lIns="45720" rIns="45720" rtlCol="0" anchor="ctr"/>
          <a:lstStyle/>
          <a:p>
            <a:pPr algn="ctr">
              <a:spcBef>
                <a:spcPct val="0"/>
              </a:spcBef>
              <a:buSzTx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blackWhite">
          <a:xfrm>
            <a:off x="2700121" y="5068612"/>
            <a:ext cx="1470991" cy="844826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wrap="none" lIns="45720" rIns="45720" rtlCol="0" anchor="ctr"/>
          <a:lstStyle/>
          <a:p>
            <a:pPr algn="ctr">
              <a:spcBef>
                <a:spcPct val="0"/>
              </a:spcBef>
              <a:buSzTx/>
            </a:pP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Industry technology trends 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/>
              <a:t>Cloud: Leveraging Software, Platform and Infrastructure Services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40</a:t>
            </a:fld>
            <a:endParaRPr lang="en-US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74651" y="1263650"/>
            <a:ext cx="3721100" cy="4649788"/>
          </a:xfrm>
        </p:spPr>
        <p:txBody>
          <a:bodyPr/>
          <a:lstStyle/>
          <a:p>
            <a:r>
              <a:rPr lang="en-US" sz="1400" b="0" dirty="0" smtClean="0"/>
              <a:t>Compared to overall trends in government priorities, Texas is placing an even higher emphasis on cloud adoption </a:t>
            </a:r>
          </a:p>
          <a:p>
            <a:r>
              <a:rPr lang="en-US" sz="1400" b="0" dirty="0" smtClean="0"/>
              <a:t>Adoption </a:t>
            </a:r>
            <a:r>
              <a:rPr lang="en-US" sz="1400" b="0" dirty="0"/>
              <a:t>of public cloud by </a:t>
            </a:r>
            <a:r>
              <a:rPr lang="en-US" sz="1400" b="0" dirty="0" smtClean="0"/>
              <a:t>most government </a:t>
            </a:r>
            <a:r>
              <a:rPr lang="en-US" sz="1400" b="0" dirty="0"/>
              <a:t>agencies is running 10% and three years behind that of the global </a:t>
            </a:r>
            <a:r>
              <a:rPr lang="en-US" sz="1400" b="0" dirty="0" smtClean="0"/>
              <a:t>view</a:t>
            </a:r>
          </a:p>
          <a:p>
            <a:pPr lvl="1"/>
            <a:r>
              <a:rPr lang="en-US" sz="1200" dirty="0" smtClean="0"/>
              <a:t>Heightened </a:t>
            </a:r>
            <a:r>
              <a:rPr lang="en-US" sz="1200" dirty="0"/>
              <a:t>concerns among government agencies about security, privacy and requirements to keep data within a jurisdiction serve as a drag to public cloud </a:t>
            </a:r>
            <a:r>
              <a:rPr lang="en-US" sz="1200" dirty="0" smtClean="0"/>
              <a:t>adoption</a:t>
            </a:r>
          </a:p>
          <a:p>
            <a:r>
              <a:rPr lang="en-US" sz="1400" b="0" dirty="0" smtClean="0">
                <a:solidFill>
                  <a:srgbClr val="1111AD"/>
                </a:solidFill>
              </a:rPr>
              <a:t>A large portfolio of legacy applications impedes cloud adoption </a:t>
            </a:r>
          </a:p>
          <a:p>
            <a:pPr lvl="1"/>
            <a:r>
              <a:rPr lang="en-US" sz="1200" dirty="0" smtClean="0">
                <a:solidFill>
                  <a:srgbClr val="1111AD"/>
                </a:solidFill>
              </a:rPr>
              <a:t>Applications on aging infrastructure cannot leverage Infrastructure-as-a-Service (</a:t>
            </a:r>
            <a:r>
              <a:rPr lang="en-US" sz="1200" dirty="0" err="1" smtClean="0">
                <a:solidFill>
                  <a:srgbClr val="1111AD"/>
                </a:solidFill>
              </a:rPr>
              <a:t>IaaS</a:t>
            </a:r>
            <a:r>
              <a:rPr lang="en-US" sz="1200" dirty="0" smtClean="0">
                <a:solidFill>
                  <a:srgbClr val="1111AD"/>
                </a:solidFill>
              </a:rPr>
              <a:t>)</a:t>
            </a:r>
          </a:p>
          <a:p>
            <a:pPr lvl="1"/>
            <a:r>
              <a:rPr lang="en-US" sz="1200" dirty="0" smtClean="0">
                <a:solidFill>
                  <a:srgbClr val="1111AD"/>
                </a:solidFill>
              </a:rPr>
              <a:t>Applications using aging software components cannot leverage Platform-as-a-Service (</a:t>
            </a:r>
            <a:r>
              <a:rPr lang="en-US" sz="1200" dirty="0" err="1" smtClean="0">
                <a:solidFill>
                  <a:srgbClr val="1111AD"/>
                </a:solidFill>
              </a:rPr>
              <a:t>PaaS</a:t>
            </a:r>
            <a:r>
              <a:rPr lang="en-US" sz="1200" dirty="0" smtClean="0">
                <a:solidFill>
                  <a:srgbClr val="1111AD"/>
                </a:solidFill>
              </a:rPr>
              <a:t>)</a:t>
            </a:r>
          </a:p>
          <a:p>
            <a:pPr lvl="1"/>
            <a:r>
              <a:rPr lang="en-US" sz="1200" dirty="0" smtClean="0">
                <a:solidFill>
                  <a:srgbClr val="1111AD"/>
                </a:solidFill>
              </a:rPr>
              <a:t>Packaged applications using aging products cannot leverage shared/hosted versions of those products through Software-as-a-Service (</a:t>
            </a:r>
            <a:r>
              <a:rPr lang="en-US" sz="1200" dirty="0" err="1" smtClean="0">
                <a:solidFill>
                  <a:srgbClr val="1111AD"/>
                </a:solidFill>
              </a:rPr>
              <a:t>SaaS</a:t>
            </a:r>
            <a:r>
              <a:rPr lang="en-US" sz="1200" dirty="0" smtClean="0">
                <a:solidFill>
                  <a:srgbClr val="1111AD"/>
                </a:solidFill>
              </a:rPr>
              <a:t>)</a:t>
            </a:r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1" y="4062302"/>
            <a:ext cx="4695753" cy="21309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78063" y="3829421"/>
            <a:ext cx="4765937" cy="2431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dirty="0">
                <a:solidFill>
                  <a:srgbClr val="00529B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Technology Focus: Texas (DIR, 2014) and Government  (Gartner, Match 2014)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8063" y="6182957"/>
            <a:ext cx="4765937" cy="2431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dirty="0">
                <a:solidFill>
                  <a:srgbClr val="00529B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Attitudes Toward Public Cloud: Government vs. Global (Gartner, Match 2014)</a:t>
            </a:r>
          </a:p>
        </p:txBody>
      </p:sp>
      <p:sp>
        <p:nvSpPr>
          <p:cNvPr id="10" name="Rounded Rectangle 9"/>
          <p:cNvSpPr/>
          <p:nvPr/>
        </p:nvSpPr>
        <p:spPr bwMode="blackWhite">
          <a:xfrm>
            <a:off x="4095751" y="1666325"/>
            <a:ext cx="2260392" cy="246413"/>
          </a:xfrm>
          <a:prstGeom prst="round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wrap="none" lIns="45720" rIns="45720" rtlCol="0" anchor="ctr"/>
          <a:lstStyle/>
          <a:p>
            <a:pPr eaLnBrk="1" hangingPunct="1">
              <a:lnSpc>
                <a:spcPct val="100000"/>
              </a:lnSpc>
              <a:buClrTx/>
            </a:pPr>
            <a:endParaRPr lang="en-US" sz="1200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ounded Rectangle 10"/>
          <p:cNvSpPr/>
          <p:nvPr/>
        </p:nvSpPr>
        <p:spPr bwMode="blackWhite">
          <a:xfrm>
            <a:off x="4095751" y="1899206"/>
            <a:ext cx="2260392" cy="246413"/>
          </a:xfrm>
          <a:prstGeom prst="round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wrap="none" lIns="45720" rIns="45720" rtlCol="0" anchor="ctr"/>
          <a:lstStyle/>
          <a:p>
            <a:pPr eaLnBrk="1" hangingPunct="1">
              <a:lnSpc>
                <a:spcPct val="100000"/>
              </a:lnSpc>
              <a:buClrTx/>
            </a:pPr>
            <a:endParaRPr lang="en-US" sz="1200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287402"/>
              </p:ext>
            </p:extLst>
          </p:nvPr>
        </p:nvGraphicFramePr>
        <p:xfrm>
          <a:off x="4095751" y="1215723"/>
          <a:ext cx="4666642" cy="2663953"/>
        </p:xfrm>
        <a:graphic>
          <a:graphicData uri="http://schemas.openxmlformats.org/drawingml/2006/table">
            <a:tbl>
              <a:tblPr firstRow="1" bandRow="1"/>
              <a:tblGrid>
                <a:gridCol w="2423759"/>
                <a:gridCol w="2242883"/>
              </a:tblGrid>
              <a:tr h="228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Texas Priorities</a:t>
                      </a:r>
                      <a:endParaRPr lang="en-US" sz="1100" dirty="0"/>
                    </a:p>
                  </a:txBody>
                  <a:tcPr marT="0" marB="0">
                    <a:lnL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96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Overall Government </a:t>
                      </a:r>
                      <a:r>
                        <a:rPr lang="en-US" sz="1100" dirty="0" err="1" smtClean="0"/>
                        <a:t>Prio</a:t>
                      </a:r>
                      <a:r>
                        <a:rPr lang="en-US" sz="1100" dirty="0" smtClean="0"/>
                        <a:t>.</a:t>
                      </a:r>
                      <a:endParaRPr lang="en-US" sz="1100" dirty="0"/>
                    </a:p>
                  </a:txBody>
                  <a:tcPr marT="0" marB="0">
                    <a:lnL>
                      <a:noFill/>
                    </a:lnL>
                    <a:lnR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96D5"/>
                    </a:solidFill>
                  </a:tcPr>
                </a:tc>
              </a:tr>
              <a:tr h="228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Security</a:t>
                      </a:r>
                      <a:r>
                        <a:rPr lang="en-US" sz="1100" baseline="0" dirty="0" smtClean="0"/>
                        <a:t> and Privacy</a:t>
                      </a:r>
                      <a:endParaRPr lang="en-US" sz="1100" dirty="0"/>
                    </a:p>
                  </a:txBody>
                  <a:tcPr marT="0" marB="0">
                    <a:lnL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Infrastructure and Data Center</a:t>
                      </a:r>
                      <a:endParaRPr lang="en-US" sz="1100" dirty="0"/>
                    </a:p>
                  </a:txBody>
                  <a:tcPr marT="0" marB="0">
                    <a:lnL>
                      <a:noFill/>
                    </a:lnL>
                    <a:lnR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Cloud</a:t>
                      </a:r>
                      <a:endParaRPr lang="en-US" sz="1100" dirty="0"/>
                    </a:p>
                  </a:txBody>
                  <a:tcPr marT="0" marB="0">
                    <a:lnL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BI/Analysis</a:t>
                      </a:r>
                      <a:endParaRPr lang="en-US" sz="1100" dirty="0"/>
                    </a:p>
                  </a:txBody>
                  <a:tcPr marT="0" marB="0">
                    <a:lnL>
                      <a:noFill/>
                    </a:lnL>
                    <a:lnR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Legacy Modernization</a:t>
                      </a:r>
                      <a:endParaRPr lang="en-US" sz="1100" dirty="0"/>
                    </a:p>
                  </a:txBody>
                  <a:tcPr marT="0" marB="0">
                    <a:lnL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Mobile</a:t>
                      </a:r>
                    </a:p>
                  </a:txBody>
                  <a:tcPr marT="0" marB="0">
                    <a:lnL>
                      <a:noFill/>
                    </a:lnL>
                    <a:lnR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Virtualization</a:t>
                      </a:r>
                      <a:endParaRPr lang="en-US" sz="1100" dirty="0"/>
                    </a:p>
                  </a:txBody>
                  <a:tcPr marT="0" marB="0">
                    <a:lnL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Cloud</a:t>
                      </a:r>
                      <a:endParaRPr lang="en-US" sz="1100" dirty="0"/>
                    </a:p>
                  </a:txBody>
                  <a:tcPr marT="0" marB="0">
                    <a:lnL>
                      <a:noFill/>
                    </a:lnL>
                    <a:lnR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Business</a:t>
                      </a:r>
                      <a:r>
                        <a:rPr lang="en-US" sz="1100" baseline="0" dirty="0" smtClean="0"/>
                        <a:t> Continuity</a:t>
                      </a:r>
                      <a:endParaRPr lang="en-US" sz="1100" dirty="0"/>
                    </a:p>
                  </a:txBody>
                  <a:tcPr marT="0" marB="0">
                    <a:lnL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ERP</a:t>
                      </a:r>
                      <a:endParaRPr lang="en-US" sz="1100" dirty="0"/>
                    </a:p>
                  </a:txBody>
                  <a:tcPr marT="0" marB="0">
                    <a:lnL>
                      <a:noFill/>
                    </a:lnL>
                    <a:lnR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1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Enterprise</a:t>
                      </a:r>
                      <a:r>
                        <a:rPr lang="en-US" sz="1100" baseline="0" dirty="0" smtClean="0"/>
                        <a:t> Planning / Collaboration</a:t>
                      </a:r>
                      <a:endParaRPr lang="en-US" sz="1100" dirty="0"/>
                    </a:p>
                  </a:txBody>
                  <a:tcPr marT="0" marB="0">
                    <a:lnL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Security</a:t>
                      </a:r>
                      <a:endParaRPr lang="en-US" sz="1100" dirty="0"/>
                    </a:p>
                  </a:txBody>
                  <a:tcPr marT="0" marB="0">
                    <a:lnL>
                      <a:noFill/>
                    </a:lnL>
                    <a:lnR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IT Workforce</a:t>
                      </a:r>
                      <a:endParaRPr lang="en-US" sz="1100" dirty="0"/>
                    </a:p>
                  </a:txBody>
                  <a:tcPr marT="0" marB="0">
                    <a:lnL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Networking,</a:t>
                      </a:r>
                      <a:r>
                        <a:rPr lang="en-US" sz="1100" baseline="0" dirty="0" smtClean="0"/>
                        <a:t> Voice and Data</a:t>
                      </a:r>
                      <a:endParaRPr lang="en-US" sz="1100" dirty="0" smtClean="0"/>
                    </a:p>
                  </a:txBody>
                  <a:tcPr marT="0" marB="0">
                    <a:lnL>
                      <a:noFill/>
                    </a:lnL>
                    <a:lnR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Data Management</a:t>
                      </a:r>
                      <a:endParaRPr lang="en-US" sz="1100" dirty="0"/>
                    </a:p>
                  </a:txBody>
                  <a:tcPr marT="0" marB="0">
                    <a:lnL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Legacy</a:t>
                      </a:r>
                      <a:r>
                        <a:rPr lang="en-US" sz="1100" baseline="0" dirty="0" smtClean="0"/>
                        <a:t> Modernization</a:t>
                      </a:r>
                      <a:endParaRPr lang="en-US" sz="1100" dirty="0" smtClean="0"/>
                    </a:p>
                  </a:txBody>
                  <a:tcPr marT="0" marB="0">
                    <a:lnL>
                      <a:noFill/>
                    </a:lnL>
                    <a:lnR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Mobility</a:t>
                      </a:r>
                      <a:endParaRPr lang="en-US" sz="1100" dirty="0"/>
                    </a:p>
                  </a:txBody>
                  <a:tcPr marT="0" marB="0">
                    <a:lnL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Digitization</a:t>
                      </a:r>
                    </a:p>
                  </a:txBody>
                  <a:tcPr marT="0" marB="0">
                    <a:lnL>
                      <a:noFill/>
                    </a:lnL>
                    <a:lnR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Network</a:t>
                      </a:r>
                      <a:endParaRPr lang="en-US" sz="1100" dirty="0"/>
                    </a:p>
                  </a:txBody>
                  <a:tcPr marT="0" marB="0">
                    <a:lnL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r>
                        <a:rPr lang="en-US" sz="1100" dirty="0" smtClean="0"/>
                        <a:t>Industry-Specific Apps</a:t>
                      </a:r>
                    </a:p>
                  </a:txBody>
                  <a:tcPr marT="0" marB="0">
                    <a:lnL>
                      <a:noFill/>
                    </a:lnL>
                    <a:lnR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E96D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1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484" y="860294"/>
            <a:ext cx="4181591" cy="2673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Industry technology trends 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rgbClr val="00529B"/>
                </a:solidFill>
              </a:rPr>
              <a:t>Online, Customer Self-Service to the Public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41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3629025" cy="4649788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1400" b="0" dirty="0" smtClean="0"/>
              <a:t>State and local government agencies continue to invest in web-based customer self-service</a:t>
            </a:r>
          </a:p>
          <a:p>
            <a:pPr lvl="1">
              <a:spcBef>
                <a:spcPts val="300"/>
              </a:spcBef>
            </a:pPr>
            <a:r>
              <a:rPr lang="en-US" sz="1200" dirty="0" smtClean="0"/>
              <a:t>Shifting low-value services from case workers to leverage skills on more critical tasks</a:t>
            </a:r>
          </a:p>
          <a:p>
            <a:pPr lvl="1">
              <a:spcBef>
                <a:spcPts val="300"/>
              </a:spcBef>
            </a:pPr>
            <a:r>
              <a:rPr lang="en-US" sz="1200" dirty="0" smtClean="0"/>
              <a:t>Providing 24/7 access to frequently used services </a:t>
            </a:r>
          </a:p>
          <a:p>
            <a:pPr lvl="1">
              <a:spcBef>
                <a:spcPts val="300"/>
              </a:spcBef>
            </a:pPr>
            <a:r>
              <a:rPr lang="en-US" sz="1200" dirty="0" smtClean="0"/>
              <a:t>Adapting to expectations of the public, influenced by continuous </a:t>
            </a:r>
            <a:r>
              <a:rPr lang="en-US" sz="1200" dirty="0" err="1" smtClean="0"/>
              <a:t>consumerization</a:t>
            </a:r>
            <a:r>
              <a:rPr lang="en-US" sz="1200" dirty="0" smtClean="0"/>
              <a:t> and the digital enterprise</a:t>
            </a:r>
          </a:p>
          <a:p>
            <a:pPr>
              <a:spcBef>
                <a:spcPts val="300"/>
              </a:spcBef>
            </a:pPr>
            <a:r>
              <a:rPr lang="en-US" sz="1400" b="0" dirty="0" smtClean="0"/>
              <a:t>Online, self-service capabilities are rapidly becoming available through vendors of different backgrounds</a:t>
            </a:r>
          </a:p>
          <a:p>
            <a:pPr lvl="1">
              <a:spcBef>
                <a:spcPts val="300"/>
              </a:spcBef>
            </a:pPr>
            <a:r>
              <a:rPr lang="en-US" sz="1200" dirty="0" smtClean="0"/>
              <a:t>Contact centers, portals, collaboration</a:t>
            </a:r>
          </a:p>
          <a:p>
            <a:pPr>
              <a:spcBef>
                <a:spcPts val="300"/>
              </a:spcBef>
            </a:pPr>
            <a:r>
              <a:rPr lang="en-US" sz="1400" b="0" dirty="0">
                <a:solidFill>
                  <a:srgbClr val="1111AD"/>
                </a:solidFill>
              </a:rPr>
              <a:t>A large portfolio of legacy applications </a:t>
            </a:r>
            <a:r>
              <a:rPr lang="en-US" sz="1400" b="0" dirty="0" smtClean="0">
                <a:solidFill>
                  <a:srgbClr val="1111AD"/>
                </a:solidFill>
              </a:rPr>
              <a:t>impedes customer self-service programs</a:t>
            </a:r>
            <a:endParaRPr lang="en-US" sz="1400" b="0" dirty="0">
              <a:solidFill>
                <a:srgbClr val="1111AD"/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sz="1200" dirty="0" smtClean="0">
                <a:solidFill>
                  <a:srgbClr val="1111AD"/>
                </a:solidFill>
              </a:rPr>
              <a:t>Poor interfacing options for real-time data exchange</a:t>
            </a:r>
          </a:p>
          <a:p>
            <a:pPr lvl="1">
              <a:spcBef>
                <a:spcPts val="300"/>
              </a:spcBef>
            </a:pPr>
            <a:r>
              <a:rPr lang="en-US" sz="1200" dirty="0" smtClean="0">
                <a:solidFill>
                  <a:srgbClr val="1111AD"/>
                </a:solidFill>
              </a:rPr>
              <a:t>Application and data “silos” are common </a:t>
            </a:r>
          </a:p>
          <a:p>
            <a:pPr lvl="1">
              <a:spcBef>
                <a:spcPts val="300"/>
              </a:spcBef>
            </a:pPr>
            <a:r>
              <a:rPr lang="en-US" sz="1200" dirty="0" smtClean="0">
                <a:solidFill>
                  <a:srgbClr val="1111AD"/>
                </a:solidFill>
              </a:rPr>
              <a:t>Lack of agility prevents timely adaption to needs</a:t>
            </a:r>
          </a:p>
          <a:p>
            <a:pPr lvl="1">
              <a:spcBef>
                <a:spcPts val="300"/>
              </a:spcBef>
            </a:pPr>
            <a:r>
              <a:rPr lang="en-US" sz="1200" dirty="0" smtClean="0">
                <a:solidFill>
                  <a:srgbClr val="1111AD"/>
                </a:solidFill>
              </a:rPr>
              <a:t>Maintenance windows prevent 24/7 access </a:t>
            </a:r>
          </a:p>
          <a:p>
            <a:pPr marL="225425" lvl="1" indent="0">
              <a:lnSpc>
                <a:spcPct val="90000"/>
              </a:lnSpc>
              <a:spcBef>
                <a:spcPts val="300"/>
              </a:spcBef>
              <a:buNone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3437" y="6289883"/>
            <a:ext cx="4613853" cy="2278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eaLnBrk="1" hangingPunct="1">
              <a:lnSpc>
                <a:spcPct val="100000"/>
              </a:lnSpc>
              <a:buClrTx/>
            </a:pPr>
            <a:r>
              <a:rPr lang="en-US" dirty="0">
                <a:solidFill>
                  <a:srgbClr val="00529B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Hype Cycle for Contact Center Infrastructure (Gartner, August 2013)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50" y="3780019"/>
            <a:ext cx="3991458" cy="2509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9352" y="3543208"/>
            <a:ext cx="4613853" cy="2278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900" dirty="0">
                <a:solidFill>
                  <a:srgbClr val="00529B"/>
                </a:solidFill>
              </a:rPr>
              <a:t>Transactional Self-Service Versus </a:t>
            </a:r>
            <a:r>
              <a:rPr lang="en-US" sz="900" dirty="0" smtClean="0">
                <a:solidFill>
                  <a:srgbClr val="00529B"/>
                </a:solidFill>
              </a:rPr>
              <a:t>Web Customer Service Gartner, 2013)</a:t>
            </a:r>
          </a:p>
        </p:txBody>
      </p:sp>
      <p:sp>
        <p:nvSpPr>
          <p:cNvPr id="10" name="Oval 9"/>
          <p:cNvSpPr/>
          <p:nvPr/>
        </p:nvSpPr>
        <p:spPr bwMode="blackWhite">
          <a:xfrm>
            <a:off x="5876923" y="4170093"/>
            <a:ext cx="193277" cy="193277"/>
          </a:xfrm>
          <a:prstGeom prst="ellipse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wrap="none" lIns="45720" rIns="45720" rtlCol="0" anchor="ctr"/>
          <a:lstStyle/>
          <a:p>
            <a:pPr algn="ctr">
              <a:spcBef>
                <a:spcPct val="0"/>
              </a:spcBef>
              <a:buSzTx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 bwMode="blackWhite">
          <a:xfrm>
            <a:off x="6070200" y="4906442"/>
            <a:ext cx="193277" cy="193277"/>
          </a:xfrm>
          <a:prstGeom prst="ellipse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wrap="none" lIns="45720" rIns="45720" rtlCol="0" anchor="ctr"/>
          <a:lstStyle/>
          <a:p>
            <a:pPr algn="ctr">
              <a:spcBef>
                <a:spcPct val="0"/>
              </a:spcBef>
              <a:buSzTx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 bwMode="blackWhite">
          <a:xfrm>
            <a:off x="5505449" y="4503738"/>
            <a:ext cx="200026" cy="220662"/>
          </a:xfrm>
          <a:prstGeom prst="ellipse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wrap="none" lIns="45720" rIns="45720" rtlCol="0" anchor="ctr"/>
          <a:lstStyle/>
          <a:p>
            <a:pPr algn="ctr">
              <a:spcBef>
                <a:spcPct val="0"/>
              </a:spcBef>
              <a:buSzTx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4118" y="6618763"/>
            <a:ext cx="2804381" cy="20458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100" dirty="0" smtClean="0">
                <a:solidFill>
                  <a:schemeClr val="bg2"/>
                </a:solidFill>
              </a:rPr>
              <a:t>See appendix for larger graphic</a:t>
            </a:r>
            <a:endParaRPr lang="en-US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Industry technology trends 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/>
              <a:t>Mobility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42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3686175" cy="4649788"/>
          </a:xfrm>
        </p:spPr>
        <p:txBody>
          <a:bodyPr/>
          <a:lstStyle/>
          <a:p>
            <a:r>
              <a:rPr lang="en-US" sz="1400" dirty="0"/>
              <a:t>As smartphones and media tablets continue to gain market share relative to </a:t>
            </a:r>
            <a:r>
              <a:rPr lang="en-US" sz="1400" dirty="0" smtClean="0"/>
              <a:t>PCs, </a:t>
            </a:r>
            <a:r>
              <a:rPr lang="en-US" sz="1400" dirty="0"/>
              <a:t>location-aware mobile devices are now pervasive throughout government </a:t>
            </a:r>
            <a:r>
              <a:rPr lang="en-US" sz="1400" dirty="0" smtClean="0"/>
              <a:t>agencies</a:t>
            </a:r>
          </a:p>
          <a:p>
            <a:pPr lvl="1"/>
            <a:r>
              <a:rPr lang="en-US" sz="1200" dirty="0" smtClean="0"/>
              <a:t>The </a:t>
            </a:r>
            <a:r>
              <a:rPr lang="en-US" sz="1200" dirty="0"/>
              <a:t>challenges currently posed by mobile devices in government make them unlikely replacements for PCs. Thus, they will remain additive devices </a:t>
            </a:r>
            <a:r>
              <a:rPr lang="en-US" sz="1200" dirty="0" smtClean="0"/>
              <a:t>in the short run</a:t>
            </a:r>
          </a:p>
          <a:p>
            <a:pPr lvl="1"/>
            <a:r>
              <a:rPr lang="en-US" sz="1200" dirty="0"/>
              <a:t>Many package-based solutions include mobile companion-applications with pre-configured </a:t>
            </a:r>
            <a:r>
              <a:rPr lang="en-US" sz="1200" dirty="0" smtClean="0"/>
              <a:t>integration</a:t>
            </a:r>
            <a:endParaRPr lang="en-US" sz="1200" dirty="0"/>
          </a:p>
          <a:p>
            <a:pPr>
              <a:spcBef>
                <a:spcPts val="300"/>
              </a:spcBef>
            </a:pPr>
            <a:r>
              <a:rPr lang="en-US" sz="1400" dirty="0">
                <a:solidFill>
                  <a:srgbClr val="1111AD"/>
                </a:solidFill>
              </a:rPr>
              <a:t>A large portfolio of legacy applications impedes </a:t>
            </a:r>
            <a:r>
              <a:rPr lang="en-US" sz="1400" dirty="0" smtClean="0">
                <a:solidFill>
                  <a:srgbClr val="1111AD"/>
                </a:solidFill>
              </a:rPr>
              <a:t>taking advantage of mobile capabilities</a:t>
            </a:r>
            <a:endParaRPr lang="en-US" sz="1400" dirty="0">
              <a:solidFill>
                <a:srgbClr val="1111AD"/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sz="1200" dirty="0">
                <a:solidFill>
                  <a:srgbClr val="1111AD"/>
                </a:solidFill>
              </a:rPr>
              <a:t>Poor interfacing options for real-time data exchange</a:t>
            </a:r>
          </a:p>
          <a:p>
            <a:pPr lvl="1">
              <a:spcBef>
                <a:spcPts val="300"/>
              </a:spcBef>
            </a:pPr>
            <a:r>
              <a:rPr lang="en-US" sz="1200" dirty="0" smtClean="0">
                <a:solidFill>
                  <a:srgbClr val="1111AD"/>
                </a:solidFill>
              </a:rPr>
              <a:t>Mismatch between security implementations </a:t>
            </a:r>
          </a:p>
          <a:p>
            <a:pPr lvl="1">
              <a:spcBef>
                <a:spcPts val="300"/>
              </a:spcBef>
            </a:pPr>
            <a:r>
              <a:rPr lang="en-US" sz="1200" dirty="0">
                <a:solidFill>
                  <a:srgbClr val="1111AD"/>
                </a:solidFill>
              </a:rPr>
              <a:t>Lack of agility prevents timely adaption to </a:t>
            </a:r>
            <a:r>
              <a:rPr lang="en-US" sz="1200" dirty="0" smtClean="0">
                <a:solidFill>
                  <a:srgbClr val="1111AD"/>
                </a:solidFill>
              </a:rPr>
              <a:t>needs on the “back end”</a:t>
            </a:r>
            <a:endParaRPr lang="en-US" sz="1200" dirty="0">
              <a:solidFill>
                <a:srgbClr val="1111A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017" y="1712933"/>
            <a:ext cx="4729500" cy="2935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6015" y="4786512"/>
            <a:ext cx="4251503" cy="3012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900" dirty="0" smtClean="0">
                <a:solidFill>
                  <a:srgbClr val="00529B"/>
                </a:solidFill>
              </a:rPr>
              <a:t>Top </a:t>
            </a:r>
            <a:r>
              <a:rPr lang="en-US" sz="900" dirty="0">
                <a:solidFill>
                  <a:srgbClr val="00529B"/>
                </a:solidFill>
              </a:rPr>
              <a:t>10 Strategic Technology Trends for Smart </a:t>
            </a:r>
            <a:r>
              <a:rPr lang="en-US" sz="900" dirty="0" smtClean="0">
                <a:solidFill>
                  <a:srgbClr val="00529B"/>
                </a:solidFill>
              </a:rPr>
              <a:t>Government (Gartner, Match 2013)</a:t>
            </a:r>
          </a:p>
        </p:txBody>
      </p:sp>
      <p:sp>
        <p:nvSpPr>
          <p:cNvPr id="6" name="Rounded Rectangle 5"/>
          <p:cNvSpPr/>
          <p:nvPr/>
        </p:nvSpPr>
        <p:spPr bwMode="blackWhite">
          <a:xfrm>
            <a:off x="5169692" y="1781175"/>
            <a:ext cx="2280893" cy="230909"/>
          </a:xfrm>
          <a:prstGeom prst="round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wrap="none" lIns="45720" rIns="45720" rtlCol="0" anchor="ctr"/>
          <a:lstStyle/>
          <a:p>
            <a:pPr algn="ctr">
              <a:spcBef>
                <a:spcPct val="0"/>
              </a:spcBef>
              <a:buSzTx/>
            </a:pP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Industry technology trends 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/>
              <a:t>Citizen Development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43</a:t>
            </a:fld>
            <a:endParaRPr lang="en-US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3952875" cy="4649788"/>
          </a:xfrm>
        </p:spPr>
        <p:txBody>
          <a:bodyPr/>
          <a:lstStyle/>
          <a:p>
            <a:r>
              <a:rPr lang="en-US" sz="1400" b="0" dirty="0"/>
              <a:t>There is always more demand for </a:t>
            </a:r>
            <a:r>
              <a:rPr lang="en-US" sz="1400" b="0" dirty="0" smtClean="0"/>
              <a:t>solutions than IT resources can provide </a:t>
            </a:r>
          </a:p>
          <a:p>
            <a:r>
              <a:rPr lang="en-US" sz="1400" b="0" dirty="0" smtClean="0"/>
              <a:t>In many cases, business users develop their own applications using unsupported tools</a:t>
            </a:r>
          </a:p>
          <a:p>
            <a:pPr lvl="1"/>
            <a:r>
              <a:rPr lang="en-US" sz="1200" dirty="0" smtClean="0"/>
              <a:t>The technology is typically not managed</a:t>
            </a:r>
          </a:p>
          <a:p>
            <a:pPr lvl="1"/>
            <a:r>
              <a:rPr lang="en-US" sz="1200" dirty="0" smtClean="0"/>
              <a:t>The solutions often result </a:t>
            </a:r>
            <a:r>
              <a:rPr lang="en-US" sz="1200" dirty="0"/>
              <a:t>in duplicate data entry, data inconsistency and exposure to data </a:t>
            </a:r>
            <a:r>
              <a:rPr lang="en-US" sz="1200" dirty="0" smtClean="0"/>
              <a:t>loss</a:t>
            </a:r>
          </a:p>
          <a:p>
            <a:r>
              <a:rPr lang="en-US" sz="1400" b="0" dirty="0" smtClean="0"/>
              <a:t>A Citizen Development program and technology allows business </a:t>
            </a:r>
            <a:r>
              <a:rPr lang="en-US" sz="1400" b="0" dirty="0"/>
              <a:t>user application development with IT's blessing and support</a:t>
            </a:r>
          </a:p>
          <a:p>
            <a:pPr lvl="1"/>
            <a:r>
              <a:rPr lang="en-US" sz="1200" dirty="0"/>
              <a:t>IT provisions rapid development tools (either brokered as a cloud solution or on-premises); these tools are </a:t>
            </a:r>
            <a:r>
              <a:rPr lang="en-US" sz="1200" dirty="0" smtClean="0"/>
              <a:t>easy to use</a:t>
            </a:r>
            <a:endParaRPr lang="en-US" sz="1200" dirty="0"/>
          </a:p>
          <a:p>
            <a:pPr lvl="1"/>
            <a:r>
              <a:rPr lang="en-US" sz="1200" dirty="0" smtClean="0"/>
              <a:t>IT </a:t>
            </a:r>
            <a:r>
              <a:rPr lang="en-US" sz="1200" dirty="0"/>
              <a:t>provides data integration to </a:t>
            </a:r>
            <a:r>
              <a:rPr lang="en-US" sz="1200" dirty="0" smtClean="0"/>
              <a:t>system of record data </a:t>
            </a:r>
            <a:r>
              <a:rPr lang="en-US" sz="1200" dirty="0"/>
              <a:t>in a secure and controlled fashion</a:t>
            </a:r>
          </a:p>
          <a:p>
            <a:pPr lvl="1"/>
            <a:r>
              <a:rPr lang="en-US" sz="1200" dirty="0"/>
              <a:t>IT administrators provide basic security, back up, reliability, performance, etc. for the </a:t>
            </a:r>
            <a:r>
              <a:rPr lang="en-US" sz="1200" dirty="0" smtClean="0"/>
              <a:t>applications</a:t>
            </a:r>
          </a:p>
          <a:p>
            <a:r>
              <a:rPr lang="en-US" sz="1400" b="0" dirty="0" smtClean="0">
                <a:solidFill>
                  <a:srgbClr val="00529B"/>
                </a:solidFill>
              </a:rPr>
              <a:t>A well planned Citizen Development implementation can be a remediation for legacy point solutions</a:t>
            </a:r>
            <a:endParaRPr lang="en-US" sz="1400" b="0" dirty="0">
              <a:solidFill>
                <a:srgbClr val="00529B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711" y="514350"/>
            <a:ext cx="4955964" cy="2531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25" y="3356531"/>
            <a:ext cx="4524375" cy="2887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53488" y="3078863"/>
            <a:ext cx="3158409" cy="2593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eaLnBrk="1" hangingPunct="1">
              <a:lnSpc>
                <a:spcPct val="100000"/>
              </a:lnSpc>
              <a:buClrTx/>
            </a:pPr>
            <a:r>
              <a:rPr lang="en-US" dirty="0">
                <a:solidFill>
                  <a:srgbClr val="00529B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Development Style vs. Pace Layers (Gartner, 2013</a:t>
            </a:r>
            <a:r>
              <a:rPr lang="en-US" dirty="0" smtClean="0">
                <a:solidFill>
                  <a:srgbClr val="00529B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dirty="0">
              <a:solidFill>
                <a:srgbClr val="00529B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3145" y="6262069"/>
            <a:ext cx="2999093" cy="2109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900" dirty="0">
                <a:solidFill>
                  <a:srgbClr val="00529B"/>
                </a:solidFill>
              </a:rPr>
              <a:t>Hype Cycle for Smart Government(</a:t>
            </a:r>
            <a:r>
              <a:rPr lang="en-US" sz="900" dirty="0" smtClean="0">
                <a:solidFill>
                  <a:srgbClr val="00529B"/>
                </a:solidFill>
              </a:rPr>
              <a:t>Gartner, July 2013) </a:t>
            </a:r>
          </a:p>
        </p:txBody>
      </p:sp>
      <p:sp>
        <p:nvSpPr>
          <p:cNvPr id="11" name="Oval 10"/>
          <p:cNvSpPr/>
          <p:nvPr/>
        </p:nvSpPr>
        <p:spPr bwMode="blackWhite">
          <a:xfrm>
            <a:off x="5942632" y="3556920"/>
            <a:ext cx="184412" cy="184412"/>
          </a:xfrm>
          <a:prstGeom prst="ellipse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wrap="none" lIns="45720" rIns="45720" rtlCol="0" anchor="ctr"/>
          <a:lstStyle/>
          <a:p>
            <a:pPr algn="ctr">
              <a:spcBef>
                <a:spcPct val="0"/>
              </a:spcBef>
              <a:buSzTx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4118" y="6618763"/>
            <a:ext cx="2804381" cy="20458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100" dirty="0" smtClean="0">
                <a:solidFill>
                  <a:schemeClr val="bg2"/>
                </a:solidFill>
              </a:rPr>
              <a:t>See appendix for larger graphic</a:t>
            </a:r>
            <a:endParaRPr lang="en-US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 back in 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86" y="133350"/>
            <a:ext cx="8686800" cy="762000"/>
          </a:xfrm>
        </p:spPr>
        <p:txBody>
          <a:bodyPr/>
          <a:lstStyle/>
          <a:p>
            <a:r>
              <a:rPr lang="en-US" sz="2000" dirty="0" smtClean="0">
                <a:solidFill>
                  <a:srgbClr val="7F7F7F"/>
                </a:solidFill>
              </a:rPr>
              <a:t>Appendix</a:t>
            </a:r>
            <a:br>
              <a:rPr lang="en-US" sz="2000" dirty="0" smtClean="0">
                <a:solidFill>
                  <a:srgbClr val="7F7F7F"/>
                </a:solidFill>
              </a:rPr>
            </a:br>
            <a:r>
              <a:rPr lang="en-US" sz="2000" dirty="0" smtClean="0"/>
              <a:t>IT Market Clock for Server Technology, 2013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47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895350"/>
            <a:ext cx="5815021" cy="57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2611"/>
            <a:ext cx="8686800" cy="762000"/>
          </a:xfrm>
        </p:spPr>
        <p:txBody>
          <a:bodyPr/>
          <a:lstStyle/>
          <a:p>
            <a:r>
              <a:rPr lang="en-US" sz="2000" dirty="0" smtClean="0">
                <a:solidFill>
                  <a:srgbClr val="7F7F7F"/>
                </a:solidFill>
              </a:rPr>
              <a:t>Appendix</a:t>
            </a:r>
            <a:br>
              <a:rPr lang="en-US" sz="2000" dirty="0" smtClean="0">
                <a:solidFill>
                  <a:srgbClr val="7F7F7F"/>
                </a:solidFill>
              </a:rPr>
            </a:br>
            <a:r>
              <a:rPr lang="en-US" sz="2000" dirty="0" smtClean="0">
                <a:solidFill>
                  <a:srgbClr val="00529B"/>
                </a:solidFill>
              </a:rPr>
              <a:t>IT Market Clock for Server Virtualization and Operating Environments, 2013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48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309" y="904196"/>
            <a:ext cx="6053403" cy="578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2611"/>
            <a:ext cx="8686800" cy="762000"/>
          </a:xfrm>
        </p:spPr>
        <p:txBody>
          <a:bodyPr/>
          <a:lstStyle/>
          <a:p>
            <a:r>
              <a:rPr lang="en-US" sz="2000" dirty="0" smtClean="0">
                <a:solidFill>
                  <a:srgbClr val="7F7F7F"/>
                </a:solidFill>
              </a:rPr>
              <a:t>Appendix</a:t>
            </a:r>
            <a:br>
              <a:rPr lang="en-US" sz="2000" dirty="0" smtClean="0">
                <a:solidFill>
                  <a:srgbClr val="7F7F7F"/>
                </a:solidFill>
              </a:rPr>
            </a:br>
            <a:r>
              <a:rPr lang="en-US" sz="2000" dirty="0" smtClean="0">
                <a:solidFill>
                  <a:srgbClr val="00529B"/>
                </a:solidFill>
              </a:rPr>
              <a:t>Hype Cycle for Contact Center Infrastructure (Gartner, August 2013)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49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89" y="994611"/>
            <a:ext cx="8542421" cy="5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445168"/>
            <a:ext cx="8686800" cy="762000"/>
          </a:xfrm>
        </p:spPr>
        <p:txBody>
          <a:bodyPr/>
          <a:lstStyle/>
          <a:p>
            <a:r>
              <a:rPr lang="en-US" dirty="0" smtClean="0"/>
              <a:t>Legacy System Study - Background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76800"/>
          </a:xfrm>
        </p:spPr>
        <p:txBody>
          <a:bodyPr/>
          <a:lstStyle/>
          <a:p>
            <a:r>
              <a:rPr lang="en-US" dirty="0" smtClean="0"/>
              <a:t>HB 2738 – legislation requiring DIR to conduct a legacy study</a:t>
            </a:r>
          </a:p>
          <a:p>
            <a:r>
              <a:rPr lang="en-US" dirty="0" smtClean="0"/>
              <a:t>Inventory systems maintained by state agencies</a:t>
            </a:r>
          </a:p>
          <a:p>
            <a:r>
              <a:rPr lang="en-US" dirty="0" smtClean="0"/>
              <a:t>Identify costs, security risks and, if feasible, remediation estimates for legacy systems</a:t>
            </a:r>
          </a:p>
          <a:p>
            <a:r>
              <a:rPr lang="en-US" dirty="0" smtClean="0"/>
              <a:t>Provide a plan for assessing and prioritizing statewide modernization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2611"/>
            <a:ext cx="8686800" cy="762000"/>
          </a:xfrm>
        </p:spPr>
        <p:txBody>
          <a:bodyPr/>
          <a:lstStyle/>
          <a:p>
            <a:r>
              <a:rPr lang="en-US" sz="2000" dirty="0" smtClean="0">
                <a:solidFill>
                  <a:srgbClr val="7F7F7F"/>
                </a:solidFill>
              </a:rPr>
              <a:t>Appendix</a:t>
            </a:r>
            <a:br>
              <a:rPr lang="en-US" sz="2000" dirty="0" smtClean="0">
                <a:solidFill>
                  <a:srgbClr val="7F7F7F"/>
                </a:solidFill>
              </a:rPr>
            </a:br>
            <a:r>
              <a:rPr lang="en-US" sz="2000" dirty="0" smtClean="0">
                <a:solidFill>
                  <a:srgbClr val="00529B"/>
                </a:solidFill>
              </a:rPr>
              <a:t>Hype Cycle for Smart Government (Gartner, July 2013)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50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256"/>
          <a:stretch/>
        </p:blipFill>
        <p:spPr>
          <a:xfrm>
            <a:off x="372979" y="994611"/>
            <a:ext cx="8398042" cy="529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2771775" cy="390525"/>
          </a:xfrm>
        </p:spPr>
        <p:txBody>
          <a:bodyPr/>
          <a:lstStyle/>
          <a:p>
            <a:r>
              <a:rPr lang="en-US" dirty="0" smtClean="0"/>
              <a:t>DIR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B679B-0AB1-47D0-A805-10411BF69E07}" type="slidenum">
              <a:rPr lang="en-US" altLang="en-US" smtClean="0"/>
              <a:pPr/>
              <a:t>52</a:t>
            </a:fld>
            <a:endParaRPr lang="en-US" altLang="en-US" dirty="0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17358" y="1838325"/>
            <a:ext cx="1866334" cy="855619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lg" len="lg"/>
          </a:ln>
        </p:spPr>
        <p:txBody>
          <a:bodyPr wrap="square" lIns="45720" rIns="4572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b="1" dirty="0" smtClean="0">
                <a:solidFill>
                  <a:srgbClr val="808080"/>
                </a:solidFill>
              </a:rPr>
              <a:t>LSS Team Lead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John Van Hoorn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Director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DIR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Telephone: 512 463 9351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John.Vanhoorn@dir.texas.gov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97860" y="2732399"/>
            <a:ext cx="1785832" cy="855619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lg" len="lg"/>
          </a:ln>
        </p:spPr>
        <p:txBody>
          <a:bodyPr wrap="square" lIns="45720" rIns="4572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b="1" dirty="0" smtClean="0">
                <a:solidFill>
                  <a:srgbClr val="808080"/>
                </a:solidFill>
              </a:rPr>
              <a:t>LSS Coordinator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Allan Martin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Director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DIR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Telephone: 512 463 5973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Allan.Martin@dir.texas.gov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97860" y="3626473"/>
            <a:ext cx="1785832" cy="855619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lg" len="lg"/>
          </a:ln>
        </p:spPr>
        <p:txBody>
          <a:bodyPr wrap="square" lIns="45720" rIns="4572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b="1" dirty="0" smtClean="0">
                <a:solidFill>
                  <a:srgbClr val="808080"/>
                </a:solidFill>
              </a:rPr>
              <a:t>LSS Coordinator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Mike Tyler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Analyst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DIR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Telephone: 512 463 7082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Mike.Tyler@dir.texas.gov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66226" y="4520547"/>
            <a:ext cx="2217466" cy="855619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lg" len="lg"/>
          </a:ln>
        </p:spPr>
        <p:txBody>
          <a:bodyPr wrap="square" lIns="45720" rIns="4572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b="1" dirty="0" smtClean="0">
                <a:solidFill>
                  <a:srgbClr val="808080"/>
                </a:solidFill>
              </a:rPr>
              <a:t>Session Facilitator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Lynda Baker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Strategic Communications Facilitator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DIR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Telephone: 512 463 2362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Lynda.Baker@dir.texas.gov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57609" y="5414621"/>
            <a:ext cx="1785832" cy="855619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lg" len="lg"/>
          </a:ln>
        </p:spPr>
        <p:txBody>
          <a:bodyPr wrap="square" lIns="45720" rIns="4572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b="1" dirty="0" smtClean="0">
                <a:solidFill>
                  <a:srgbClr val="808080"/>
                </a:solidFill>
              </a:rPr>
              <a:t>Project Manager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Kevin McCabe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Project Manager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DIR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Telephone: 512 463 5644</a:t>
            </a:r>
          </a:p>
          <a:p>
            <a:pPr algn="r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</a:rPr>
              <a:t>Kevin.Mccabe@dir.texas.gov</a:t>
            </a:r>
          </a:p>
        </p:txBody>
      </p:sp>
    </p:spTree>
    <p:extLst>
      <p:ext uri="{BB962C8B-B14F-4D97-AF65-F5344CB8AC3E}">
        <p14:creationId xmlns:p14="http://schemas.microsoft.com/office/powerpoint/2010/main" val="2465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System Study -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70063" y="6348664"/>
            <a:ext cx="347296" cy="369887"/>
          </a:xfrm>
        </p:spPr>
        <p:txBody>
          <a:bodyPr/>
          <a:lstStyle/>
          <a:p>
            <a:fld id="{AD183B53-F462-4BDA-8511-8F34D2CB06C0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September 2013 – Began inventory</a:t>
            </a:r>
          </a:p>
          <a:p>
            <a:pPr lvl="0"/>
            <a:r>
              <a:rPr lang="en-US" dirty="0" smtClean="0"/>
              <a:t>May – June 2014 – Completed inventories</a:t>
            </a:r>
          </a:p>
          <a:p>
            <a:pPr lvl="0"/>
            <a:r>
              <a:rPr lang="en-US" dirty="0" smtClean="0"/>
              <a:t>June – July 2014 – Began data analysis and application assessments</a:t>
            </a:r>
          </a:p>
          <a:p>
            <a:pPr lvl="0"/>
            <a:r>
              <a:rPr lang="en-US" dirty="0" smtClean="0"/>
              <a:t>August – September 2014 – Analysis and recommendations report creation</a:t>
            </a:r>
          </a:p>
          <a:p>
            <a:pPr lvl="0"/>
            <a:r>
              <a:rPr lang="en-US" dirty="0" smtClean="0"/>
              <a:t>October 2014 – Presentation to state leadership</a:t>
            </a:r>
          </a:p>
        </p:txBody>
      </p:sp>
    </p:spTree>
    <p:extLst>
      <p:ext uri="{BB962C8B-B14F-4D97-AF65-F5344CB8AC3E}">
        <p14:creationId xmlns:p14="http://schemas.microsoft.com/office/powerpoint/2010/main" val="5149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System Study - Deliverable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70063" y="6348664"/>
            <a:ext cx="347296" cy="369887"/>
          </a:xfrm>
        </p:spPr>
        <p:txBody>
          <a:bodyPr/>
          <a:lstStyle/>
          <a:p>
            <a:fld id="{AD183B53-F462-4BDA-8511-8F34D2CB06C0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Analysis data and recommendations</a:t>
            </a:r>
          </a:p>
          <a:p>
            <a:pPr lvl="1"/>
            <a:r>
              <a:rPr lang="en-US" dirty="0" smtClean="0"/>
              <a:t>To state agencies</a:t>
            </a:r>
          </a:p>
          <a:p>
            <a:pPr lvl="1"/>
            <a:r>
              <a:rPr lang="en-US" dirty="0" smtClean="0"/>
              <a:t>To state leadership upon request</a:t>
            </a:r>
          </a:p>
          <a:p>
            <a:pPr lvl="1"/>
            <a:r>
              <a:rPr lang="en-US" dirty="0" smtClean="0"/>
              <a:t>Data classified as confidential</a:t>
            </a:r>
          </a:p>
          <a:p>
            <a:pPr lvl="0"/>
            <a:r>
              <a:rPr lang="en-US" dirty="0" smtClean="0"/>
              <a:t>Executive Summary</a:t>
            </a:r>
          </a:p>
          <a:p>
            <a:pPr lvl="1"/>
            <a:r>
              <a:rPr lang="en-US" dirty="0" smtClean="0"/>
              <a:t>To State Leadership</a:t>
            </a:r>
          </a:p>
          <a:p>
            <a:pPr lvl="1"/>
            <a:r>
              <a:rPr lang="en-US" dirty="0" smtClean="0"/>
              <a:t>Summary is publicly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0939"/>
            <a:ext cx="8686800" cy="4876800"/>
          </a:xfrm>
        </p:spPr>
        <p:txBody>
          <a:bodyPr/>
          <a:lstStyle/>
          <a:p>
            <a:pPr eaLnBrk="0" hangingPunct="0">
              <a:spcBef>
                <a:spcPct val="30000"/>
              </a:spcBef>
              <a:spcAft>
                <a:spcPct val="10000"/>
              </a:spcAft>
              <a:buFont typeface="Arial" charset="0"/>
            </a:pPr>
            <a:r>
              <a:rPr lang="en-US" sz="1600" dirty="0"/>
              <a:t>Legacy System Study Analysis Methodology</a:t>
            </a:r>
          </a:p>
          <a:p>
            <a:pPr lvl="1" eaLnBrk="0" hangingPunct="0">
              <a:spcBef>
                <a:spcPct val="30000"/>
              </a:spcBef>
              <a:spcAft>
                <a:spcPct val="10000"/>
              </a:spcAft>
              <a:buFont typeface="Arial" charset="0"/>
            </a:pPr>
            <a:r>
              <a:rPr lang="en-US" sz="1600" dirty="0"/>
              <a:t>Review of the process to identify business applications’ technology components</a:t>
            </a:r>
          </a:p>
          <a:p>
            <a:pPr lvl="1" eaLnBrk="0" hangingPunct="0">
              <a:spcBef>
                <a:spcPct val="30000"/>
              </a:spcBef>
              <a:spcAft>
                <a:spcPct val="10000"/>
              </a:spcAft>
              <a:buFont typeface="Arial" charset="0"/>
            </a:pPr>
            <a:r>
              <a:rPr lang="en-US" sz="1600" dirty="0"/>
              <a:t>Determining the legacy status of hardware and software </a:t>
            </a:r>
          </a:p>
          <a:p>
            <a:pPr lvl="1" eaLnBrk="0" hangingPunct="0">
              <a:spcBef>
                <a:spcPct val="30000"/>
              </a:spcBef>
              <a:spcAft>
                <a:spcPct val="10000"/>
              </a:spcAft>
              <a:buFont typeface="Arial" charset="0"/>
            </a:pPr>
            <a:r>
              <a:rPr lang="en-US" sz="1600" dirty="0"/>
              <a:t>Developing remediation options</a:t>
            </a:r>
          </a:p>
          <a:p>
            <a:pPr eaLnBrk="0" hangingPunct="0">
              <a:spcBef>
                <a:spcPct val="30000"/>
              </a:spcBef>
              <a:spcAft>
                <a:spcPct val="10000"/>
              </a:spcAft>
              <a:buFont typeface="Arial" charset="0"/>
            </a:pPr>
            <a:r>
              <a:rPr lang="en-US" sz="1600" dirty="0"/>
              <a:t>Characteristics of the Texas agency technology landscape </a:t>
            </a:r>
          </a:p>
          <a:p>
            <a:pPr lvl="1" eaLnBrk="0" hangingPunct="0">
              <a:spcBef>
                <a:spcPct val="30000"/>
              </a:spcBef>
              <a:spcAft>
                <a:spcPct val="10000"/>
              </a:spcAft>
              <a:buFont typeface="Arial" charset="0"/>
            </a:pPr>
            <a:r>
              <a:rPr lang="en-US" sz="1600" dirty="0"/>
              <a:t>Application types, infrastructure </a:t>
            </a:r>
            <a:r>
              <a:rPr lang="en-US" sz="1600" dirty="0" smtClean="0"/>
              <a:t>and </a:t>
            </a:r>
            <a:r>
              <a:rPr lang="en-US" sz="1600" dirty="0"/>
              <a:t>tool types</a:t>
            </a:r>
          </a:p>
          <a:p>
            <a:pPr lvl="1" eaLnBrk="0" hangingPunct="0">
              <a:spcBef>
                <a:spcPct val="30000"/>
              </a:spcBef>
              <a:spcAft>
                <a:spcPct val="10000"/>
              </a:spcAft>
              <a:buFont typeface="Arial" charset="0"/>
            </a:pPr>
            <a:r>
              <a:rPr lang="en-US" sz="1600" dirty="0"/>
              <a:t>Potential areas to leverage shared solutions</a:t>
            </a:r>
          </a:p>
          <a:p>
            <a:pPr eaLnBrk="0" hangingPunct="0">
              <a:spcBef>
                <a:spcPct val="30000"/>
              </a:spcBef>
              <a:spcAft>
                <a:spcPct val="10000"/>
              </a:spcAft>
              <a:buFont typeface="Arial" charset="0"/>
            </a:pPr>
            <a:r>
              <a:rPr lang="en-US" sz="1600" dirty="0"/>
              <a:t>Industry technology trends </a:t>
            </a:r>
          </a:p>
          <a:p>
            <a:pPr lvl="1" eaLnBrk="0" hangingPunct="0">
              <a:spcBef>
                <a:spcPct val="30000"/>
              </a:spcBef>
              <a:spcAft>
                <a:spcPct val="10000"/>
              </a:spcAft>
              <a:buFont typeface="Arial" charset="0"/>
            </a:pPr>
            <a:r>
              <a:rPr lang="en-US" sz="1600" dirty="0"/>
              <a:t>Cloud: Software-as-a-Service and Platform-as-a-Service</a:t>
            </a:r>
          </a:p>
          <a:p>
            <a:pPr lvl="1" eaLnBrk="0" hangingPunct="0">
              <a:spcBef>
                <a:spcPct val="30000"/>
              </a:spcBef>
              <a:spcAft>
                <a:spcPct val="10000"/>
              </a:spcAft>
              <a:buFont typeface="Arial" charset="0"/>
            </a:pPr>
            <a:r>
              <a:rPr lang="en-US" sz="1600" dirty="0"/>
              <a:t>Customer self-service</a:t>
            </a:r>
          </a:p>
          <a:p>
            <a:pPr lvl="1" eaLnBrk="0" hangingPunct="0">
              <a:spcBef>
                <a:spcPct val="30000"/>
              </a:spcBef>
              <a:spcAft>
                <a:spcPct val="10000"/>
              </a:spcAft>
              <a:buFont typeface="Arial" charset="0"/>
            </a:pPr>
            <a:r>
              <a:rPr lang="en-US" sz="1600" dirty="0" smtClean="0"/>
              <a:t>Mobility</a:t>
            </a:r>
          </a:p>
          <a:p>
            <a:pPr lvl="1" eaLnBrk="0" hangingPunct="0">
              <a:spcBef>
                <a:spcPct val="30000"/>
              </a:spcBef>
              <a:spcAft>
                <a:spcPct val="10000"/>
              </a:spcAft>
              <a:buFont typeface="Arial" charset="0"/>
            </a:pPr>
            <a:r>
              <a:rPr lang="en-US" sz="1600" dirty="0" smtClean="0"/>
              <a:t>Citizen development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8600" y="6324600"/>
            <a:ext cx="300789" cy="369887"/>
          </a:xfrm>
        </p:spPr>
        <p:txBody>
          <a:bodyPr/>
          <a:lstStyle/>
          <a:p>
            <a:fld id="{AD183B53-F462-4BDA-8511-8F34D2CB06C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3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Legacy System Study Analysis 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R_20101204">
  <a:themeElements>
    <a:clrScheme name="DIR_20101204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IR_201012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R_201012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_201012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_201012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_201012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_201012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_201012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_201012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_201012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_201012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_201012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_201012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_201012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_20101204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BE1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_20101204 14">
        <a:dk1>
          <a:srgbClr val="000000"/>
        </a:dk1>
        <a:lt1>
          <a:srgbClr val="FFFFFF"/>
        </a:lt1>
        <a:dk2>
          <a:srgbClr val="000099"/>
        </a:dk2>
        <a:lt2>
          <a:srgbClr val="65B7E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_20101204 15">
        <a:dk1>
          <a:srgbClr val="000000"/>
        </a:dk1>
        <a:lt1>
          <a:srgbClr val="FFFFFF"/>
        </a:lt1>
        <a:dk2>
          <a:srgbClr val="000099"/>
        </a:dk2>
        <a:lt2>
          <a:srgbClr val="65B7E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BE1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_20101204 16">
        <a:dk1>
          <a:srgbClr val="000000"/>
        </a:dk1>
        <a:lt1>
          <a:srgbClr val="FFFFFF"/>
        </a:lt1>
        <a:dk2>
          <a:srgbClr val="1111AD"/>
        </a:dk2>
        <a:lt2>
          <a:srgbClr val="969696"/>
        </a:lt2>
        <a:accent1>
          <a:srgbClr val="CCD5ED"/>
        </a:accent1>
        <a:accent2>
          <a:srgbClr val="29AAE2"/>
        </a:accent2>
        <a:accent3>
          <a:srgbClr val="FFFFFF"/>
        </a:accent3>
        <a:accent4>
          <a:srgbClr val="000000"/>
        </a:accent4>
        <a:accent5>
          <a:srgbClr val="E2E7F4"/>
        </a:accent5>
        <a:accent6>
          <a:srgbClr val="249ACD"/>
        </a:accent6>
        <a:hlink>
          <a:srgbClr val="056CB6"/>
        </a:hlink>
        <a:folHlink>
          <a:srgbClr val="2622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7E061906B8D41B78466604C53C4AE" ma:contentTypeVersion="28" ma:contentTypeDescription="Create a new document." ma:contentTypeScope="" ma:versionID="b1fac3747e4839e2d4ffb6e4054a9b09">
  <xsd:schema xmlns:xsd="http://www.w3.org/2001/XMLSchema" xmlns:xs="http://www.w3.org/2001/XMLSchema" xmlns:p="http://schemas.microsoft.com/office/2006/metadata/properties" xmlns:ns2="1624d5a5-934e-431c-bdeb-2205adc15921" targetNamespace="http://schemas.microsoft.com/office/2006/metadata/properties" ma:root="true" ma:fieldsID="54ec43d53a1f88dddf6650d30005016a" ns2:_="">
    <xsd:import namespace="1624d5a5-934e-431c-bdeb-2205adc15921"/>
    <xsd:element name="properties">
      <xsd:complexType>
        <xsd:sequence>
          <xsd:element name="documentManagement">
            <xsd:complexType>
              <xsd:all>
                <xsd:element ref="ns2:DocumentCategory"/>
                <xsd:element ref="ns2:DocumentSummary"/>
                <xsd:element ref="ns2:DocumentPublishDate"/>
                <xsd:element ref="ns2:DIRDepartment" minOccurs="0"/>
                <xsd:element ref="ns2:RedirectURL" minOccurs="0"/>
                <xsd:element ref="ns2:SearchSummary" minOccurs="0"/>
                <xsd:element ref="ns2:DocumentSize" minOccurs="0"/>
                <xsd:element ref="ns2:DocumentExtension" minOccurs="0"/>
                <xsd:element ref="ns2:SearchKeywords" minOccurs="0"/>
                <xsd:element ref="ns2:TSLACSubject" minOccurs="0"/>
                <xsd:element ref="ns2:TSLACType"/>
                <xsd:element ref="ns2:TaxKeywordTaxHTFiel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4d5a5-934e-431c-bdeb-2205adc15921" elementFormDefault="qualified">
    <xsd:import namespace="http://schemas.microsoft.com/office/2006/documentManagement/types"/>
    <xsd:import namespace="http://schemas.microsoft.com/office/infopath/2007/PartnerControls"/>
    <xsd:element name="DocumentCategory" ma:index="1" ma:displayName="Document Category" ma:format="Dropdown" ma:internalName="DocumentCategory">
      <xsd:simpleType>
        <xsd:restriction base="dms:Choice">
          <xsd:enumeration value="Audit"/>
          <xsd:enumeration value="Board"/>
          <xsd:enumeration value="Event Materials"/>
          <xsd:enumeration value="Forms"/>
          <xsd:enumeration value="Guidelines"/>
          <xsd:enumeration value="Other"/>
          <xsd:enumeration value="Policies"/>
          <xsd:enumeration value="Reports"/>
          <xsd:enumeration value="Templates"/>
        </xsd:restriction>
      </xsd:simpleType>
    </xsd:element>
    <xsd:element name="DocumentSummary" ma:index="2" ma:displayName="Document Summary" ma:internalName="DocumentSummary">
      <xsd:simpleType>
        <xsd:restriction base="dms:Note">
          <xsd:maxLength value="255"/>
        </xsd:restriction>
      </xsd:simpleType>
    </xsd:element>
    <xsd:element name="DocumentPublishDate" ma:index="3" ma:displayName="Document Publish Date" ma:default="[today]" ma:format="DateOnly" ma:internalName="DocumentPublishDate">
      <xsd:simpleType>
        <xsd:restriction base="dms:DateTime"/>
      </xsd:simpleType>
    </xsd:element>
    <xsd:element name="DIRDepartment" ma:index="4" nillable="true" ma:displayName="DIR Department" ma:default="General" ma:format="Dropdown" ma:internalName="DIRDepartment">
      <xsd:simpleType>
        <xsd:restriction base="dms:Choice">
          <xsd:enumeration value="Contracts"/>
          <xsd:enumeration value="Data Center"/>
          <xsd:enumeration value="General"/>
          <xsd:enumeration value="Information Security"/>
          <xsd:enumeration value="Policy &amp; Planning"/>
          <xsd:enumeration value="Telecom"/>
          <xsd:enumeration value="Texas.Gov"/>
        </xsd:restriction>
      </xsd:simpleType>
    </xsd:element>
    <xsd:element name="RedirectURL" ma:index="5" nillable="true" ma:displayName="Redirect URL" ma:hidden="true" ma:internalName="RedirectURL" ma:readOnly="false">
      <xsd:simpleType>
        <xsd:restriction base="dms:Text">
          <xsd:maxLength value="255"/>
        </xsd:restriction>
      </xsd:simpleType>
    </xsd:element>
    <xsd:element name="SearchSummary" ma:index="6" nillable="true" ma:displayName="Search Summary" ma:hidden="true" ma:internalName="SearchSummary" ma:readOnly="false">
      <xsd:simpleType>
        <xsd:restriction base="dms:Note"/>
      </xsd:simpleType>
    </xsd:element>
    <xsd:element name="DocumentSize" ma:index="15" nillable="true" ma:displayName="Document Size" ma:hidden="true" ma:internalName="DocumentSize" ma:readOnly="false">
      <xsd:simpleType>
        <xsd:restriction base="dms:Text">
          <xsd:maxLength value="255"/>
        </xsd:restriction>
      </xsd:simpleType>
    </xsd:element>
    <xsd:element name="DocumentExtension" ma:index="16" nillable="true" ma:displayName="Document Extension" ma:hidden="true" ma:internalName="DocumentExtension" ma:readOnly="false">
      <xsd:simpleType>
        <xsd:restriction base="dms:Text">
          <xsd:maxLength value="255"/>
        </xsd:restriction>
      </xsd:simpleType>
    </xsd:element>
    <xsd:element name="SearchKeywords" ma:index="17" nillable="true" ma:displayName="Search Keywords" ma:internalName="SearchKeywords">
      <xsd:simpleType>
        <xsd:restriction base="dms:Text">
          <xsd:maxLength value="255"/>
        </xsd:restriction>
      </xsd:simpleType>
    </xsd:element>
    <xsd:element name="TSLACSubject" ma:index="18" nillable="true" ma:displayName="TSLAC Subject" ma:internalName="TSLACSubject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diting Budget"/>
                    <xsd:enumeration value="Executive Departments"/>
                    <xsd:enumeration value="Government Information"/>
                    <xsd:enumeration value="Government Purchasing"/>
                    <xsd:enumeration value="State Governments"/>
                  </xsd:restriction>
                </xsd:simpleType>
              </xsd:element>
            </xsd:sequence>
          </xsd:extension>
        </xsd:complexContent>
      </xsd:complexType>
    </xsd:element>
    <xsd:element name="TSLACType" ma:index="19" ma:displayName="TSLAC Type" ma:format="Dropdown" ma:internalName="TSLACType">
      <xsd:simpleType>
        <xsd:restriction base="dms:Choice">
          <xsd:enumeration value="Agency Rules, Policies and Procedures"/>
          <xsd:enumeration value="Agency Search engines"/>
          <xsd:enumeration value="Agency staff contacts"/>
          <xsd:enumeration value="Databases"/>
          <xsd:enumeration value="Employment information"/>
          <xsd:enumeration value="Executive Orders"/>
          <xsd:enumeration value="External Fiscal Reports"/>
          <xsd:enumeration value="Forms and Form instructions"/>
          <xsd:enumeration value="Grants or Funding Opportunities"/>
          <xsd:enumeration value="Homepages"/>
          <xsd:enumeration value="Legal Opinions and Advice"/>
          <xsd:enumeration value="Legislation, Proposed Legislation, and Statutes"/>
          <xsd:enumeration value="Legislative Appropriations Requests"/>
          <xsd:enumeration value="Licenses and Licensing Information"/>
          <xsd:enumeration value="Mail and Telecommunication Listings"/>
          <xsd:enumeration value="Manuals and Instructions"/>
          <xsd:enumeration value="Maps"/>
          <xsd:enumeration value="Meeting Agendas"/>
          <xsd:enumeration value="Meeting Minutes"/>
          <xsd:enumeration value="Miscellaneous reports"/>
          <xsd:enumeration value="News or Press Releases"/>
          <xsd:enumeration value="Non-fiscal reports and studies"/>
          <xsd:enumeration value="Organization Charts"/>
          <xsd:enumeration value="Other publications"/>
          <xsd:enumeration value="Periodicals - Newsletters and Magazines"/>
          <xsd:enumeration value="Personnel Policies and Procedures"/>
          <xsd:enumeration value="Plans and Planning Information"/>
          <xsd:enumeration value="Programs and Services"/>
          <xsd:enumeration value="Reference materials"/>
          <xsd:enumeration value="Reports - Biennial or Annual"/>
          <xsd:enumeration value="Reports - Required Legislative"/>
          <xsd:enumeration value="Reports on Performance Measures"/>
          <xsd:enumeration value="Speeches and Papers"/>
          <xsd:enumeration value="Statistics"/>
          <xsd:enumeration value="Strategic Plans"/>
          <xsd:enumeration value="Training Materials"/>
          <xsd:enumeration value="Web documents - Undefined"/>
        </xsd:restriction>
      </xsd:simpleType>
    </xsd:element>
    <xsd:element name="TaxKeywordTaxHTField" ma:index="22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3" nillable="true" ma:displayName="Taxonomy Catch All Column" ma:hidden="true" ma:list="{17e8d30a-da91-4395-8dbc-c1e53e82d6c7}" ma:internalName="TaxCatchAll" ma:showField="CatchAllData" ma:web="1624d5a5-934e-431c-bdeb-2205adc15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IRDepartment xmlns="1624d5a5-934e-431c-bdeb-2205adc15921">General</DIRDepartment>
    <TSLACType xmlns="1624d5a5-934e-431c-bdeb-2205adc15921">Other publications</TSLACType>
    <TSLACSubject xmlns="1624d5a5-934e-431c-bdeb-2205adc15921">
      <Value>Executive Departments</Value>
      <Value>Government Information</Value>
      <Value>State Governments</Value>
    </TSLACSubject>
    <DocumentSummary xmlns="1624d5a5-934e-431c-bdeb-2205adc15921">DIR content, Legacy_Systems_Study_(LSS)_Briefing PowerPoint Presentation</DocumentSummary>
    <DocumentPublishDate xmlns="1624d5a5-934e-431c-bdeb-2205adc15921">2014-07-23T05:00:00+00:00</DocumentPublishDate>
    <SearchSummary xmlns="1624d5a5-934e-431c-bdeb-2205adc15921">DIR content, Legacy_Systems_Study_(LSS)_Briefing PowerPoint Presentation</SearchSummary>
    <DocumentExtension xmlns="1624d5a5-934e-431c-bdeb-2205adc15921">pptx</DocumentExtension>
    <DocumentCategory xmlns="1624d5a5-934e-431c-bdeb-2205adc15921">Event Materials</DocumentCategory>
    <RedirectURL xmlns="1624d5a5-934e-431c-bdeb-2205adc15921">/portal/internal/resources/DocumentLibrary/Legacy Systems Study Briefing.pptx</RedirectURL>
    <DocumentSize xmlns="1624d5a5-934e-431c-bdeb-2205adc15921">8790.13710101</DocumentSize>
    <SearchKeywords xmlns="1624d5a5-934e-431c-bdeb-2205adc15921">Legacy_Systems_Study_(LSS)_Briefing</SearchKeywords>
    <TaxCatchAll xmlns="1624d5a5-934e-431c-bdeb-2205adc15921"/>
    <TaxKeywordTaxHTField xmlns="1624d5a5-934e-431c-bdeb-2205adc15921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26918046-8BF0-4D9F-9406-0195F55EF8A6}"/>
</file>

<file path=customXml/itemProps2.xml><?xml version="1.0" encoding="utf-8"?>
<ds:datastoreItem xmlns:ds="http://schemas.openxmlformats.org/officeDocument/2006/customXml" ds:itemID="{54807309-4B0E-4E42-A3D5-D12809406652}"/>
</file>

<file path=customXml/itemProps3.xml><?xml version="1.0" encoding="utf-8"?>
<ds:datastoreItem xmlns:ds="http://schemas.openxmlformats.org/officeDocument/2006/customXml" ds:itemID="{B77FBCCB-3214-4819-9910-E04C0520F674}"/>
</file>

<file path=docProps/app.xml><?xml version="1.0" encoding="utf-8"?>
<Properties xmlns="http://schemas.openxmlformats.org/officeDocument/2006/extended-properties" xmlns:vt="http://schemas.openxmlformats.org/officeDocument/2006/docPropsVTypes">
  <Template>DIR-Board</Template>
  <TotalTime>760</TotalTime>
  <Words>3297</Words>
  <Application>Microsoft Office PowerPoint</Application>
  <PresentationFormat>On-screen Show (4:3)</PresentationFormat>
  <Paragraphs>556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 Unicode MS</vt:lpstr>
      <vt:lpstr>Arial</vt:lpstr>
      <vt:lpstr>Calibri Light</vt:lpstr>
      <vt:lpstr>Times New Roman</vt:lpstr>
      <vt:lpstr>Webdings</vt:lpstr>
      <vt:lpstr>Wingdings</vt:lpstr>
      <vt:lpstr>Zapf Dingbats</vt:lpstr>
      <vt:lpstr>DIR_20101204</vt:lpstr>
      <vt:lpstr>Worksheet</vt:lpstr>
      <vt:lpstr>Microsoft Excel Macro-Enabled Worksheet</vt:lpstr>
      <vt:lpstr>Legacy Systems Study (LSS)</vt:lpstr>
      <vt:lpstr>DIR Welcome</vt:lpstr>
      <vt:lpstr>Agenda</vt:lpstr>
      <vt:lpstr>Ideas for:</vt:lpstr>
      <vt:lpstr>Legacy System Study - Background</vt:lpstr>
      <vt:lpstr>Legacy System Study - Timeline</vt:lpstr>
      <vt:lpstr>Legacy System Study - Deliverable</vt:lpstr>
      <vt:lpstr>Briefing Content</vt:lpstr>
      <vt:lpstr>Legacy System Study Analysis Methodology</vt:lpstr>
      <vt:lpstr>Legacy System Study Analysis Methodology Overview: Where Are We Now?</vt:lpstr>
      <vt:lpstr>Legacy System Study Analysis Methodology Poll Everywhere Question</vt:lpstr>
      <vt:lpstr>What was the predominant reason your agency qualified system components as legacy? </vt:lpstr>
      <vt:lpstr>Legacy System Study Analysis Methodology Determining Legacy Status of the “Stack”</vt:lpstr>
      <vt:lpstr>Legacy System Study Analysis Methodology 3rd party Software Support Lifecycle</vt:lpstr>
      <vt:lpstr>Legacy System Study Analysis Methodology Accumulated Software Components</vt:lpstr>
      <vt:lpstr>Legacy System Study Analysis Methodology Poll Everywhere Question</vt:lpstr>
      <vt:lpstr>How does your agency manage its application portfolio with respect to technology lifecycle support and risk mitigation?</vt:lpstr>
      <vt:lpstr>Legacy System Study Analysis Methodology Determination of Hardware Viability</vt:lpstr>
      <vt:lpstr>Legacy System Study Analysis Methodology Determination of Hardware Viability – Technology Categorization</vt:lpstr>
      <vt:lpstr>Legacy System Study Analysis Methodology Poll Everywhere Question</vt:lpstr>
      <vt:lpstr>What is the primary inhibitor to maintaining technology current in your agency?</vt:lpstr>
      <vt:lpstr>Legacy System Study Analysis Methodology Obtaining Business Value and Application Characteristics </vt:lpstr>
      <vt:lpstr>Legacy System Study Analysis Methodology Legacy Application Categorization and Remediation Options</vt:lpstr>
      <vt:lpstr>Legacy System Study Analysis Methodology Legacy Application Categorization and Remediation Options</vt:lpstr>
      <vt:lpstr>Legacy System Study Analysis Methodology Remediation Options – Tolerate and Eliminate</vt:lpstr>
      <vt:lpstr>Legacy System Study Analysis Methodology Remediation Options – Invest/Innovate</vt:lpstr>
      <vt:lpstr>Legacy System Study Analysis Methodology Remediation Options - Migrate</vt:lpstr>
      <vt:lpstr>Legacy System Study Analysis Methodology Poll Everywhere Question</vt:lpstr>
      <vt:lpstr>Would your agency consider such an approach? </vt:lpstr>
      <vt:lpstr>Legacy System Study Analysis Methodology Next Steps</vt:lpstr>
      <vt:lpstr>Characteristics of the Texas agency technology landscape </vt:lpstr>
      <vt:lpstr>Characteristics of the Texas Agency Technology Landscape  Vendor Landscape</vt:lpstr>
      <vt:lpstr>Characteristics of the Texas Agency Technology Landscape  Technology Architecture Style</vt:lpstr>
      <vt:lpstr>Characteristics of the Texas Agency Technology Landscape  Application Pace Layers</vt:lpstr>
      <vt:lpstr>Characteristics of the Texas Agency Technology Landscape  Poll Everywhere Question</vt:lpstr>
      <vt:lpstr>What is your agency's technology direction for applications that will likely become a system of record?</vt:lpstr>
      <vt:lpstr>Characteristics of the Texas Agency Technology Landscape  Application Characteristics in TIME Framework</vt:lpstr>
      <vt:lpstr>Characteristics of the Texas Agency Technology Landscape  Preliminary Insights</vt:lpstr>
      <vt:lpstr>Industry technology trends </vt:lpstr>
      <vt:lpstr>Industry technology trends  Cloud: Leveraging Software, Platform and Infrastructure Services</vt:lpstr>
      <vt:lpstr>Industry technology trends  Online, Customer Self-Service to the Public</vt:lpstr>
      <vt:lpstr>Industry technology trends  Mobility</vt:lpstr>
      <vt:lpstr>Industry technology trends  Citizen Development</vt:lpstr>
      <vt:lpstr>Break</vt:lpstr>
      <vt:lpstr>Work Sessions</vt:lpstr>
      <vt:lpstr>Appendix</vt:lpstr>
      <vt:lpstr>Appendix IT Market Clock for Server Technology, 2013</vt:lpstr>
      <vt:lpstr>Appendix IT Market Clock for Server Virtualization and Operating Environments, 2013</vt:lpstr>
      <vt:lpstr>Appendix Hype Cycle for Contact Center Infrastructure (Gartner, August 2013) </vt:lpstr>
      <vt:lpstr>Appendix Hype Cycle for Smart Government (Gartner, July 2013) </vt:lpstr>
      <vt:lpstr>Wrap-up</vt:lpstr>
      <vt:lpstr>Contacts</vt:lpstr>
    </vt:vector>
  </TitlesOfParts>
  <Company>Texas Department of Information Resources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Legacy Systems Study Briefing</dc:title>
  <dc:subject/>
  <dc:creator>Kevin McCabe</dc:creator>
  <dc:description>Legacy_Systems_Study_(LSS)_Briefing</dc:description>
  <cp:lastModifiedBy>Paige Heard</cp:lastModifiedBy>
  <cp:revision>39</cp:revision>
  <cp:lastPrinted>2014-07-15T17:40:26Z</cp:lastPrinted>
  <dcterms:created xsi:type="dcterms:W3CDTF">2014-07-15T13:23:15Z</dcterms:created>
  <dcterms:modified xsi:type="dcterms:W3CDTF">2014-07-23T18:50:06Z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PageLayout">
    <vt:lpwstr>Message</vt:lpwstr>
  </property>
  <property fmtid="{D5CDD505-2E9C-101B-9397-08002B2CF9AE}" pid="3" name="ContentTypeId">
    <vt:lpwstr>0x010100BC37E061906B8D41B78466604C53C4AE</vt:lpwstr>
  </property>
  <property fmtid="{D5CDD505-2E9C-101B-9397-08002B2CF9AE}" pid="4" name="WorkflowChangePath">
    <vt:lpwstr>4e7f0d7b-af58-4d14-a711-25a4e8942f2a,5;4e7f0d7b-af58-4d14-a711-25a4e8942f2a,5;4e7f0d7b-af58-4d14-a711-25a4e8942f2a,5;4e7f0d7b-af58-4d14-a711-25a4e8942f2a,5;4e7f0d7b-af58-4d14-a711-25a4e8942f2a,5;4e7f0d7b-af58-4d14-a711-25a4e8942f2a,5;4e7f0d7b-af58-4d14-a711-25a4e8942f2a,5;</vt:lpwstr>
  </property>
</Properties>
</file>