
<file path=[Content_Types].xml><?xml version="1.0" encoding="utf-8"?>
<Types xmlns="http://schemas.openxmlformats.org/package/2006/content-types">
  <Default Extension="png" ContentType="image/png"/>
  <Default Extension="svg" ContentType="image/svg+xml"/>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theme/theme1.xml" ContentType="application/vnd.openxmlformats-officedocument.theme+xml"/>
  <Override PartName="/ppt/notesMasters/notesMaster1.xml" ContentType="application/vnd.openxmlformats-officedocument.presentationml.notesMaster+xml"/>
  <Override PartName="/ppt/diagrams/drawing5.xml" ContentType="application/vnd.ms-office.drawingml.diagramDrawing+xml"/>
  <Override PartName="/ppt/diagrams/colors5.xml" ContentType="application/vnd.openxmlformats-officedocument.drawingml.diagramColors+xml"/>
  <Override PartName="/ppt/diagrams/drawing4.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layout3.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86" r:id="rId3"/>
    <p:sldId id="287" r:id="rId4"/>
    <p:sldId id="290" r:id="rId5"/>
    <p:sldId id="291" r:id="rId6"/>
    <p:sldId id="305" r:id="rId7"/>
    <p:sldId id="281" r:id="rId8"/>
    <p:sldId id="282" r:id="rId9"/>
    <p:sldId id="283" r:id="rId10"/>
    <p:sldId id="284" r:id="rId11"/>
    <p:sldId id="295" r:id="rId12"/>
    <p:sldId id="320" r:id="rId13"/>
    <p:sldId id="321" r:id="rId14"/>
    <p:sldId id="319" r:id="rId15"/>
    <p:sldId id="292" r:id="rId16"/>
    <p:sldId id="293" r:id="rId17"/>
    <p:sldId id="302" r:id="rId18"/>
    <p:sldId id="304" r:id="rId19"/>
    <p:sldId id="296" r:id="rId20"/>
    <p:sldId id="298" r:id="rId21"/>
    <p:sldId id="299" r:id="rId22"/>
    <p:sldId id="300" r:id="rId23"/>
    <p:sldId id="303" r:id="rId24"/>
    <p:sldId id="301" r:id="rId25"/>
    <p:sldId id="294" r:id="rId26"/>
    <p:sldId id="322" r:id="rId27"/>
    <p:sldId id="310" r:id="rId28"/>
    <p:sldId id="306" r:id="rId29"/>
    <p:sldId id="307" r:id="rId30"/>
    <p:sldId id="308" r:id="rId31"/>
    <p:sldId id="323" r:id="rId32"/>
    <p:sldId id="311" r:id="rId33"/>
    <p:sldId id="312" r:id="rId34"/>
    <p:sldId id="314" r:id="rId35"/>
    <p:sldId id="313" r:id="rId36"/>
    <p:sldId id="317" r:id="rId37"/>
    <p:sldId id="315" r:id="rId38"/>
    <p:sldId id="31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0"/>
    <p:restoredTop sz="76015" autoAdjust="0"/>
  </p:normalViewPr>
  <p:slideViewPr>
    <p:cSldViewPr snapToGrid="0" snapToObjects="1">
      <p:cViewPr varScale="1">
        <p:scale>
          <a:sx n="55" d="100"/>
          <a:sy n="55" d="100"/>
        </p:scale>
        <p:origin x="15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hyperlink" Target="http://www.flickr.com/photos/pineapples101/4456963598/" TargetMode="External"/><Relationship Id="rId1" Type="http://schemas.openxmlformats.org/officeDocument/2006/relationships/image" Target="../media/image17.jpg"/></Relationships>
</file>

<file path=ppt/diagrams/_rels/data2.xml.rels><?xml version="1.0" encoding="UTF-8" standalone="yes"?>
<Relationships xmlns="http://schemas.openxmlformats.org/package/2006/relationships"><Relationship Id="rId1" Type="http://schemas.openxmlformats.org/officeDocument/2006/relationships/image" Target="../media/image18.gif"/></Relationships>
</file>

<file path=ppt/diagrams/_rels/data4.xml.rels><?xml version="1.0" encoding="UTF-8" standalone="yes"?>
<Relationships xmlns="http://schemas.openxmlformats.org/package/2006/relationships"><Relationship Id="rId2" Type="http://schemas.openxmlformats.org/officeDocument/2006/relationships/hyperlink" Target="http://saasmarketingstrategy.blogspot.com/" TargetMode="External"/><Relationship Id="rId1" Type="http://schemas.openxmlformats.org/officeDocument/2006/relationships/image" Target="../media/image27.jpg"/></Relationships>
</file>

<file path=ppt/diagrams/_rels/drawing1.xml.rels><?xml version="1.0" encoding="UTF-8" standalone="yes"?>
<Relationships xmlns="http://schemas.openxmlformats.org/package/2006/relationships"><Relationship Id="rId2" Type="http://schemas.openxmlformats.org/officeDocument/2006/relationships/hyperlink" Target="http://www.flickr.com/photos/pineapples101/4456963598/" TargetMode="External"/><Relationship Id="rId1"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8.gif"/></Relationships>
</file>

<file path=ppt/diagrams/_rels/drawing4.xml.rels><?xml version="1.0" encoding="UTF-8" standalone="yes"?>
<Relationships xmlns="http://schemas.openxmlformats.org/package/2006/relationships"><Relationship Id="rId2" Type="http://schemas.openxmlformats.org/officeDocument/2006/relationships/hyperlink" Target="http://saasmarketingstrategy.blogspot.com/" TargetMode="External"/><Relationship Id="rId1"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997C3-DCD7-43E5-A2D8-85A04BE8386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1C1DC0DC-56F2-44E0-94DC-874B9FF70AB9}">
      <dgm:prSet phldrT="[Text]"/>
      <dgm:spPr/>
      <dgm:t>
        <a:bodyPr/>
        <a:lstStyle/>
        <a:p>
          <a:r>
            <a:rPr lang="en-US" dirty="0">
              <a:solidFill>
                <a:schemeClr val="tx1"/>
              </a:solidFill>
            </a:rPr>
            <a:t>Analyzer</a:t>
          </a:r>
        </a:p>
      </dgm:t>
    </dgm:pt>
    <dgm:pt modelId="{9D66935A-11A9-45DE-8887-258204C4FECD}" type="parTrans" cxnId="{500EC0CE-92D4-4D39-B049-719F977E206B}">
      <dgm:prSet/>
      <dgm:spPr/>
      <dgm:t>
        <a:bodyPr/>
        <a:lstStyle/>
        <a:p>
          <a:endParaRPr lang="en-US"/>
        </a:p>
      </dgm:t>
    </dgm:pt>
    <dgm:pt modelId="{48FD2F05-CA92-463A-A08B-B94EFD97A275}" type="sibTrans" cxnId="{500EC0CE-92D4-4D39-B049-719F977E206B}">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US"/>
        </a:p>
      </dgm:t>
    </dgm:pt>
    <dgm:pt modelId="{BE2E0933-7A0D-4680-97E7-E61D2A3C6B4D}" type="pres">
      <dgm:prSet presAssocID="{E02997C3-DCD7-43E5-A2D8-85A04BE83865}" presName="Name0" presStyleCnt="0">
        <dgm:presLayoutVars>
          <dgm:chMax val="7"/>
          <dgm:chPref val="7"/>
          <dgm:dir/>
        </dgm:presLayoutVars>
      </dgm:prSet>
      <dgm:spPr/>
    </dgm:pt>
    <dgm:pt modelId="{2AD9877E-B98A-45E8-961A-322EB7FB0578}" type="pres">
      <dgm:prSet presAssocID="{E02997C3-DCD7-43E5-A2D8-85A04BE83865}" presName="Name1" presStyleCnt="0"/>
      <dgm:spPr/>
    </dgm:pt>
    <dgm:pt modelId="{453841E6-8A4E-45A7-8D76-EDCF0EC22AF5}" type="pres">
      <dgm:prSet presAssocID="{48FD2F05-CA92-463A-A08B-B94EFD97A275}" presName="picture_1" presStyleCnt="0"/>
      <dgm:spPr/>
    </dgm:pt>
    <dgm:pt modelId="{CF4CB185-3ED7-4AA4-B790-078BFF77785A}" type="pres">
      <dgm:prSet presAssocID="{48FD2F05-CA92-463A-A08B-B94EFD97A275}" presName="pictureRepeatNode" presStyleLbl="alignImgPlace1" presStyleIdx="0" presStyleCnt="1" custScaleX="141596" custScaleY="138781" custLinFactNeighborX="23424" custLinFactNeighborY="-5209"/>
      <dgm:spPr/>
    </dgm:pt>
    <dgm:pt modelId="{3E89AF60-6E04-4CAD-A24F-87FDFBE4E615}" type="pres">
      <dgm:prSet presAssocID="{1C1DC0DC-56F2-44E0-94DC-874B9FF70AB9}" presName="text_1" presStyleLbl="node1" presStyleIdx="0" presStyleCnt="0" custScaleY="49318" custLinFactNeighborX="44518" custLinFactNeighborY="67349">
        <dgm:presLayoutVars>
          <dgm:bulletEnabled val="1"/>
        </dgm:presLayoutVars>
      </dgm:prSet>
      <dgm:spPr/>
    </dgm:pt>
  </dgm:ptLst>
  <dgm:cxnLst>
    <dgm:cxn modelId="{D59FDB2C-7070-4537-8305-1A826133EF84}" type="presOf" srcId="{1C1DC0DC-56F2-44E0-94DC-874B9FF70AB9}" destId="{3E89AF60-6E04-4CAD-A24F-87FDFBE4E615}" srcOrd="0" destOrd="0" presId="urn:microsoft.com/office/officeart/2008/layout/CircularPictureCallout"/>
    <dgm:cxn modelId="{3D5B3BB1-BB21-49F8-B614-772B97CFC94C}" type="presOf" srcId="{E02997C3-DCD7-43E5-A2D8-85A04BE83865}" destId="{BE2E0933-7A0D-4680-97E7-E61D2A3C6B4D}" srcOrd="0" destOrd="0" presId="urn:microsoft.com/office/officeart/2008/layout/CircularPictureCallout"/>
    <dgm:cxn modelId="{500EC0CE-92D4-4D39-B049-719F977E206B}" srcId="{E02997C3-DCD7-43E5-A2D8-85A04BE83865}" destId="{1C1DC0DC-56F2-44E0-94DC-874B9FF70AB9}" srcOrd="0" destOrd="0" parTransId="{9D66935A-11A9-45DE-8887-258204C4FECD}" sibTransId="{48FD2F05-CA92-463A-A08B-B94EFD97A275}"/>
    <dgm:cxn modelId="{B5A8A2F2-DF95-4A3E-8B51-AE23A83D1F62}" type="presOf" srcId="{48FD2F05-CA92-463A-A08B-B94EFD97A275}" destId="{CF4CB185-3ED7-4AA4-B790-078BFF77785A}" srcOrd="0" destOrd="0" presId="urn:microsoft.com/office/officeart/2008/layout/CircularPictureCallout"/>
    <dgm:cxn modelId="{545CCA78-31FD-4FFD-AD56-90AA7A2748BB}" type="presParOf" srcId="{BE2E0933-7A0D-4680-97E7-E61D2A3C6B4D}" destId="{2AD9877E-B98A-45E8-961A-322EB7FB0578}" srcOrd="0" destOrd="0" presId="urn:microsoft.com/office/officeart/2008/layout/CircularPictureCallout"/>
    <dgm:cxn modelId="{07ABD6E8-E633-42E5-B5AE-CC2CC6DF0140}" type="presParOf" srcId="{2AD9877E-B98A-45E8-961A-322EB7FB0578}" destId="{453841E6-8A4E-45A7-8D76-EDCF0EC22AF5}" srcOrd="0" destOrd="0" presId="urn:microsoft.com/office/officeart/2008/layout/CircularPictureCallout"/>
    <dgm:cxn modelId="{F3406B56-5A2F-4A67-B471-D69B6FEB0BFC}" type="presParOf" srcId="{453841E6-8A4E-45A7-8D76-EDCF0EC22AF5}" destId="{CF4CB185-3ED7-4AA4-B790-078BFF77785A}" srcOrd="0" destOrd="0" presId="urn:microsoft.com/office/officeart/2008/layout/CircularPictureCallout"/>
    <dgm:cxn modelId="{9431F4CA-4D2C-4DEB-B6BB-A1EABFF583B3}" type="presParOf" srcId="{2AD9877E-B98A-45E8-961A-322EB7FB0578}" destId="{3E89AF60-6E04-4CAD-A24F-87FDFBE4E615}"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9CA7F-FA9D-413B-BFFF-A2E649E24C35}"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64A95D0E-4FCC-42FE-92F1-63BB880C2C71}">
      <dgm:prSet phldrT="[Text]" phldr="1"/>
      <dgm:spPr/>
      <dgm:t>
        <a:bodyPr/>
        <a:lstStyle/>
        <a:p>
          <a:endParaRPr lang="en-US" dirty="0"/>
        </a:p>
      </dgm:t>
    </dgm:pt>
    <dgm:pt modelId="{3919510C-6854-4960-91F7-17FE2FAE5136}" type="sibTrans" cxnId="{397177A1-3C4C-4A7D-B828-C94A41F495C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Winning Charlie Sheen GIF">
            <a:extLst>
              <a:ext uri="{FF2B5EF4-FFF2-40B4-BE49-F238E27FC236}">
                <a16:creationId xmlns:a16="http://schemas.microsoft.com/office/drawing/2014/main" id="{EA2D3861-A2CC-43A1-A542-10AB9E3DA63E}"/>
              </a:ext>
            </a:extLst>
          </dgm14:cNvPr>
        </a:ext>
      </dgm:extLst>
    </dgm:pt>
    <dgm:pt modelId="{D1B954C7-37AE-4967-8C59-5DE5144D8FC4}" type="parTrans" cxnId="{397177A1-3C4C-4A7D-B828-C94A41F495CE}">
      <dgm:prSet/>
      <dgm:spPr/>
      <dgm:t>
        <a:bodyPr/>
        <a:lstStyle/>
        <a:p>
          <a:endParaRPr lang="en-US"/>
        </a:p>
      </dgm:t>
    </dgm:pt>
    <dgm:pt modelId="{323897B3-8F33-4ABB-B64F-D0686FD61709}" type="pres">
      <dgm:prSet presAssocID="{C7C9CA7F-FA9D-413B-BFFF-A2E649E24C35}" presName="Name0" presStyleCnt="0">
        <dgm:presLayoutVars>
          <dgm:dir/>
        </dgm:presLayoutVars>
      </dgm:prSet>
      <dgm:spPr/>
    </dgm:pt>
    <dgm:pt modelId="{90FACB1F-041D-4FB8-93B4-1DD4226B3C06}" type="pres">
      <dgm:prSet presAssocID="{3919510C-6854-4960-91F7-17FE2FAE5136}" presName="picture_1" presStyleLbl="bgImgPlace1" presStyleIdx="0" presStyleCnt="1" custScaleX="123345" custLinFactNeighborX="0" custLinFactNeighborY="-6328"/>
      <dgm:spPr/>
    </dgm:pt>
    <dgm:pt modelId="{D5337FD6-93A3-492D-A78A-8A3427D27CFD}" type="pres">
      <dgm:prSet presAssocID="{64A95D0E-4FCC-42FE-92F1-63BB880C2C71}" presName="text_1" presStyleLbl="node1" presStyleIdx="0" presStyleCnt="0" custFlipVert="0" custScaleX="18678" custScaleY="3767" custLinFactNeighborX="13959" custLinFactNeighborY="40263">
        <dgm:presLayoutVars>
          <dgm:bulletEnabled val="1"/>
        </dgm:presLayoutVars>
      </dgm:prSet>
      <dgm:spPr/>
    </dgm:pt>
    <dgm:pt modelId="{51EC2B42-AD0B-4A32-A594-3BA3F68F5987}" type="pres">
      <dgm:prSet presAssocID="{C7C9CA7F-FA9D-413B-BFFF-A2E649E24C35}" presName="maxNode" presStyleCnt="0"/>
      <dgm:spPr/>
    </dgm:pt>
    <dgm:pt modelId="{E0EDF8E1-2A37-4713-ABAE-0D559BB52434}" type="pres">
      <dgm:prSet presAssocID="{C7C9CA7F-FA9D-413B-BFFF-A2E649E24C35}" presName="Name33" presStyleCnt="0"/>
      <dgm:spPr/>
    </dgm:pt>
  </dgm:ptLst>
  <dgm:cxnLst>
    <dgm:cxn modelId="{E77D6003-A551-46F6-B364-C66502D44355}" type="presOf" srcId="{64A95D0E-4FCC-42FE-92F1-63BB880C2C71}" destId="{D5337FD6-93A3-492D-A78A-8A3427D27CFD}" srcOrd="0" destOrd="0" presId="urn:microsoft.com/office/officeart/2008/layout/AccentedPicture"/>
    <dgm:cxn modelId="{39FF7229-5611-45A7-96FB-244EB8C4BA52}" type="presOf" srcId="{C7C9CA7F-FA9D-413B-BFFF-A2E649E24C35}" destId="{323897B3-8F33-4ABB-B64F-D0686FD61709}" srcOrd="0" destOrd="0" presId="urn:microsoft.com/office/officeart/2008/layout/AccentedPicture"/>
    <dgm:cxn modelId="{397177A1-3C4C-4A7D-B828-C94A41F495CE}" srcId="{C7C9CA7F-FA9D-413B-BFFF-A2E649E24C35}" destId="{64A95D0E-4FCC-42FE-92F1-63BB880C2C71}" srcOrd="0" destOrd="0" parTransId="{D1B954C7-37AE-4967-8C59-5DE5144D8FC4}" sibTransId="{3919510C-6854-4960-91F7-17FE2FAE5136}"/>
    <dgm:cxn modelId="{22265CB8-8F7D-406D-BCE6-7EDDE6CCCE98}" type="presOf" srcId="{3919510C-6854-4960-91F7-17FE2FAE5136}" destId="{90FACB1F-041D-4FB8-93B4-1DD4226B3C06}" srcOrd="0" destOrd="0" presId="urn:microsoft.com/office/officeart/2008/layout/AccentedPicture"/>
    <dgm:cxn modelId="{9A31D6F0-A3A7-4090-BA7F-2E31D9122C54}" type="presParOf" srcId="{323897B3-8F33-4ABB-B64F-D0686FD61709}" destId="{90FACB1F-041D-4FB8-93B4-1DD4226B3C06}" srcOrd="0" destOrd="0" presId="urn:microsoft.com/office/officeart/2008/layout/AccentedPicture"/>
    <dgm:cxn modelId="{4FABF826-9FB9-448A-A793-8FA151A2FBFE}" type="presParOf" srcId="{323897B3-8F33-4ABB-B64F-D0686FD61709}" destId="{D5337FD6-93A3-492D-A78A-8A3427D27CFD}" srcOrd="1" destOrd="0" presId="urn:microsoft.com/office/officeart/2008/layout/AccentedPicture"/>
    <dgm:cxn modelId="{159F7584-EAEF-4098-A294-91234071044E}" type="presParOf" srcId="{323897B3-8F33-4ABB-B64F-D0686FD61709}" destId="{51EC2B42-AD0B-4A32-A594-3BA3F68F5987}" srcOrd="2" destOrd="0" presId="urn:microsoft.com/office/officeart/2008/layout/AccentedPicture"/>
    <dgm:cxn modelId="{52E36371-7E1D-406F-9605-3CBB089A1A7E}" type="presParOf" srcId="{51EC2B42-AD0B-4A32-A594-3BA3F68F5987}" destId="{E0EDF8E1-2A37-4713-ABAE-0D559BB52434}"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33A4A7-E27A-46AA-AA0C-B872EA04C7B5}" type="doc">
      <dgm:prSet loTypeId="urn:microsoft.com/office/officeart/2005/8/layout/venn1" loCatId="relationship" qsTypeId="urn:microsoft.com/office/officeart/2005/8/quickstyle/simple1" qsCatId="simple" csTypeId="urn:microsoft.com/office/officeart/2005/8/colors/accent1_2" csCatId="accent1" phldr="1"/>
      <dgm:spPr/>
    </dgm:pt>
    <dgm:pt modelId="{6984B081-16AD-438A-B68C-71E6A560FB86}">
      <dgm:prSet phldrT="[Text]"/>
      <dgm:spPr/>
      <dgm:t>
        <a:bodyPr/>
        <a:lstStyle/>
        <a:p>
          <a:r>
            <a:rPr lang="en-US" dirty="0"/>
            <a:t>Business Rep</a:t>
          </a:r>
        </a:p>
      </dgm:t>
    </dgm:pt>
    <dgm:pt modelId="{DB681486-599C-4589-8C6A-8960F4D53440}" type="parTrans" cxnId="{91AFFDA1-441D-4F05-87FF-A50E3EF31A6F}">
      <dgm:prSet/>
      <dgm:spPr/>
      <dgm:t>
        <a:bodyPr/>
        <a:lstStyle/>
        <a:p>
          <a:endParaRPr lang="en-US"/>
        </a:p>
      </dgm:t>
    </dgm:pt>
    <dgm:pt modelId="{031FF73B-9813-49F1-AA88-FC1A275C23F8}" type="sibTrans" cxnId="{91AFFDA1-441D-4F05-87FF-A50E3EF31A6F}">
      <dgm:prSet/>
      <dgm:spPr/>
      <dgm:t>
        <a:bodyPr/>
        <a:lstStyle/>
        <a:p>
          <a:endParaRPr lang="en-US"/>
        </a:p>
      </dgm:t>
    </dgm:pt>
    <dgm:pt modelId="{7C333704-2A11-4A42-AE2B-19D0CE9FBDCF}">
      <dgm:prSet phldrT="[Text]"/>
      <dgm:spPr/>
      <dgm:t>
        <a:bodyPr/>
        <a:lstStyle/>
        <a:p>
          <a:r>
            <a:rPr lang="en-US" dirty="0"/>
            <a:t>Legal Rep</a:t>
          </a:r>
        </a:p>
      </dgm:t>
    </dgm:pt>
    <dgm:pt modelId="{1D334C4A-CE90-42A3-9F74-2F351DB9ABDE}" type="parTrans" cxnId="{33D69E7B-3063-4B5B-A49E-12165297076D}">
      <dgm:prSet/>
      <dgm:spPr/>
      <dgm:t>
        <a:bodyPr/>
        <a:lstStyle/>
        <a:p>
          <a:endParaRPr lang="en-US"/>
        </a:p>
      </dgm:t>
    </dgm:pt>
    <dgm:pt modelId="{C1E0540D-0B69-49CE-90A6-22AEC779668E}" type="sibTrans" cxnId="{33D69E7B-3063-4B5B-A49E-12165297076D}">
      <dgm:prSet/>
      <dgm:spPr/>
      <dgm:t>
        <a:bodyPr/>
        <a:lstStyle/>
        <a:p>
          <a:endParaRPr lang="en-US"/>
        </a:p>
      </dgm:t>
    </dgm:pt>
    <dgm:pt modelId="{D3EF2627-A18F-44D5-BC55-C51DA5460CEF}">
      <dgm:prSet phldrT="[Text]"/>
      <dgm:spPr/>
      <dgm:t>
        <a:bodyPr/>
        <a:lstStyle/>
        <a:p>
          <a:r>
            <a:rPr lang="en-US" dirty="0"/>
            <a:t>Procurement Rep</a:t>
          </a:r>
        </a:p>
      </dgm:t>
    </dgm:pt>
    <dgm:pt modelId="{F6B560DA-0DA4-4B29-AC4F-DAE61C31F63E}" type="parTrans" cxnId="{3193AC1E-28E4-4774-98C6-DC034E1F1753}">
      <dgm:prSet/>
      <dgm:spPr/>
      <dgm:t>
        <a:bodyPr/>
        <a:lstStyle/>
        <a:p>
          <a:endParaRPr lang="en-US"/>
        </a:p>
      </dgm:t>
    </dgm:pt>
    <dgm:pt modelId="{9F940415-0A0E-4CF2-B20D-E60F071DD7DB}" type="sibTrans" cxnId="{3193AC1E-28E4-4774-98C6-DC034E1F1753}">
      <dgm:prSet/>
      <dgm:spPr/>
      <dgm:t>
        <a:bodyPr/>
        <a:lstStyle/>
        <a:p>
          <a:endParaRPr lang="en-US"/>
        </a:p>
      </dgm:t>
    </dgm:pt>
    <dgm:pt modelId="{75772283-F3D3-4771-9D6E-D6307540CD7C}" type="pres">
      <dgm:prSet presAssocID="{8C33A4A7-E27A-46AA-AA0C-B872EA04C7B5}" presName="compositeShape" presStyleCnt="0">
        <dgm:presLayoutVars>
          <dgm:chMax val="7"/>
          <dgm:dir/>
          <dgm:resizeHandles val="exact"/>
        </dgm:presLayoutVars>
      </dgm:prSet>
      <dgm:spPr/>
    </dgm:pt>
    <dgm:pt modelId="{8914992A-3405-40C8-B7DD-6CEBD1A80D87}" type="pres">
      <dgm:prSet presAssocID="{6984B081-16AD-438A-B68C-71E6A560FB86}" presName="circ1" presStyleLbl="vennNode1" presStyleIdx="0" presStyleCnt="3"/>
      <dgm:spPr/>
    </dgm:pt>
    <dgm:pt modelId="{059CCC58-55CC-4D51-AB0E-5BF7715C2E64}" type="pres">
      <dgm:prSet presAssocID="{6984B081-16AD-438A-B68C-71E6A560FB86}" presName="circ1Tx" presStyleLbl="revTx" presStyleIdx="0" presStyleCnt="0">
        <dgm:presLayoutVars>
          <dgm:chMax val="0"/>
          <dgm:chPref val="0"/>
          <dgm:bulletEnabled val="1"/>
        </dgm:presLayoutVars>
      </dgm:prSet>
      <dgm:spPr/>
    </dgm:pt>
    <dgm:pt modelId="{605C89AA-A124-4E61-9320-FCFE72ECA6B8}" type="pres">
      <dgm:prSet presAssocID="{7C333704-2A11-4A42-AE2B-19D0CE9FBDCF}" presName="circ2" presStyleLbl="vennNode1" presStyleIdx="1" presStyleCnt="3"/>
      <dgm:spPr/>
    </dgm:pt>
    <dgm:pt modelId="{9EF6DEDC-7095-4DDA-A7C4-75A8894D0343}" type="pres">
      <dgm:prSet presAssocID="{7C333704-2A11-4A42-AE2B-19D0CE9FBDCF}" presName="circ2Tx" presStyleLbl="revTx" presStyleIdx="0" presStyleCnt="0">
        <dgm:presLayoutVars>
          <dgm:chMax val="0"/>
          <dgm:chPref val="0"/>
          <dgm:bulletEnabled val="1"/>
        </dgm:presLayoutVars>
      </dgm:prSet>
      <dgm:spPr/>
    </dgm:pt>
    <dgm:pt modelId="{87612EA1-C69D-4D0B-AB2E-5AAF265F04FC}" type="pres">
      <dgm:prSet presAssocID="{D3EF2627-A18F-44D5-BC55-C51DA5460CEF}" presName="circ3" presStyleLbl="vennNode1" presStyleIdx="2" presStyleCnt="3"/>
      <dgm:spPr/>
    </dgm:pt>
    <dgm:pt modelId="{D0144F07-9EE7-4F7C-A0FD-B5B62237AFEE}" type="pres">
      <dgm:prSet presAssocID="{D3EF2627-A18F-44D5-BC55-C51DA5460CEF}" presName="circ3Tx" presStyleLbl="revTx" presStyleIdx="0" presStyleCnt="0">
        <dgm:presLayoutVars>
          <dgm:chMax val="0"/>
          <dgm:chPref val="0"/>
          <dgm:bulletEnabled val="1"/>
        </dgm:presLayoutVars>
      </dgm:prSet>
      <dgm:spPr/>
    </dgm:pt>
  </dgm:ptLst>
  <dgm:cxnLst>
    <dgm:cxn modelId="{46615E02-81A0-4DBC-918C-E52F096938E6}" type="presOf" srcId="{D3EF2627-A18F-44D5-BC55-C51DA5460CEF}" destId="{D0144F07-9EE7-4F7C-A0FD-B5B62237AFEE}" srcOrd="1" destOrd="0" presId="urn:microsoft.com/office/officeart/2005/8/layout/venn1"/>
    <dgm:cxn modelId="{FBF4AE03-83D7-4343-A08C-1B3892FC548A}" type="presOf" srcId="{7C333704-2A11-4A42-AE2B-19D0CE9FBDCF}" destId="{9EF6DEDC-7095-4DDA-A7C4-75A8894D0343}" srcOrd="1" destOrd="0" presId="urn:microsoft.com/office/officeart/2005/8/layout/venn1"/>
    <dgm:cxn modelId="{3193AC1E-28E4-4774-98C6-DC034E1F1753}" srcId="{8C33A4A7-E27A-46AA-AA0C-B872EA04C7B5}" destId="{D3EF2627-A18F-44D5-BC55-C51DA5460CEF}" srcOrd="2" destOrd="0" parTransId="{F6B560DA-0DA4-4B29-AC4F-DAE61C31F63E}" sibTransId="{9F940415-0A0E-4CF2-B20D-E60F071DD7DB}"/>
    <dgm:cxn modelId="{A351942D-AC4F-4E97-9F36-63F929827842}" type="presOf" srcId="{6984B081-16AD-438A-B68C-71E6A560FB86}" destId="{8914992A-3405-40C8-B7DD-6CEBD1A80D87}" srcOrd="0" destOrd="0" presId="urn:microsoft.com/office/officeart/2005/8/layout/venn1"/>
    <dgm:cxn modelId="{33D69E7B-3063-4B5B-A49E-12165297076D}" srcId="{8C33A4A7-E27A-46AA-AA0C-B872EA04C7B5}" destId="{7C333704-2A11-4A42-AE2B-19D0CE9FBDCF}" srcOrd="1" destOrd="0" parTransId="{1D334C4A-CE90-42A3-9F74-2F351DB9ABDE}" sibTransId="{C1E0540D-0B69-49CE-90A6-22AEC779668E}"/>
    <dgm:cxn modelId="{7FB67680-989E-47B3-8B56-83D60AEEB103}" type="presOf" srcId="{7C333704-2A11-4A42-AE2B-19D0CE9FBDCF}" destId="{605C89AA-A124-4E61-9320-FCFE72ECA6B8}" srcOrd="0" destOrd="0" presId="urn:microsoft.com/office/officeart/2005/8/layout/venn1"/>
    <dgm:cxn modelId="{E027CC84-F6EA-408B-801B-D5ADBCE4E4D9}" type="presOf" srcId="{6984B081-16AD-438A-B68C-71E6A560FB86}" destId="{059CCC58-55CC-4D51-AB0E-5BF7715C2E64}" srcOrd="1" destOrd="0" presId="urn:microsoft.com/office/officeart/2005/8/layout/venn1"/>
    <dgm:cxn modelId="{91AFFDA1-441D-4F05-87FF-A50E3EF31A6F}" srcId="{8C33A4A7-E27A-46AA-AA0C-B872EA04C7B5}" destId="{6984B081-16AD-438A-B68C-71E6A560FB86}" srcOrd="0" destOrd="0" parTransId="{DB681486-599C-4589-8C6A-8960F4D53440}" sibTransId="{031FF73B-9813-49F1-AA88-FC1A275C23F8}"/>
    <dgm:cxn modelId="{DF2910A9-ED26-493B-ADD2-D2651E5038B2}" type="presOf" srcId="{D3EF2627-A18F-44D5-BC55-C51DA5460CEF}" destId="{87612EA1-C69D-4D0B-AB2E-5AAF265F04FC}" srcOrd="0" destOrd="0" presId="urn:microsoft.com/office/officeart/2005/8/layout/venn1"/>
    <dgm:cxn modelId="{7D4140C1-760A-48F8-8341-6255275C67F9}" type="presOf" srcId="{8C33A4A7-E27A-46AA-AA0C-B872EA04C7B5}" destId="{75772283-F3D3-4771-9D6E-D6307540CD7C}" srcOrd="0" destOrd="0" presId="urn:microsoft.com/office/officeart/2005/8/layout/venn1"/>
    <dgm:cxn modelId="{438B41A1-88F6-4D8F-9598-2A7F62EC22E6}" type="presParOf" srcId="{75772283-F3D3-4771-9D6E-D6307540CD7C}" destId="{8914992A-3405-40C8-B7DD-6CEBD1A80D87}" srcOrd="0" destOrd="0" presId="urn:microsoft.com/office/officeart/2005/8/layout/venn1"/>
    <dgm:cxn modelId="{5BE059E1-BC7E-47E1-8A01-51DB6A0E9408}" type="presParOf" srcId="{75772283-F3D3-4771-9D6E-D6307540CD7C}" destId="{059CCC58-55CC-4D51-AB0E-5BF7715C2E64}" srcOrd="1" destOrd="0" presId="urn:microsoft.com/office/officeart/2005/8/layout/venn1"/>
    <dgm:cxn modelId="{703E26AD-727C-405D-8EB5-BC653234985D}" type="presParOf" srcId="{75772283-F3D3-4771-9D6E-D6307540CD7C}" destId="{605C89AA-A124-4E61-9320-FCFE72ECA6B8}" srcOrd="2" destOrd="0" presId="urn:microsoft.com/office/officeart/2005/8/layout/venn1"/>
    <dgm:cxn modelId="{57360CA4-FDC5-4D79-B210-A170ED30A113}" type="presParOf" srcId="{75772283-F3D3-4771-9D6E-D6307540CD7C}" destId="{9EF6DEDC-7095-4DDA-A7C4-75A8894D0343}" srcOrd="3" destOrd="0" presId="urn:microsoft.com/office/officeart/2005/8/layout/venn1"/>
    <dgm:cxn modelId="{1B6C18BC-2DB0-480B-A316-C2A3F37E628A}" type="presParOf" srcId="{75772283-F3D3-4771-9D6E-D6307540CD7C}" destId="{87612EA1-C69D-4D0B-AB2E-5AAF265F04FC}" srcOrd="4" destOrd="0" presId="urn:microsoft.com/office/officeart/2005/8/layout/venn1"/>
    <dgm:cxn modelId="{2F4535AE-C4D9-4F1D-9422-F8E8DA9B4782}" type="presParOf" srcId="{75772283-F3D3-4771-9D6E-D6307540CD7C}" destId="{D0144F07-9EE7-4F7C-A0FD-B5B62237AFE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7C189-8F26-4CFC-8A9B-6F42455C8FB6}" type="doc">
      <dgm:prSet loTypeId="urn:microsoft.com/office/officeart/2008/layout/PictureGrid" loCatId="picture" qsTypeId="urn:microsoft.com/office/officeart/2005/8/quickstyle/simple1" qsCatId="simple" csTypeId="urn:microsoft.com/office/officeart/2005/8/colors/accent1_2" csCatId="accent1" phldr="1"/>
      <dgm:spPr/>
    </dgm:pt>
    <dgm:pt modelId="{3D87EF09-127D-4774-9EE9-94EB946CF1A7}">
      <dgm:prSet phldrT="[Text]"/>
      <dgm:spPr/>
      <dgm:t>
        <a:bodyPr/>
        <a:lstStyle/>
        <a:p>
          <a:r>
            <a:rPr lang="en-US" dirty="0"/>
            <a:t>Always Be Prepared</a:t>
          </a:r>
        </a:p>
      </dgm:t>
    </dgm:pt>
    <dgm:pt modelId="{50FB94F6-C2D8-4FF7-ABDB-AF8412ACC48F}" type="parTrans" cxnId="{6023CD4C-A098-4244-A372-D6283A9A631D}">
      <dgm:prSet/>
      <dgm:spPr/>
      <dgm:t>
        <a:bodyPr/>
        <a:lstStyle/>
        <a:p>
          <a:endParaRPr lang="en-US"/>
        </a:p>
      </dgm:t>
    </dgm:pt>
    <dgm:pt modelId="{81C166C7-163A-4264-A715-0D882330582B}" type="sibTrans" cxnId="{6023CD4C-A098-4244-A372-D6283A9A631D}">
      <dgm:prSet/>
      <dgm:spPr/>
      <dgm:t>
        <a:bodyPr/>
        <a:lstStyle/>
        <a:p>
          <a:endParaRPr lang="en-US"/>
        </a:p>
      </dgm:t>
    </dgm:pt>
    <dgm:pt modelId="{E68C1E83-77A6-44FC-AFED-BB99D0CBE653}" type="pres">
      <dgm:prSet presAssocID="{1397C189-8F26-4CFC-8A9B-6F42455C8FB6}" presName="Name0" presStyleCnt="0">
        <dgm:presLayoutVars>
          <dgm:dir/>
        </dgm:presLayoutVars>
      </dgm:prSet>
      <dgm:spPr/>
    </dgm:pt>
    <dgm:pt modelId="{683B4393-6285-493B-A55B-F0FF2B25607C}" type="pres">
      <dgm:prSet presAssocID="{3D87EF09-127D-4774-9EE9-94EB946CF1A7}" presName="composite" presStyleCnt="0"/>
      <dgm:spPr/>
    </dgm:pt>
    <dgm:pt modelId="{263312A6-19B9-4610-A4C3-48EE5C50BD08}" type="pres">
      <dgm:prSet presAssocID="{3D87EF09-127D-4774-9EE9-94EB946CF1A7}" presName="rect2" presStyleLbl="revTx" presStyleIdx="0" presStyleCnt="1">
        <dgm:presLayoutVars>
          <dgm:bulletEnabled val="1"/>
        </dgm:presLayoutVars>
      </dgm:prSet>
      <dgm:spPr/>
    </dgm:pt>
    <dgm:pt modelId="{B589307B-D88B-4955-AE84-121DC1BB842A}" type="pres">
      <dgm:prSet presAssocID="{3D87EF09-127D-4774-9EE9-94EB946CF1A7}" presName="rect1" presStyleLbl="alignImgPlace1" presStyleIdx="0" presStyleCnt="1"/>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t="-38000" b="-38000"/>
          </a:stretch>
        </a:blipFill>
      </dgm:spPr>
    </dgm:pt>
  </dgm:ptLst>
  <dgm:cxnLst>
    <dgm:cxn modelId="{A0C1BB07-B68A-441B-AD9F-7E52760DFBA5}" type="presOf" srcId="{1397C189-8F26-4CFC-8A9B-6F42455C8FB6}" destId="{E68C1E83-77A6-44FC-AFED-BB99D0CBE653}" srcOrd="0" destOrd="0" presId="urn:microsoft.com/office/officeart/2008/layout/PictureGrid"/>
    <dgm:cxn modelId="{6023CD4C-A098-4244-A372-D6283A9A631D}" srcId="{1397C189-8F26-4CFC-8A9B-6F42455C8FB6}" destId="{3D87EF09-127D-4774-9EE9-94EB946CF1A7}" srcOrd="0" destOrd="0" parTransId="{50FB94F6-C2D8-4FF7-ABDB-AF8412ACC48F}" sibTransId="{81C166C7-163A-4264-A715-0D882330582B}"/>
    <dgm:cxn modelId="{4BEE8DE3-E15E-4A09-85C1-00F37B9BCA0E}" type="presOf" srcId="{3D87EF09-127D-4774-9EE9-94EB946CF1A7}" destId="{263312A6-19B9-4610-A4C3-48EE5C50BD08}" srcOrd="0" destOrd="0" presId="urn:microsoft.com/office/officeart/2008/layout/PictureGrid"/>
    <dgm:cxn modelId="{FBA738FB-EBD5-4758-B105-95584570D5B8}" type="presParOf" srcId="{E68C1E83-77A6-44FC-AFED-BB99D0CBE653}" destId="{683B4393-6285-493B-A55B-F0FF2B25607C}" srcOrd="0" destOrd="0" presId="urn:microsoft.com/office/officeart/2008/layout/PictureGrid"/>
    <dgm:cxn modelId="{BC0138A3-6EAE-4ACB-BE07-9300054F4646}" type="presParOf" srcId="{683B4393-6285-493B-A55B-F0FF2B25607C}" destId="{263312A6-19B9-4610-A4C3-48EE5C50BD08}" srcOrd="0" destOrd="0" presId="urn:microsoft.com/office/officeart/2008/layout/PictureGrid"/>
    <dgm:cxn modelId="{87020037-DB92-44BD-A6B0-4BDD11FF74B3}" type="presParOf" srcId="{683B4393-6285-493B-A55B-F0FF2B25607C}" destId="{B589307B-D88B-4955-AE84-121DC1BB842A}"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0F1476-A8E0-4D02-B5A8-568CF13CF80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3D8C787A-887A-4539-8900-7CB9A8E3CBE7}">
      <dgm:prSet phldrT="[Text]"/>
      <dgm:spPr/>
      <dgm:t>
        <a:bodyPr/>
        <a:lstStyle/>
        <a:p>
          <a:r>
            <a:rPr lang="en-US" dirty="0"/>
            <a:t>Give a Little</a:t>
          </a:r>
        </a:p>
      </dgm:t>
    </dgm:pt>
    <dgm:pt modelId="{446EDB41-FE2B-4475-A797-5979ACFDEDBA}" type="parTrans" cxnId="{F96C3024-4650-4475-BE74-55D7477E2708}">
      <dgm:prSet/>
      <dgm:spPr/>
      <dgm:t>
        <a:bodyPr/>
        <a:lstStyle/>
        <a:p>
          <a:endParaRPr lang="en-US"/>
        </a:p>
      </dgm:t>
    </dgm:pt>
    <dgm:pt modelId="{ECE9DC4C-E894-4DBF-9E52-31E4F86C8B1F}" type="sibTrans" cxnId="{F96C3024-4650-4475-BE74-55D7477E2708}">
      <dgm:prSet/>
      <dgm:spPr/>
      <dgm:t>
        <a:bodyPr/>
        <a:lstStyle/>
        <a:p>
          <a:endParaRPr lang="en-US"/>
        </a:p>
      </dgm:t>
    </dgm:pt>
    <dgm:pt modelId="{EC8B93A0-D0A3-4BC0-9186-993DA769BE34}">
      <dgm:prSet phldrT="[Text]"/>
      <dgm:spPr/>
      <dgm:t>
        <a:bodyPr/>
        <a:lstStyle/>
        <a:p>
          <a:r>
            <a:rPr lang="en-US" dirty="0"/>
            <a:t>Gain a Lot</a:t>
          </a:r>
        </a:p>
      </dgm:t>
    </dgm:pt>
    <dgm:pt modelId="{8F85067B-E8A3-4FCA-A71D-E95BF044F77A}" type="parTrans" cxnId="{27CAE6C5-6B6C-4176-94A5-0A094FF819D7}">
      <dgm:prSet/>
      <dgm:spPr/>
      <dgm:t>
        <a:bodyPr/>
        <a:lstStyle/>
        <a:p>
          <a:endParaRPr lang="en-US"/>
        </a:p>
      </dgm:t>
    </dgm:pt>
    <dgm:pt modelId="{80A902D2-9558-4E8C-B888-00A28386DDE5}" type="sibTrans" cxnId="{27CAE6C5-6B6C-4176-94A5-0A094FF819D7}">
      <dgm:prSet/>
      <dgm:spPr/>
      <dgm:t>
        <a:bodyPr/>
        <a:lstStyle/>
        <a:p>
          <a:endParaRPr lang="en-US"/>
        </a:p>
      </dgm:t>
    </dgm:pt>
    <dgm:pt modelId="{57D3C748-5339-4204-B054-393B23A1F516}" type="pres">
      <dgm:prSet presAssocID="{560F1476-A8E0-4D02-B5A8-568CF13CF80F}" presName="compositeShape" presStyleCnt="0">
        <dgm:presLayoutVars>
          <dgm:chMax val="2"/>
          <dgm:dir/>
          <dgm:resizeHandles val="exact"/>
        </dgm:presLayoutVars>
      </dgm:prSet>
      <dgm:spPr/>
    </dgm:pt>
    <dgm:pt modelId="{4C0D2AF1-0C49-40E1-878E-7DA78BDE2A7A}" type="pres">
      <dgm:prSet presAssocID="{560F1476-A8E0-4D02-B5A8-568CF13CF80F}" presName="divider" presStyleLbl="fgShp" presStyleIdx="0" presStyleCnt="1" custAng="0"/>
      <dgm:spPr/>
    </dgm:pt>
    <dgm:pt modelId="{B00B950D-11B0-49BE-B461-80B8F577D512}" type="pres">
      <dgm:prSet presAssocID="{3D8C787A-887A-4539-8900-7CB9A8E3CBE7}" presName="downArrow" presStyleLbl="node1" presStyleIdx="0" presStyleCnt="2" custScaleX="53821" custScaleY="67802" custLinFactNeighborX="1789" custLinFactNeighborY="19200"/>
      <dgm:spPr/>
    </dgm:pt>
    <dgm:pt modelId="{C49F3ECF-9CE4-495F-BCB5-140E8C05151B}" type="pres">
      <dgm:prSet presAssocID="{3D8C787A-887A-4539-8900-7CB9A8E3CBE7}" presName="downArrowText" presStyleLbl="revTx" presStyleIdx="0" presStyleCnt="2">
        <dgm:presLayoutVars>
          <dgm:bulletEnabled val="1"/>
        </dgm:presLayoutVars>
      </dgm:prSet>
      <dgm:spPr/>
    </dgm:pt>
    <dgm:pt modelId="{89CEF0B9-972F-40AB-B6FD-37C37DE3E5E3}" type="pres">
      <dgm:prSet presAssocID="{EC8B93A0-D0A3-4BC0-9186-993DA769BE34}" presName="upArrow" presStyleLbl="node1" presStyleIdx="1" presStyleCnt="2" custScaleY="142732" custLinFactNeighborX="17894" custLinFactNeighborY="20148"/>
      <dgm:spPr/>
    </dgm:pt>
    <dgm:pt modelId="{0027727C-742A-47AD-B5FD-516DD1A49038}" type="pres">
      <dgm:prSet presAssocID="{EC8B93A0-D0A3-4BC0-9186-993DA769BE34}" presName="upArrowText" presStyleLbl="revTx" presStyleIdx="1" presStyleCnt="2">
        <dgm:presLayoutVars>
          <dgm:bulletEnabled val="1"/>
        </dgm:presLayoutVars>
      </dgm:prSet>
      <dgm:spPr/>
    </dgm:pt>
  </dgm:ptLst>
  <dgm:cxnLst>
    <dgm:cxn modelId="{F96C3024-4650-4475-BE74-55D7477E2708}" srcId="{560F1476-A8E0-4D02-B5A8-568CF13CF80F}" destId="{3D8C787A-887A-4539-8900-7CB9A8E3CBE7}" srcOrd="0" destOrd="0" parTransId="{446EDB41-FE2B-4475-A797-5979ACFDEDBA}" sibTransId="{ECE9DC4C-E894-4DBF-9E52-31E4F86C8B1F}"/>
    <dgm:cxn modelId="{BBB2332F-4F5F-437C-B761-DF35BBCA495D}" type="presOf" srcId="{560F1476-A8E0-4D02-B5A8-568CF13CF80F}" destId="{57D3C748-5339-4204-B054-393B23A1F516}" srcOrd="0" destOrd="0" presId="urn:microsoft.com/office/officeart/2005/8/layout/arrow3"/>
    <dgm:cxn modelId="{66EF2B47-6123-4464-836F-046287F4FDCF}" type="presOf" srcId="{EC8B93A0-D0A3-4BC0-9186-993DA769BE34}" destId="{0027727C-742A-47AD-B5FD-516DD1A49038}" srcOrd="0" destOrd="0" presId="urn:microsoft.com/office/officeart/2005/8/layout/arrow3"/>
    <dgm:cxn modelId="{27CAE6C5-6B6C-4176-94A5-0A094FF819D7}" srcId="{560F1476-A8E0-4D02-B5A8-568CF13CF80F}" destId="{EC8B93A0-D0A3-4BC0-9186-993DA769BE34}" srcOrd="1" destOrd="0" parTransId="{8F85067B-E8A3-4FCA-A71D-E95BF044F77A}" sibTransId="{80A902D2-9558-4E8C-B888-00A28386DDE5}"/>
    <dgm:cxn modelId="{998E24DB-1201-43E0-87E2-8D6C8A10E696}" type="presOf" srcId="{3D8C787A-887A-4539-8900-7CB9A8E3CBE7}" destId="{C49F3ECF-9CE4-495F-BCB5-140E8C05151B}" srcOrd="0" destOrd="0" presId="urn:microsoft.com/office/officeart/2005/8/layout/arrow3"/>
    <dgm:cxn modelId="{B350DEFD-AF51-44C0-B782-6C3DD2CBCB38}" type="presParOf" srcId="{57D3C748-5339-4204-B054-393B23A1F516}" destId="{4C0D2AF1-0C49-40E1-878E-7DA78BDE2A7A}" srcOrd="0" destOrd="0" presId="urn:microsoft.com/office/officeart/2005/8/layout/arrow3"/>
    <dgm:cxn modelId="{2423D872-F467-4167-9F53-DE4C97090970}" type="presParOf" srcId="{57D3C748-5339-4204-B054-393B23A1F516}" destId="{B00B950D-11B0-49BE-B461-80B8F577D512}" srcOrd="1" destOrd="0" presId="urn:microsoft.com/office/officeart/2005/8/layout/arrow3"/>
    <dgm:cxn modelId="{41AFEFE6-53D9-48E8-B2C4-B223E733F308}" type="presParOf" srcId="{57D3C748-5339-4204-B054-393B23A1F516}" destId="{C49F3ECF-9CE4-495F-BCB5-140E8C05151B}" srcOrd="2" destOrd="0" presId="urn:microsoft.com/office/officeart/2005/8/layout/arrow3"/>
    <dgm:cxn modelId="{606B2DB9-680E-461C-B11A-3762168C9D7A}" type="presParOf" srcId="{57D3C748-5339-4204-B054-393B23A1F516}" destId="{89CEF0B9-972F-40AB-B6FD-37C37DE3E5E3}" srcOrd="3" destOrd="0" presId="urn:microsoft.com/office/officeart/2005/8/layout/arrow3"/>
    <dgm:cxn modelId="{B7D6774F-D011-4C16-B7AE-4B72FDABE150}" type="presParOf" srcId="{57D3C748-5339-4204-B054-393B23A1F516}" destId="{0027727C-742A-47AD-B5FD-516DD1A4903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CB185-3ED7-4AA4-B790-078BFF77785A}">
      <dsp:nvSpPr>
        <dsp:cNvPr id="0" name=""/>
        <dsp:cNvSpPr/>
      </dsp:nvSpPr>
      <dsp:spPr>
        <a:xfrm>
          <a:off x="1510544" y="14"/>
          <a:ext cx="4064284" cy="398348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89AF60-6E04-4CAD-A24F-87FDFBE4E615}">
      <dsp:nvSpPr>
        <dsp:cNvPr id="0" name=""/>
        <dsp:cNvSpPr/>
      </dsp:nvSpPr>
      <dsp:spPr>
        <a:xfrm>
          <a:off x="2769633" y="3108223"/>
          <a:ext cx="1837016" cy="4671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Analyzer</a:t>
          </a:r>
        </a:p>
      </dsp:txBody>
      <dsp:txXfrm>
        <a:off x="2769633" y="3108223"/>
        <a:ext cx="1837016" cy="467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ACB1F-041D-4FB8-93B4-1DD4226B3C06}">
      <dsp:nvSpPr>
        <dsp:cNvPr id="0" name=""/>
        <dsp:cNvSpPr/>
      </dsp:nvSpPr>
      <dsp:spPr>
        <a:xfrm>
          <a:off x="-7" y="0"/>
          <a:ext cx="4467666" cy="462001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337FD6-93A3-492D-A78A-8A3427D27CFD}">
      <dsp:nvSpPr>
        <dsp:cNvPr id="0" name=""/>
        <dsp:cNvSpPr/>
      </dsp:nvSpPr>
      <dsp:spPr>
        <a:xfrm>
          <a:off x="2091021" y="4297890"/>
          <a:ext cx="520931" cy="1044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marL="0" lvl="0" indent="0" algn="l" defTabSz="222250">
            <a:lnSpc>
              <a:spcPct val="90000"/>
            </a:lnSpc>
            <a:spcBef>
              <a:spcPct val="0"/>
            </a:spcBef>
            <a:spcAft>
              <a:spcPct val="35000"/>
            </a:spcAft>
            <a:buNone/>
          </a:pPr>
          <a:endParaRPr lang="en-US" sz="500" kern="1200" dirty="0"/>
        </a:p>
      </dsp:txBody>
      <dsp:txXfrm>
        <a:off x="2091021" y="4297890"/>
        <a:ext cx="520931" cy="104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4992A-3405-40C8-B7DD-6CEBD1A80D87}">
      <dsp:nvSpPr>
        <dsp:cNvPr id="0" name=""/>
        <dsp:cNvSpPr/>
      </dsp:nvSpPr>
      <dsp:spPr>
        <a:xfrm>
          <a:off x="2040391" y="57267"/>
          <a:ext cx="2748829" cy="274882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Business Rep</a:t>
          </a:r>
        </a:p>
      </dsp:txBody>
      <dsp:txXfrm>
        <a:off x="2406901" y="538312"/>
        <a:ext cx="2015808" cy="1236973"/>
      </dsp:txXfrm>
    </dsp:sp>
    <dsp:sp modelId="{605C89AA-A124-4E61-9320-FCFE72ECA6B8}">
      <dsp:nvSpPr>
        <dsp:cNvPr id="0" name=""/>
        <dsp:cNvSpPr/>
      </dsp:nvSpPr>
      <dsp:spPr>
        <a:xfrm>
          <a:off x="3032260" y="1775285"/>
          <a:ext cx="2748829" cy="274882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Legal Rep</a:t>
          </a:r>
        </a:p>
      </dsp:txBody>
      <dsp:txXfrm>
        <a:off x="3872944" y="2485400"/>
        <a:ext cx="1649297" cy="1511856"/>
      </dsp:txXfrm>
    </dsp:sp>
    <dsp:sp modelId="{87612EA1-C69D-4D0B-AB2E-5AAF265F04FC}">
      <dsp:nvSpPr>
        <dsp:cNvPr id="0" name=""/>
        <dsp:cNvSpPr/>
      </dsp:nvSpPr>
      <dsp:spPr>
        <a:xfrm>
          <a:off x="1048521" y="1775285"/>
          <a:ext cx="2748829" cy="274882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Procurement Rep</a:t>
          </a:r>
        </a:p>
      </dsp:txBody>
      <dsp:txXfrm>
        <a:off x="1307369" y="2485400"/>
        <a:ext cx="1649297" cy="1511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312A6-19B9-4610-A4C3-48EE5C50BD08}">
      <dsp:nvSpPr>
        <dsp:cNvPr id="0" name=""/>
        <dsp:cNvSpPr/>
      </dsp:nvSpPr>
      <dsp:spPr>
        <a:xfrm>
          <a:off x="156810" y="147885"/>
          <a:ext cx="2401709" cy="36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0" numCol="1" spcCol="1270" anchor="b" anchorCtr="0">
          <a:noAutofit/>
        </a:bodyPr>
        <a:lstStyle/>
        <a:p>
          <a:pPr marL="0" lvl="0" indent="0" algn="l" defTabSz="889000">
            <a:lnSpc>
              <a:spcPct val="90000"/>
            </a:lnSpc>
            <a:spcBef>
              <a:spcPct val="0"/>
            </a:spcBef>
            <a:spcAft>
              <a:spcPct val="35000"/>
            </a:spcAft>
            <a:buNone/>
          </a:pPr>
          <a:r>
            <a:rPr lang="en-US" sz="2000" kern="1200" dirty="0"/>
            <a:t>Always Be Prepared</a:t>
          </a:r>
        </a:p>
      </dsp:txBody>
      <dsp:txXfrm>
        <a:off x="156810" y="147885"/>
        <a:ext cx="2401709" cy="360256"/>
      </dsp:txXfrm>
    </dsp:sp>
    <dsp:sp modelId="{B589307B-D88B-4955-AE84-121DC1BB842A}">
      <dsp:nvSpPr>
        <dsp:cNvPr id="0" name=""/>
        <dsp:cNvSpPr/>
      </dsp:nvSpPr>
      <dsp:spPr>
        <a:xfrm>
          <a:off x="156810" y="623911"/>
          <a:ext cx="2401709" cy="2401709"/>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t="-38000" b="-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D2AF1-0C49-40E1-878E-7DA78BDE2A7A}">
      <dsp:nvSpPr>
        <dsp:cNvPr id="0" name=""/>
        <dsp:cNvSpPr/>
      </dsp:nvSpPr>
      <dsp:spPr>
        <a:xfrm rot="21300000">
          <a:off x="14057" y="1873910"/>
          <a:ext cx="4552849" cy="521369"/>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B950D-11B0-49BE-B461-80B8F577D512}">
      <dsp:nvSpPr>
        <dsp:cNvPr id="0" name=""/>
        <dsp:cNvSpPr/>
      </dsp:nvSpPr>
      <dsp:spPr>
        <a:xfrm>
          <a:off x="891618" y="816252"/>
          <a:ext cx="739656" cy="115783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F3ECF-9CE4-495F-BCB5-140E8C05151B}">
      <dsp:nvSpPr>
        <dsp:cNvPr id="0" name=""/>
        <dsp:cNvSpPr/>
      </dsp:nvSpPr>
      <dsp:spPr>
        <a:xfrm>
          <a:off x="2427911" y="0"/>
          <a:ext cx="1465908" cy="179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Give a Little</a:t>
          </a:r>
        </a:p>
      </dsp:txBody>
      <dsp:txXfrm>
        <a:off x="2427911" y="0"/>
        <a:ext cx="1465908" cy="1793060"/>
      </dsp:txXfrm>
    </dsp:sp>
    <dsp:sp modelId="{89CEF0B9-972F-40AB-B6FD-37C37DE3E5E3}">
      <dsp:nvSpPr>
        <dsp:cNvPr id="0" name=""/>
        <dsp:cNvSpPr/>
      </dsp:nvSpPr>
      <dsp:spPr>
        <a:xfrm>
          <a:off x="2902875" y="1983192"/>
          <a:ext cx="1374289" cy="2437400"/>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727C-742A-47AD-B5FD-516DD1A49038}">
      <dsp:nvSpPr>
        <dsp:cNvPr id="0" name=""/>
        <dsp:cNvSpPr/>
      </dsp:nvSpPr>
      <dsp:spPr>
        <a:xfrm>
          <a:off x="687144" y="2476130"/>
          <a:ext cx="1465908" cy="179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Gain a Lot</a:t>
          </a:r>
        </a:p>
      </dsp:txBody>
      <dsp:txXfrm>
        <a:off x="687144" y="2476130"/>
        <a:ext cx="1465908" cy="179306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581D55-2558-4247-9799-98ACD9D2A9F5}" type="datetimeFigureOut">
              <a:rPr lang="en-US" smtClean="0"/>
              <a:t>4/2/2018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10456B-21F2-6642-9292-8DC5C7CD9D16}" type="slidenum">
              <a:rPr lang="en-US" smtClean="0"/>
              <a:t>‹#›</a:t>
            </a:fld>
            <a:endParaRPr lang="en-US"/>
          </a:p>
        </p:txBody>
      </p:sp>
    </p:spTree>
    <p:extLst>
      <p:ext uri="{BB962C8B-B14F-4D97-AF65-F5344CB8AC3E}">
        <p14:creationId xmlns:p14="http://schemas.microsoft.com/office/powerpoint/2010/main" val="163599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q-0wJGZ_J3I"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here to share some of our suggestions for conducting successful IT negotiations. Your agency may have different processes and procedures that you follow, and you need to work within those guidelines; the information we are sharing here today is meant as guidance to help you refine your negotiations. We are not here to provide legal advice.</a:t>
            </a:r>
          </a:p>
        </p:txBody>
      </p:sp>
      <p:sp>
        <p:nvSpPr>
          <p:cNvPr id="4" name="Slide Number Placeholder 3"/>
          <p:cNvSpPr>
            <a:spLocks noGrp="1"/>
          </p:cNvSpPr>
          <p:nvPr>
            <p:ph type="sldNum" sz="quarter" idx="10"/>
          </p:nvPr>
        </p:nvSpPr>
        <p:spPr/>
        <p:txBody>
          <a:bodyPr/>
          <a:lstStyle/>
          <a:p>
            <a:fld id="{2B10456B-21F2-6642-9292-8DC5C7CD9D16}" type="slidenum">
              <a:rPr lang="en-US" smtClean="0"/>
              <a:t>1</a:t>
            </a:fld>
            <a:endParaRPr lang="en-US"/>
          </a:p>
        </p:txBody>
      </p:sp>
    </p:spTree>
    <p:extLst>
      <p:ext uri="{BB962C8B-B14F-4D97-AF65-F5344CB8AC3E}">
        <p14:creationId xmlns:p14="http://schemas.microsoft.com/office/powerpoint/2010/main" val="116396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there are the hard negotiators.</a:t>
            </a:r>
          </a:p>
          <a:p>
            <a:endParaRPr lang="en-US" dirty="0"/>
          </a:p>
          <a:p>
            <a:r>
              <a:rPr lang="en-US" dirty="0"/>
              <a:t>They are quick to take charge of the discussion expecting the other side to make concessions.  </a:t>
            </a:r>
          </a:p>
          <a:p>
            <a:endParaRPr lang="en-US" dirty="0"/>
          </a:p>
          <a:p>
            <a:r>
              <a:rPr lang="en-US" dirty="0"/>
              <a:t>They draw hard lines, implying or stating that certain items are key to the success of the contract in an effort to force the vendor into a concessions</a:t>
            </a:r>
          </a:p>
          <a:p>
            <a:endParaRPr lang="en-US" dirty="0"/>
          </a:p>
          <a:p>
            <a:r>
              <a:rPr lang="en-US" dirty="0"/>
              <a:t>Hard negotiators may end up with extremely favorable terms in the contract and may help shake loose a stalemate if the soft and analyzer are not succeeding.</a:t>
            </a:r>
          </a:p>
          <a:p>
            <a:endParaRPr lang="en-US" dirty="0"/>
          </a:p>
          <a:p>
            <a:r>
              <a:rPr lang="en-US" dirty="0"/>
              <a:t>They enjoy the conflict. A win-lose contract is fine by them, as long as they are the winners.</a:t>
            </a:r>
          </a:p>
          <a:p>
            <a:endParaRPr lang="en-US" dirty="0"/>
          </a:p>
          <a:p>
            <a:r>
              <a:rPr lang="en-US" dirty="0"/>
              <a:t>Their tagline (in my mind at least), is “Winning!” Thank you, Charlie Sheen!</a:t>
            </a:r>
          </a:p>
          <a:p>
            <a:endParaRPr lang="en-US" dirty="0"/>
          </a:p>
          <a:p>
            <a:r>
              <a:rPr lang="en-US" dirty="0"/>
              <a:t>Hard negotiators should be mindful of making sure the vendor can perform the services they are agreeing to. Win-lose contracts can fail if the vendor has given up more than they can contractually meet. </a:t>
            </a:r>
          </a:p>
          <a:p>
            <a:endParaRPr lang="en-US" dirty="0"/>
          </a:p>
          <a:p>
            <a:r>
              <a:rPr lang="en-US" dirty="0"/>
              <a:t>Healthy tension is good, but the state ultimately loses out if there are later change orders or if a vendor goes under due to overburdensome SLAs, artificially low pricing, or other concessions made in order to appease a hard negotiator.</a:t>
            </a:r>
          </a:p>
          <a:p>
            <a:endParaRPr lang="en-US" dirty="0"/>
          </a:p>
          <a:p>
            <a:r>
              <a:rPr lang="en-US" dirty="0"/>
              <a:t>There are times when each type of negotiator is necessary. You may even play all roles within a single negotiation as it progresses You must determine which type fits the situation in front of you, and be able to identify who the vendor has across the table from you. You’ll want to adjust your strategy, maybe even changing up the negotiation “lead” based on what approach will best serve you.</a:t>
            </a:r>
          </a:p>
          <a:p>
            <a:endParaRPr lang="en-US" dirty="0"/>
          </a:p>
          <a:p>
            <a:r>
              <a:rPr lang="en-US" dirty="0"/>
              <a:t>No matter what type you are, strive for the win-win.</a:t>
            </a:r>
          </a:p>
          <a:p>
            <a:endParaRPr lang="en-US" dirty="0"/>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10</a:t>
            </a:fld>
            <a:endParaRPr lang="en-US"/>
          </a:p>
        </p:txBody>
      </p:sp>
    </p:spTree>
    <p:extLst>
      <p:ext uri="{BB962C8B-B14F-4D97-AF65-F5344CB8AC3E}">
        <p14:creationId xmlns:p14="http://schemas.microsoft.com/office/powerpoint/2010/main" val="58898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11</a:t>
            </a:fld>
            <a:endParaRPr lang="en-US"/>
          </a:p>
        </p:txBody>
      </p:sp>
    </p:spTree>
    <p:extLst>
      <p:ext uri="{BB962C8B-B14F-4D97-AF65-F5344CB8AC3E}">
        <p14:creationId xmlns:p14="http://schemas.microsoft.com/office/powerpoint/2010/main" val="3104803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type of negotiator has value to add depending on the situation you find yourself in.</a:t>
            </a:r>
          </a:p>
          <a:p>
            <a:endParaRPr lang="en-US" dirty="0"/>
          </a:p>
          <a:p>
            <a:r>
              <a:rPr lang="en-US" dirty="0"/>
              <a:t>These are some suggestions we have regarding when to use each of the types. Your results may vary, but we have found them to be effective.</a:t>
            </a:r>
          </a:p>
          <a:p>
            <a:endParaRPr lang="en-US" dirty="0"/>
          </a:p>
          <a:p>
            <a:r>
              <a:rPr lang="en-US" dirty="0"/>
              <a:t>Soft negotiators are good at the beginning and ending of negotiations. They allow you time to build rapport with the vendor before going in an demanding concessions and in closing negotiations, they can help repair any damage that may have been caused during more heated aspects of the negotiations. Remember – they want to build relationships.</a:t>
            </a:r>
          </a:p>
          <a:p>
            <a:endParaRPr lang="en-US" dirty="0"/>
          </a:p>
          <a:p>
            <a:r>
              <a:rPr lang="en-US" dirty="0"/>
              <a:t>Soft negotiators are great in a consensus-based situation if they have an analyzer there keep them from giving too much away.</a:t>
            </a:r>
          </a:p>
          <a:p>
            <a:endParaRPr lang="en-US" dirty="0"/>
          </a:p>
          <a:p>
            <a:r>
              <a:rPr lang="en-US" dirty="0"/>
              <a:t>In situations where emotions are running high, analyzers can help discharge some of that emotional energy.</a:t>
            </a:r>
          </a:p>
          <a:p>
            <a:r>
              <a:rPr lang="en-US" dirty="0"/>
              <a:t>They are great in situations where there is a lot of historical data to rely on, or in using market trends to make a point – basically anywhere that you know you are right based on the preponderance of the evidence. They could be the tipping point in a stalemate situation. Be careful, though, to keep the adherence to facts from leading to a stalemate when the opposing side brings their own analyzer.</a:t>
            </a:r>
          </a:p>
          <a:p>
            <a:endParaRPr lang="en-US" dirty="0"/>
          </a:p>
          <a:p>
            <a:r>
              <a:rPr lang="en-US" dirty="0"/>
              <a:t>Hard negotiators may be useful in overcoming stalemates. They can take the hardline necessary and may be able to convince the vendor to make an unwilling concession. When you feel that you may have made too many concessions early on, a hard negotiator may help with damage control; if you identify an priority issue on the vendor’s side, a hard negotiator may be able to use that issue to re-open closed matters.</a:t>
            </a:r>
          </a:p>
        </p:txBody>
      </p:sp>
      <p:sp>
        <p:nvSpPr>
          <p:cNvPr id="4" name="Slide Number Placeholder 3"/>
          <p:cNvSpPr>
            <a:spLocks noGrp="1"/>
          </p:cNvSpPr>
          <p:nvPr>
            <p:ph type="sldNum" sz="quarter" idx="10"/>
          </p:nvPr>
        </p:nvSpPr>
        <p:spPr/>
        <p:txBody>
          <a:bodyPr/>
          <a:lstStyle/>
          <a:p>
            <a:fld id="{2B10456B-21F2-6642-9292-8DC5C7CD9D16}" type="slidenum">
              <a:rPr lang="en-US" smtClean="0"/>
              <a:t>12</a:t>
            </a:fld>
            <a:endParaRPr lang="en-US"/>
          </a:p>
        </p:txBody>
      </p:sp>
    </p:spTree>
    <p:extLst>
      <p:ext uri="{BB962C8B-B14F-4D97-AF65-F5344CB8AC3E}">
        <p14:creationId xmlns:p14="http://schemas.microsoft.com/office/powerpoint/2010/main" val="145685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in to negotiations, you need to have a clearly defined approach, without being rigid.</a:t>
            </a:r>
          </a:p>
          <a:p>
            <a:r>
              <a:rPr lang="en-US" dirty="0"/>
              <a:t>You should all know what the deal killer items are and what the overall goals for the state are.</a:t>
            </a:r>
          </a:p>
          <a:p>
            <a:endParaRPr lang="en-US" dirty="0"/>
          </a:p>
          <a:p>
            <a:r>
              <a:rPr lang="en-US" dirty="0"/>
              <a:t>Everyone in the room needs to understand their specific role/responsibility.</a:t>
            </a:r>
          </a:p>
          <a:p>
            <a:endParaRPr lang="en-US" dirty="0"/>
          </a:p>
          <a:p>
            <a:endParaRPr lang="en-US" dirty="0"/>
          </a:p>
          <a:p>
            <a:pPr defTabSz="931774">
              <a:defRPr/>
            </a:pPr>
            <a:r>
              <a:rPr lang="en-US" dirty="0"/>
              <a:t>Empowering your team to caucus allows you the ability to be more “agile” in your negotiations. Sometimes off-script concessions are necessary to gain a greater advantage, but you must keep the overall goals in mind!</a:t>
            </a:r>
          </a:p>
          <a:p>
            <a:pPr defTabSz="931774">
              <a:defRPr/>
            </a:pPr>
            <a:endParaRPr lang="en-US" dirty="0"/>
          </a:p>
          <a:p>
            <a:pPr defTabSz="931774">
              <a:defRPr/>
            </a:pPr>
            <a:r>
              <a:rPr lang="en-US" dirty="0"/>
              <a:t> You all must speak with a single voice. Don’t inadvertently reveal where the cracks are in your team. This is why calling a caucus is important. Perceived vulnerabilities will be exploited by the vendor.</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13</a:t>
            </a:fld>
            <a:endParaRPr lang="en-US"/>
          </a:p>
        </p:txBody>
      </p:sp>
    </p:spTree>
    <p:extLst>
      <p:ext uri="{BB962C8B-B14F-4D97-AF65-F5344CB8AC3E}">
        <p14:creationId xmlns:p14="http://schemas.microsoft.com/office/powerpoint/2010/main" val="216267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14</a:t>
            </a:fld>
            <a:endParaRPr lang="en-US"/>
          </a:p>
        </p:txBody>
      </p:sp>
    </p:spTree>
    <p:extLst>
      <p:ext uri="{BB962C8B-B14F-4D97-AF65-F5344CB8AC3E}">
        <p14:creationId xmlns:p14="http://schemas.microsoft.com/office/powerpoint/2010/main" val="210614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Points 4-10 from:  Cs. “Home.” </a:t>
            </a:r>
            <a:r>
              <a:rPr lang="en-US" i="1" dirty="0"/>
              <a:t>The Contracting Education Academy</a:t>
            </a:r>
            <a:r>
              <a:rPr lang="en-US" dirty="0"/>
              <a:t>, 1 Feb. 2011, contractingacademy.gatech.edu/2011/02/01/con-120-lession-6-negotiation-rules-bargaining-process/. </a:t>
            </a:r>
          </a:p>
          <a:p>
            <a:pPr defTabSz="931774">
              <a:defRPr/>
            </a:pPr>
            <a:r>
              <a:rPr lang="en-US" dirty="0"/>
              <a:t>http://contractingacademy.gatech.edu/2011/02/01/con-120-lession-6-negotiation-rules-bargaining-process/</a:t>
            </a:r>
          </a:p>
          <a:p>
            <a:endParaRPr lang="en-US" dirty="0"/>
          </a:p>
          <a:p>
            <a:endParaRPr lang="en-US" b="1" dirty="0"/>
          </a:p>
        </p:txBody>
      </p:sp>
      <p:sp>
        <p:nvSpPr>
          <p:cNvPr id="4" name="Slide Number Placeholder 3"/>
          <p:cNvSpPr>
            <a:spLocks noGrp="1"/>
          </p:cNvSpPr>
          <p:nvPr>
            <p:ph type="sldNum" sz="quarter" idx="10"/>
          </p:nvPr>
        </p:nvSpPr>
        <p:spPr/>
        <p:txBody>
          <a:bodyPr/>
          <a:lstStyle/>
          <a:p>
            <a:fld id="{2B10456B-21F2-6642-9292-8DC5C7CD9D16}" type="slidenum">
              <a:rPr lang="en-US" smtClean="0"/>
              <a:t>15</a:t>
            </a:fld>
            <a:endParaRPr lang="en-US"/>
          </a:p>
        </p:txBody>
      </p:sp>
    </p:spTree>
    <p:extLst>
      <p:ext uri="{BB962C8B-B14F-4D97-AF65-F5344CB8AC3E}">
        <p14:creationId xmlns:p14="http://schemas.microsoft.com/office/powerpoint/2010/main" val="46624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16</a:t>
            </a:fld>
            <a:endParaRPr lang="en-US"/>
          </a:p>
        </p:txBody>
      </p:sp>
    </p:spTree>
    <p:extLst>
      <p:ext uri="{BB962C8B-B14F-4D97-AF65-F5344CB8AC3E}">
        <p14:creationId xmlns:p14="http://schemas.microsoft.com/office/powerpoint/2010/main" val="187034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Corbell</a:t>
            </a:r>
            <a:r>
              <a:rPr lang="en-US" dirty="0"/>
              <a:t>, Terry. “The 22 Dos and Don'ts for Successful Negotiations.” </a:t>
            </a:r>
            <a:r>
              <a:rPr lang="en-US" i="1" dirty="0"/>
              <a:t>The Biz Coach</a:t>
            </a:r>
            <a:r>
              <a:rPr lang="en-US" dirty="0"/>
              <a:t>, 20 Feb. 2018, www.bizcoachinfo.com/archives/8595. </a:t>
            </a:r>
          </a:p>
          <a:p>
            <a:endParaRPr lang="en-US" dirty="0"/>
          </a:p>
          <a:p>
            <a:r>
              <a:rPr lang="en-US" dirty="0"/>
              <a:t>Don’t forget to prepare. Failure to prepare leads to failure in negotiations.</a:t>
            </a:r>
          </a:p>
        </p:txBody>
      </p:sp>
      <p:sp>
        <p:nvSpPr>
          <p:cNvPr id="4" name="Slide Number Placeholder 3"/>
          <p:cNvSpPr>
            <a:spLocks noGrp="1"/>
          </p:cNvSpPr>
          <p:nvPr>
            <p:ph type="sldNum" sz="quarter" idx="10"/>
          </p:nvPr>
        </p:nvSpPr>
        <p:spPr/>
        <p:txBody>
          <a:bodyPr/>
          <a:lstStyle/>
          <a:p>
            <a:fld id="{2B10456B-21F2-6642-9292-8DC5C7CD9D16}" type="slidenum">
              <a:rPr lang="en-US" smtClean="0"/>
              <a:t>17</a:t>
            </a:fld>
            <a:endParaRPr lang="en-US"/>
          </a:p>
        </p:txBody>
      </p:sp>
    </p:spTree>
    <p:extLst>
      <p:ext uri="{BB962C8B-B14F-4D97-AF65-F5344CB8AC3E}">
        <p14:creationId xmlns:p14="http://schemas.microsoft.com/office/powerpoint/2010/main" val="4287487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18</a:t>
            </a:fld>
            <a:endParaRPr lang="en-US"/>
          </a:p>
        </p:txBody>
      </p:sp>
    </p:spTree>
    <p:extLst>
      <p:ext uri="{BB962C8B-B14F-4D97-AF65-F5344CB8AC3E}">
        <p14:creationId xmlns:p14="http://schemas.microsoft.com/office/powerpoint/2010/main" val="131903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Don’t negotiate against yourself.</a:t>
            </a:r>
            <a:r>
              <a:rPr lang="en-US" dirty="0"/>
              <a:t> This is especially true if you don’t fully know the position of the other side. Much is learned about what the other side really wants during the actual negotiation process. Stay firm on your initial set of positions and explain your rationale but don’t give in too early on the points. Wait to better understand which points are more important to the other side.</a:t>
            </a:r>
          </a:p>
          <a:p>
            <a:endParaRPr lang="en-US" dirty="0"/>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19</a:t>
            </a:fld>
            <a:endParaRPr lang="en-US"/>
          </a:p>
        </p:txBody>
      </p:sp>
    </p:spTree>
    <p:extLst>
      <p:ext uri="{BB962C8B-B14F-4D97-AF65-F5344CB8AC3E}">
        <p14:creationId xmlns:p14="http://schemas.microsoft.com/office/powerpoint/2010/main" val="152134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Negotiations have lots of different names. Discussions, competitive dialogue, integration sessions</a:t>
            </a:r>
          </a:p>
          <a:p>
            <a:endParaRPr lang="en-US" dirty="0"/>
          </a:p>
          <a:p>
            <a:r>
              <a:rPr lang="en-US" dirty="0"/>
              <a:t>They can be a long, drawn out process, with disagreements and stalemates. They can also be relatively quick, both parties striving for agreement, looking for the “win-win” that gets us to contract.</a:t>
            </a:r>
          </a:p>
          <a:p>
            <a:endParaRPr lang="en-US" dirty="0"/>
          </a:p>
          <a:p>
            <a:r>
              <a:rPr lang="en-US" dirty="0"/>
              <a:t>In a nutshell, though, negotiations are discussions between parties to reach an agreement on the services to be performed.</a:t>
            </a:r>
          </a:p>
          <a:p>
            <a:endParaRPr lang="en-US" dirty="0"/>
          </a:p>
          <a:p>
            <a:r>
              <a:rPr lang="en-US" dirty="0"/>
              <a:t>They occur after the competitive range has been established – you can take all, some, or one respondent to negotiations, depending on your agencies policies.</a:t>
            </a:r>
          </a:p>
          <a:p>
            <a:endParaRPr lang="en-US" dirty="0"/>
          </a:p>
          <a:p>
            <a:r>
              <a:rPr lang="en-US" dirty="0"/>
              <a:t>Negotiations are intended to allow respondents to revise their proposals in order for the state to achieve best value for its money, which is very different from clarifications, where we (the state) is seeking to understand a proposal.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a:t>
            </a:fld>
            <a:endParaRPr lang="en-US"/>
          </a:p>
        </p:txBody>
      </p:sp>
    </p:spTree>
    <p:extLst>
      <p:ext uri="{BB962C8B-B14F-4D97-AF65-F5344CB8AC3E}">
        <p14:creationId xmlns:p14="http://schemas.microsoft.com/office/powerpoint/2010/main" val="3891135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Aim high.</a:t>
            </a:r>
            <a:r>
              <a:rPr lang="en-US" b="0" dirty="0"/>
              <a:t> </a:t>
            </a:r>
            <a:r>
              <a:rPr lang="en-US" i="1" dirty="0"/>
              <a:t> </a:t>
            </a:r>
            <a:r>
              <a:rPr lang="en-US" dirty="0"/>
              <a:t>Generally, the higher your expectations, the better you will ultimately perform.  The reason for this relationship is that expectations influence your behavior and that behavior influences the outcome of the bargaining session. The key </a:t>
            </a:r>
            <a:r>
              <a:rPr lang="en-US" i="1" dirty="0"/>
              <a:t>to </a:t>
            </a:r>
            <a:r>
              <a:rPr lang="en-US" dirty="0"/>
              <a:t>establishing high expectations is developing positive assumptions </a:t>
            </a:r>
            <a:r>
              <a:rPr lang="en-US" i="1" dirty="0"/>
              <a:t>about </a:t>
            </a:r>
            <a:r>
              <a:rPr lang="en-US" dirty="0"/>
              <a:t>your bargaining position.  Positive assumptions lead to high expectations while negative assumptions lead </a:t>
            </a:r>
            <a:r>
              <a:rPr lang="en-US" i="1" dirty="0"/>
              <a:t>to </a:t>
            </a:r>
            <a:r>
              <a:rPr lang="en-US" dirty="0"/>
              <a:t>low expectations.</a:t>
            </a:r>
          </a:p>
          <a:p>
            <a:endParaRPr lang="en-US" i="1" dirty="0"/>
          </a:p>
          <a:p>
            <a:r>
              <a:rPr lang="en-US" dirty="0"/>
              <a:t>The party that best understands the pressures on both sides will normally have more success in the negotiation process.  This ignorance of the pressure facing the other party explains why the expectation levels of otherwise good negotiators are frequently not as high as they should be.</a:t>
            </a:r>
          </a:p>
          <a:p>
            <a:endParaRPr lang="en-US" dirty="0"/>
          </a:p>
          <a:p>
            <a:r>
              <a:rPr lang="en-US" i="1" dirty="0"/>
              <a:t>Make Positive Assumptions.  </a:t>
            </a:r>
            <a:r>
              <a:rPr lang="en-US" dirty="0"/>
              <a:t>The key </a:t>
            </a:r>
            <a:r>
              <a:rPr lang="en-US" i="1" dirty="0"/>
              <a:t>to </a:t>
            </a:r>
            <a:r>
              <a:rPr lang="en-US" dirty="0"/>
              <a:t>establishing high expectations is developing positive assumptions </a:t>
            </a:r>
            <a:r>
              <a:rPr lang="en-US" i="1" dirty="0"/>
              <a:t>about </a:t>
            </a:r>
            <a:r>
              <a:rPr lang="en-US" dirty="0"/>
              <a:t>your bargaining position.  Positive assumptions lead to high expectations while negative assumptions lead </a:t>
            </a:r>
            <a:r>
              <a:rPr lang="en-US" i="1" dirty="0"/>
              <a:t>to </a:t>
            </a:r>
            <a:r>
              <a:rPr lang="en-US" dirty="0"/>
              <a:t>low expectations.</a:t>
            </a:r>
          </a:p>
          <a:p>
            <a:r>
              <a:rPr lang="en-US" dirty="0"/>
              <a:t>The $18,000 blue book value of an automobile is a good illustration of this phenomena.</a:t>
            </a:r>
          </a:p>
          <a:p>
            <a:r>
              <a:rPr lang="en-US" dirty="0"/>
              <a:t>Many sellers will assume that $18,000 is the most they could get for the car.</a:t>
            </a:r>
          </a:p>
          <a:p>
            <a:r>
              <a:rPr lang="en-US" dirty="0"/>
              <a:t>Sellers with positive assumptions will assume that the blue book price represents an average price which means some cars sold for more than $18,000 and some for less.  They expect to be among the sellers to sell at higher than average price.  Making this favorable assumption will normally increase their success in negotiations.</a:t>
            </a:r>
          </a:p>
          <a:p>
            <a:r>
              <a:rPr lang="en-US" i="1" dirty="0"/>
              <a:t>Always Aim for </a:t>
            </a:r>
            <a:r>
              <a:rPr lang="en-US" dirty="0"/>
              <a:t>a </a:t>
            </a:r>
            <a:r>
              <a:rPr lang="en-US" i="1" dirty="0"/>
              <a:t>Win-Win Outcome. </a:t>
            </a:r>
            <a:r>
              <a:rPr lang="en-US" dirty="0"/>
              <a:t>In Government contract negotiations, high expectations should be more than just obtaining contracts at good prices. You should “aim high” by striving for win-win outcomes with high expectations on both price and on non-price (e.g., contract requirements) issues.</a:t>
            </a:r>
          </a:p>
          <a:p>
            <a:r>
              <a:rPr lang="en-US" dirty="0"/>
              <a:t>Aiming high must not conflict with a win/win approach to negotiation.  High expectations include good quality, timely delivery, and a mutually beneficial long term relationship.  Moreover, there is typically a range of prices that you could consider fair and reasonable.  Having the expectation of negotiating a contract price below your minimum estimate of a reasonable price is not a win/win approach.  Aiming to negotiate a price that is not fair and reasonable will likely result in a win-lose or lose-lose outcome.</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20</a:t>
            </a:fld>
            <a:endParaRPr lang="en-US"/>
          </a:p>
        </p:txBody>
      </p:sp>
    </p:spTree>
    <p:extLst>
      <p:ext uri="{BB962C8B-B14F-4D97-AF65-F5344CB8AC3E}">
        <p14:creationId xmlns:p14="http://schemas.microsoft.com/office/powerpoint/2010/main" val="4124984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Give yourself room to compromise. </a:t>
            </a:r>
            <a:r>
              <a:rPr lang="en-US" dirty="0"/>
              <a:t>Many negotiators are unable to make material sacrifices because their opening position is too close to their expectation level. Consequently, their inability to compromise often leads to feelings of frustration by both parties which can preclude a mutually satisfactory agreement. You can easily adhere to this rule by establishing an opening position that allows you to compromise and still reach your objective. This should be considered as the RFO is being developed.</a:t>
            </a:r>
          </a:p>
          <a:p>
            <a:endParaRPr lang="en-US" dirty="0"/>
          </a:p>
          <a:p>
            <a:r>
              <a:rPr lang="en-US" dirty="0"/>
              <a:t>Normally in pricing negotiations, you should present an initial position below what you feel the ultimate price will be in order to be in the position to make concessions before agreeing on the final price. In contrast, contractors should normally ask for more than what they expect so that the other party will be satisfied with a compromise that is still within the Government’s range of acceptable outcomes</a:t>
            </a:r>
            <a:r>
              <a:rPr lang="en-US" b="1" dirty="0"/>
              <a:t>.</a:t>
            </a:r>
            <a:endParaRPr lang="en-US" dirty="0"/>
          </a:p>
          <a:p>
            <a:endParaRPr lang="en-US" b="1" dirty="0"/>
          </a:p>
          <a:p>
            <a:r>
              <a:rPr lang="en-US" i="1" dirty="0"/>
              <a:t>Caution.  </a:t>
            </a:r>
            <a:r>
              <a:rPr lang="en-US" dirty="0"/>
              <a:t>Never establish an unreasonable position just to give yourself room to compromise. Such positions are normally counterproductive because they often cause the contractor’s negotiator to view you as a win-lose negotiator.</a:t>
            </a:r>
          </a:p>
          <a:p>
            <a:r>
              <a:rPr lang="en-US" dirty="0"/>
              <a:t>Guard against this predicament by supporting your opening position with a valid rationale based on available facts and reasonable judgments. In Government contracting, your opening position should be your minimum position in the range of fair and reasonable prices.</a:t>
            </a:r>
          </a:p>
          <a:p>
            <a:endParaRPr lang="en-US" b="1" dirty="0"/>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21</a:t>
            </a:fld>
            <a:endParaRPr lang="en-US"/>
          </a:p>
        </p:txBody>
      </p:sp>
    </p:spTree>
    <p:extLst>
      <p:ext uri="{BB962C8B-B14F-4D97-AF65-F5344CB8AC3E}">
        <p14:creationId xmlns:p14="http://schemas.microsoft.com/office/powerpoint/2010/main" val="314427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concessions wisely. </a:t>
            </a:r>
            <a:r>
              <a:rPr lang="en-US" dirty="0"/>
              <a:t>Do not appear overly generous or rush to make concessions. Concede slowly and in small amounts. Concessions too large or given too quickly may unnecessarily raise the expectations of the other negotiator. Instead of bringing the parties closer together, the increased expectations of the other negotiator may result in the two negotiators actually being farther apart. Might make it look like the concessions were not that important to you or that you need to make the deal. Several small concessions will more clearly demonstrate fairness and reasonableness than one or two large concessions.</a:t>
            </a:r>
          </a:p>
          <a:p>
            <a:endParaRPr lang="en-US" i="1" dirty="0"/>
          </a:p>
          <a:p>
            <a:r>
              <a:rPr lang="en-US" i="1" dirty="0"/>
              <a:t>Something in Return.  </a:t>
            </a:r>
            <a:r>
              <a:rPr lang="en-US" dirty="0"/>
              <a:t>Simply put, you should link your concessions with the spirit of compromise.</a:t>
            </a:r>
          </a:p>
          <a:p>
            <a:r>
              <a:rPr lang="en-US" dirty="0"/>
              <a:t>Whenever practical, indicate your appreciation for previous concessions and emphasize the need for additional concessions.</a:t>
            </a:r>
          </a:p>
          <a:p>
            <a:r>
              <a:rPr lang="en-US" b="1" dirty="0"/>
              <a:t>Never make a concession without getting, or at least asking for</a:t>
            </a:r>
            <a:r>
              <a:rPr lang="en-US" dirty="0"/>
              <a:t>, a concession in return. For example, end concession statements by saying “provided that” to insure your sacrifice is linked to a concession by the contractor. Linking concessions may: </a:t>
            </a:r>
          </a:p>
          <a:p>
            <a:endParaRPr lang="en-US" dirty="0"/>
          </a:p>
          <a:p>
            <a:r>
              <a:rPr lang="en-US" i="1" dirty="0"/>
              <a:t>Equal-Concession Trap. </a:t>
            </a:r>
            <a:r>
              <a:rPr lang="en-US" dirty="0"/>
              <a:t>Negotiators often demand equal concessions, particularly when negotiating contract price. For example, “We are lowering our price by $100,000 and we hope that you can at least match that concession.”</a:t>
            </a:r>
          </a:p>
          <a:p>
            <a:r>
              <a:rPr lang="en-US" dirty="0"/>
              <a:t>While matching a concession may appear logical, there are two major problems with demands for equal concessions:</a:t>
            </a:r>
          </a:p>
          <a:p>
            <a:r>
              <a:rPr lang="en-US" dirty="0"/>
              <a:t>Equal concessions are only equal if you are equally far from your objective. The contractor may be $300,000 above your objective and you only $150,000 below it.  If you both concede $100,000, you would be left with little room to compromise.</a:t>
            </a:r>
          </a:p>
          <a:p>
            <a:r>
              <a:rPr lang="en-US" dirty="0"/>
              <a:t>This demand is a form of bargaining on positions. Once you get away from the issues, it may be impossible to return. Win/lose bargaining may be your only alternative.</a:t>
            </a:r>
          </a:p>
          <a:p>
            <a:r>
              <a:rPr lang="en-US" i="1" dirty="0"/>
              <a:t>Splitting-the-Difference Trap.  </a:t>
            </a:r>
            <a:r>
              <a:rPr lang="en-US" dirty="0"/>
              <a:t>Splitting the difference is a form of the equal-concession trap. It is most often offered in price negotiations and it often sounds reasonable. However, there is no guarantee that the resulting price will be fair and reasonable. For example, if the contractor’s position is unreasonably high and you are close to your objective, splitting the difference will likely result in a price that is not fair and reasonable.</a:t>
            </a:r>
          </a:p>
          <a:p>
            <a:r>
              <a:rPr lang="en-US" dirty="0"/>
              <a:t>Negotiators often demand equal concessions, particularly when negotiating contract price. For example, “We are lowering our price by $100,000 and we hope that you can at least match that concession.” Equal concessions are only equal if you are equally far from your objective. The contractor may be $300,000 above your objective and you only $150,000 below it.  If you both concede $100,000, you would be left with little room to compromise.</a:t>
            </a:r>
          </a:p>
          <a:p>
            <a:r>
              <a:rPr lang="en-US" dirty="0"/>
              <a:t>This demand is a form of bargaining on positions. Once you get away from the issues, it may be impossible to return. Win/lose bargaining may be your only alternative.</a:t>
            </a:r>
          </a:p>
        </p:txBody>
      </p:sp>
      <p:sp>
        <p:nvSpPr>
          <p:cNvPr id="4" name="Slide Number Placeholder 3"/>
          <p:cNvSpPr>
            <a:spLocks noGrp="1"/>
          </p:cNvSpPr>
          <p:nvPr>
            <p:ph type="sldNum" sz="quarter" idx="10"/>
          </p:nvPr>
        </p:nvSpPr>
        <p:spPr/>
        <p:txBody>
          <a:bodyPr/>
          <a:lstStyle/>
          <a:p>
            <a:fld id="{2B10456B-21F2-6642-9292-8DC5C7CD9D16}" type="slidenum">
              <a:rPr lang="en-US" smtClean="0"/>
              <a:t>22</a:t>
            </a:fld>
            <a:endParaRPr lang="en-US"/>
          </a:p>
        </p:txBody>
      </p:sp>
    </p:spTree>
    <p:extLst>
      <p:ext uri="{BB962C8B-B14F-4D97-AF65-F5344CB8AC3E}">
        <p14:creationId xmlns:p14="http://schemas.microsoft.com/office/powerpoint/2010/main" val="275003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23</a:t>
            </a:fld>
            <a:endParaRPr lang="en-US"/>
          </a:p>
        </p:txBody>
      </p:sp>
    </p:spTree>
    <p:extLst>
      <p:ext uri="{BB962C8B-B14F-4D97-AF65-F5344CB8AC3E}">
        <p14:creationId xmlns:p14="http://schemas.microsoft.com/office/powerpoint/2010/main" val="1140562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Put pressure on the other side.</a:t>
            </a:r>
            <a:r>
              <a:rPr lang="en-US" b="0" dirty="0"/>
              <a:t> *Use this sparingly. </a:t>
            </a:r>
            <a:r>
              <a:rPr lang="en-US" i="1" dirty="0"/>
              <a:t>Consider Competitive Alternatives. </a:t>
            </a:r>
            <a:r>
              <a:rPr lang="en-US" dirty="0"/>
              <a:t>In non-competitive negotiations (1 respondent), just the hint of potential competition might pressure the perspective contractor into being more conciliatory and innovative in meeting the Government needs. For example, you can put a great deal of pressure on the prospective contractor by referring to potential alternatives, such as:</a:t>
            </a:r>
          </a:p>
          <a:p>
            <a:pPr marL="174708" indent="-174708">
              <a:buFont typeface="Arial" panose="020B0604020202020204" pitchFamily="34" charset="0"/>
              <a:buChar char="•"/>
            </a:pPr>
            <a:r>
              <a:rPr lang="en-US" dirty="0"/>
              <a:t>Canceling and re-soliciting,</a:t>
            </a:r>
          </a:p>
          <a:p>
            <a:pPr marL="174708" indent="-174708">
              <a:buFont typeface="Arial" panose="020B0604020202020204" pitchFamily="34" charset="0"/>
              <a:buChar char="•"/>
            </a:pPr>
            <a:r>
              <a:rPr lang="en-US" dirty="0"/>
              <a:t>Making a change in the product requirements to encourage competition,</a:t>
            </a:r>
          </a:p>
          <a:p>
            <a:pPr marL="174708" indent="-174708">
              <a:buFont typeface="Arial" panose="020B0604020202020204" pitchFamily="34" charset="0"/>
              <a:buChar char="•"/>
            </a:pPr>
            <a:r>
              <a:rPr lang="en-US" dirty="0"/>
              <a:t>Changing terms and conditions to encourage competition,</a:t>
            </a:r>
          </a:p>
          <a:p>
            <a:pPr marL="174708" indent="-174708">
              <a:buFont typeface="Arial" panose="020B0604020202020204" pitchFamily="34" charset="0"/>
              <a:buChar char="•"/>
            </a:pPr>
            <a:r>
              <a:rPr lang="en-US" dirty="0"/>
              <a:t>Performing the contract requirement with in-house Government resources.</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24</a:t>
            </a:fld>
            <a:endParaRPr lang="en-US"/>
          </a:p>
        </p:txBody>
      </p:sp>
    </p:spTree>
    <p:extLst>
      <p:ext uri="{BB962C8B-B14F-4D97-AF65-F5344CB8AC3E}">
        <p14:creationId xmlns:p14="http://schemas.microsoft.com/office/powerpoint/2010/main" val="945198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It Right</a:t>
            </a:r>
            <a:endParaRPr lang="en-US" dirty="0"/>
          </a:p>
          <a:p>
            <a:pPr defTabSz="931774">
              <a:defRPr/>
            </a:pPr>
            <a:r>
              <a:rPr lang="en-US" i="1" dirty="0"/>
              <a:t>Never Use Provocative Terms.</a:t>
            </a:r>
            <a:r>
              <a:rPr lang="en-US" dirty="0"/>
              <a:t> For example, use “resolute” instead of “stubborn” or ‘incorrect” rather than “stupid.”</a:t>
            </a:r>
          </a:p>
          <a:p>
            <a:r>
              <a:rPr lang="en-US" dirty="0"/>
              <a:t>You are trying to negotiate a mutually satisfactory result. Even the most generous offer may be rejected when the contractor feels slighted or offended.</a:t>
            </a:r>
          </a:p>
          <a:p>
            <a:endParaRPr lang="en-US" i="1" dirty="0"/>
          </a:p>
          <a:p>
            <a:r>
              <a:rPr lang="en-US" i="1" dirty="0"/>
              <a:t>Be Polite and Show Respect.</a:t>
            </a:r>
            <a:r>
              <a:rPr lang="en-US" dirty="0"/>
              <a:t> </a:t>
            </a:r>
          </a:p>
          <a:p>
            <a:pPr lvl="1"/>
            <a:r>
              <a:rPr lang="en-US" dirty="0"/>
              <a:t>Always address the contractor negotiators in a polite and respectful manner. It is particularly important to state disagreements in a tactful and businesslike manner instead of responding in a way that may appear as a personal attack. For example, a response to an unacceptable offer might be “We appreciate your efforts to resolve this issue, but we still have a long way to go,” instead of a personal remark such as ‘That offer is an insult to my intelligence.”</a:t>
            </a:r>
          </a:p>
          <a:p>
            <a:r>
              <a:rPr lang="en-US" dirty="0"/>
              <a:t>Using discourteous or disrespectful language only upsets the other negotiator and makes it that much harder to obtain a mutually satisfactory result.</a:t>
            </a:r>
            <a:r>
              <a:rPr lang="en-US" i="1" dirty="0"/>
              <a:t> B</a:t>
            </a:r>
            <a:r>
              <a:rPr lang="en-US" dirty="0"/>
              <a:t>e careful not to sound insincere, tentative, or overly eager for a settlement. Do not chance slighting the other negotiator by saying things in a condescending or angry tone of voice.</a:t>
            </a:r>
          </a:p>
          <a:p>
            <a:endParaRPr lang="en-US" i="1" dirty="0"/>
          </a:p>
          <a:p>
            <a:r>
              <a:rPr lang="en-US" i="1" dirty="0"/>
              <a:t>Negotiate from Strength.</a:t>
            </a:r>
            <a:r>
              <a:rPr lang="en-US" dirty="0"/>
              <a:t> Use your strong points — be confident.</a:t>
            </a:r>
          </a:p>
          <a:p>
            <a:endParaRPr lang="en-US" i="1" dirty="0"/>
          </a:p>
          <a:p>
            <a:r>
              <a:rPr lang="en-US" i="1" dirty="0"/>
              <a:t>Be Personable, But Businesslike.</a:t>
            </a:r>
            <a:r>
              <a:rPr lang="en-US" dirty="0"/>
              <a:t> Learn names and use them. Do not use a person’s first name or nickname if you feel that the person might be offended.</a:t>
            </a:r>
          </a:p>
          <a:p>
            <a:endParaRPr lang="en-US" i="1" dirty="0"/>
          </a:p>
          <a:p>
            <a:r>
              <a:rPr lang="en-US" i="1" dirty="0"/>
              <a:t>Keep It Simple.</a:t>
            </a:r>
            <a:r>
              <a:rPr lang="en-US" dirty="0"/>
              <a:t>  Negotiators generally will be less willing to agree when they do not understand.</a:t>
            </a:r>
          </a:p>
          <a:p>
            <a:endParaRPr lang="en-US" i="1" dirty="0"/>
          </a:p>
          <a:p>
            <a:r>
              <a:rPr lang="en-US" i="1" dirty="0"/>
              <a:t>Emphasize the Need for Cooperation.</a:t>
            </a:r>
            <a:r>
              <a:rPr lang="en-US" dirty="0"/>
              <a:t> Both parties need to work together to resolve issues. For example, “We must work together to …. “</a:t>
            </a:r>
          </a:p>
          <a:p>
            <a:pPr defTabSz="931774">
              <a:defRPr/>
            </a:pPr>
            <a:endParaRPr lang="en-US" i="1" dirty="0"/>
          </a:p>
          <a:p>
            <a:pPr defTabSz="931774">
              <a:defRPr/>
            </a:pPr>
            <a:r>
              <a:rPr lang="en-US" i="1" dirty="0"/>
              <a:t>Never Personalize Differences.</a:t>
            </a:r>
            <a:r>
              <a:rPr lang="en-US" dirty="0"/>
              <a:t>  For example, never disagree using personal pronouns. Refer to the “XYZ Corporation position” instead of “your position.” Be especially careful not to make negative comments about anyone involved in the negotiation process. </a:t>
            </a:r>
          </a:p>
          <a:p>
            <a:pPr lvl="1"/>
            <a:r>
              <a:rPr lang="en-US" dirty="0"/>
              <a:t>Negative comments about personnel on the contractor team will likely anger team members</a:t>
            </a:r>
            <a:r>
              <a:rPr lang="en-US" b="1" dirty="0"/>
              <a:t>.</a:t>
            </a:r>
            <a:endParaRPr lang="en-US" dirty="0"/>
          </a:p>
          <a:p>
            <a:pPr lvl="1"/>
            <a:r>
              <a:rPr lang="en-US" dirty="0"/>
              <a:t>Negative comments about personnel on your team will make you seem petty and highlight discord within the team.</a:t>
            </a:r>
          </a:p>
          <a:p>
            <a:endParaRPr lang="en-US" i="1" dirty="0"/>
          </a:p>
          <a:p>
            <a:r>
              <a:rPr lang="en-US" i="1" dirty="0"/>
              <a:t>Be Calm And Don’t Lose Your Temper.  </a:t>
            </a:r>
            <a:r>
              <a:rPr lang="en-US" dirty="0"/>
              <a:t>Remain calm even when others make comments that provoke you.  Continue to be polite even when the other side is rude or provocative.</a:t>
            </a:r>
          </a:p>
          <a:p>
            <a:endParaRPr lang="en-US" dirty="0"/>
          </a:p>
          <a:p>
            <a:r>
              <a:rPr lang="en-US" dirty="0"/>
              <a:t>Body language – watch gestures, don’t say “that makes sense,” say instead “I understand your position” Don’t say, that’s reasonable, say “I understand your position. We may need to caucus at some point”</a:t>
            </a:r>
          </a:p>
          <a:p>
            <a:endParaRPr lang="en-US" i="1" dirty="0"/>
          </a:p>
          <a:p>
            <a:r>
              <a:rPr lang="en-US" b="1" i="1" dirty="0">
                <a:solidFill>
                  <a:srgbClr val="FF0000"/>
                </a:solidFill>
              </a:rPr>
              <a:t>Penalty for Not Saying It Right</a:t>
            </a:r>
            <a:r>
              <a:rPr lang="en-US" i="1" dirty="0"/>
              <a:t>.   </a:t>
            </a:r>
            <a:r>
              <a:rPr lang="en-US" dirty="0"/>
              <a:t>Not saying it right can do irrevocable harm to the negotiation process. Making a true but unfavorable remark about another negotiator might set an adversarial tone for the entire negotiation. The offended negotiator might resist every offer, not because of the fairness or logic involved but because of the hurt feelings caused by the remark.</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25</a:t>
            </a:fld>
            <a:endParaRPr lang="en-US"/>
          </a:p>
        </p:txBody>
      </p:sp>
    </p:spTree>
    <p:extLst>
      <p:ext uri="{BB962C8B-B14F-4D97-AF65-F5344CB8AC3E}">
        <p14:creationId xmlns:p14="http://schemas.microsoft.com/office/powerpoint/2010/main" val="3523876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26</a:t>
            </a:fld>
            <a:endParaRPr lang="en-US"/>
          </a:p>
        </p:txBody>
      </p:sp>
    </p:spTree>
    <p:extLst>
      <p:ext uri="{BB962C8B-B14F-4D97-AF65-F5344CB8AC3E}">
        <p14:creationId xmlns:p14="http://schemas.microsoft.com/office/powerpoint/2010/main" val="1626411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Negotiate what the transition out will be, while your relationship is still in the honeymoon phase</a:t>
            </a:r>
          </a:p>
        </p:txBody>
      </p:sp>
      <p:sp>
        <p:nvSpPr>
          <p:cNvPr id="4" name="Slide Number Placeholder 3"/>
          <p:cNvSpPr>
            <a:spLocks noGrp="1"/>
          </p:cNvSpPr>
          <p:nvPr>
            <p:ph type="sldNum" sz="quarter" idx="10"/>
          </p:nvPr>
        </p:nvSpPr>
        <p:spPr/>
        <p:txBody>
          <a:bodyPr/>
          <a:lstStyle/>
          <a:p>
            <a:fld id="{2B10456B-21F2-6642-9292-8DC5C7CD9D16}" type="slidenum">
              <a:rPr lang="en-US" smtClean="0"/>
              <a:t>27</a:t>
            </a:fld>
            <a:endParaRPr lang="en-US"/>
          </a:p>
        </p:txBody>
      </p:sp>
    </p:spTree>
    <p:extLst>
      <p:ext uri="{BB962C8B-B14F-4D97-AF65-F5344CB8AC3E}">
        <p14:creationId xmlns:p14="http://schemas.microsoft.com/office/powerpoint/2010/main" val="1193827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Cox, Rachel, and Paul </a:t>
            </a:r>
            <a:r>
              <a:rPr lang="en-US" dirty="0" err="1"/>
              <a:t>Kallenbach</a:t>
            </a:r>
            <a:r>
              <a:rPr lang="en-US" dirty="0"/>
              <a:t>. “Back to Basics - Negotiating IP Rights in Technology Development Agreements | </a:t>
            </a:r>
            <a:r>
              <a:rPr lang="en-US" dirty="0" err="1"/>
              <a:t>Lexology</a:t>
            </a:r>
            <a:r>
              <a:rPr lang="en-US" dirty="0"/>
              <a:t>.” </a:t>
            </a:r>
            <a:r>
              <a:rPr lang="en-US" i="1" dirty="0"/>
              <a:t>Back to Basics - Negotiating IP Rights in Technology Development Agreements - </a:t>
            </a:r>
            <a:r>
              <a:rPr lang="en-US" i="1" dirty="0" err="1"/>
              <a:t>Lexology</a:t>
            </a:r>
            <a:r>
              <a:rPr lang="en-US" dirty="0"/>
              <a:t>, 12 Apr. 2017, www.lexology.com/library/detail.aspx?g=885fcb3d-1265-4cbf-8981-ce4bafa04958. </a:t>
            </a:r>
          </a:p>
          <a:p>
            <a:endParaRPr lang="en-US" dirty="0"/>
          </a:p>
          <a:p>
            <a:endParaRPr lang="en-US" dirty="0"/>
          </a:p>
          <a:p>
            <a:r>
              <a:rPr lang="en-US" dirty="0"/>
              <a:t>Sometimes it is not possible to obtain ownership of all of the intellectual property associated with a project. For example, to the extent that a developer is hired to modify their pre-existing designs, products or code, the developer will wish to retain any intellectual property in those pre-existing works (often referred to as 'background IP'). In these circumstances, you will need to ensure that the developer grants you an appropriate license in respect of that background IP.</a:t>
            </a:r>
          </a:p>
          <a:p>
            <a:r>
              <a:rPr lang="en-US" dirty="0"/>
              <a:t>Licenses can be:</a:t>
            </a:r>
          </a:p>
          <a:p>
            <a:r>
              <a:rPr lang="en-US" dirty="0"/>
              <a:t>exclusive or non-exclusive;</a:t>
            </a:r>
          </a:p>
          <a:p>
            <a:r>
              <a:rPr lang="en-US" dirty="0"/>
              <a:t>sub-licensable (or otherwise);</a:t>
            </a:r>
          </a:p>
          <a:p>
            <a:r>
              <a:rPr lang="en-US" dirty="0"/>
              <a:t>unlimited (worldwide/perpetual) or limited, for example, to a geographical region, field of use or time period;</a:t>
            </a:r>
          </a:p>
          <a:p>
            <a:r>
              <a:rPr lang="en-US" dirty="0"/>
              <a:t>transferable or non-transferable. </a:t>
            </a:r>
          </a:p>
          <a:p>
            <a:r>
              <a:rPr lang="en-US" dirty="0"/>
              <a:t>If the license is non-exclusive, it means that the developer will be able to license other parties to use that background IP (which is not unusual in the context of software, as developers often rely on a pre-existing library of tools and code). You would generally seek a worldwide, perpetual, irrevocable license to background IP unless there is good reason to accept limitations to the license. Likewise, the license should permit you to use, copy and modify the product, and to disclose it to third parties (including customers and other developers or contractors you may use) without any confidentiality restrictions.</a:t>
            </a:r>
          </a:p>
          <a:p>
            <a:r>
              <a:rPr lang="en-US" dirty="0"/>
              <a:t>If a license is non-transferable and non-sublicensable, it means that you will not be able to assign or sub-license the right to use or modify the product without the developer's permission (if at all). This can be significant restriction if you hope to sell your business at some point, or even if you'd like to retain another developer to modify the product. You will have far greater flexibility if you can obtain a transferable and sub-licensable license.</a:t>
            </a:r>
          </a:p>
          <a:p>
            <a:r>
              <a:rPr lang="en-US" dirty="0"/>
              <a:t>Finally, you should carefully consider any other limitations on the license granted in relation to the developer's background IP, to ensure that they do not unduly restrict the intended use of the end product.</a:t>
            </a:r>
          </a:p>
          <a:p>
            <a:endParaRPr lang="en-US" dirty="0"/>
          </a:p>
          <a:p>
            <a:r>
              <a:rPr lang="en-US" dirty="0"/>
              <a:t>Definition of work product – think about your definition. What is included? Are you limiting what you will end up owning? DIR has detail in the definition of Material – add a slide with the latest definition of Material.</a:t>
            </a:r>
          </a:p>
          <a:p>
            <a:endParaRPr lang="en-US" dirty="0"/>
          </a:p>
          <a:p>
            <a:r>
              <a:rPr lang="en-US" dirty="0"/>
              <a:t>License back – what happened to the IP when the vendor walk. Can the next vendor build on what was created, can you make changes, do you own enough of the code to make the changes.</a:t>
            </a:r>
          </a:p>
        </p:txBody>
      </p:sp>
      <p:sp>
        <p:nvSpPr>
          <p:cNvPr id="4" name="Slide Number Placeholder 3"/>
          <p:cNvSpPr>
            <a:spLocks noGrp="1"/>
          </p:cNvSpPr>
          <p:nvPr>
            <p:ph type="sldNum" sz="quarter" idx="10"/>
          </p:nvPr>
        </p:nvSpPr>
        <p:spPr/>
        <p:txBody>
          <a:bodyPr/>
          <a:lstStyle/>
          <a:p>
            <a:fld id="{2B10456B-21F2-6642-9292-8DC5C7CD9D16}" type="slidenum">
              <a:rPr lang="en-US" smtClean="0"/>
              <a:t>28</a:t>
            </a:fld>
            <a:endParaRPr lang="en-US"/>
          </a:p>
        </p:txBody>
      </p:sp>
    </p:spTree>
    <p:extLst>
      <p:ext uri="{BB962C8B-B14F-4D97-AF65-F5344CB8AC3E}">
        <p14:creationId xmlns:p14="http://schemas.microsoft.com/office/powerpoint/2010/main" val="658628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risk – what are you at risk for? Breach? What does it cost to notify, pay legal fines and penalties. Indemnification to cover the risk to the state?</a:t>
            </a:r>
          </a:p>
          <a:p>
            <a:endParaRPr lang="en-US" dirty="0"/>
          </a:p>
          <a:p>
            <a:r>
              <a:rPr lang="en-US" dirty="0"/>
              <a:t>How much is enough? What can you get from the vendor? Doesn’t necessarily mirror private sector.</a:t>
            </a:r>
          </a:p>
          <a:p>
            <a:endParaRPr lang="en-US" dirty="0"/>
          </a:p>
          <a:p>
            <a:r>
              <a:rPr lang="en-US" dirty="0"/>
              <a:t>This could be an area of cost trade-off</a:t>
            </a:r>
          </a:p>
          <a:p>
            <a:endParaRPr lang="en-US" dirty="0"/>
          </a:p>
          <a:p>
            <a:r>
              <a:rPr lang="en-US" dirty="0"/>
              <a:t>There is no right or wrong answer – don’t underestimate the need for state – we hold data that hackers want.</a:t>
            </a:r>
          </a:p>
          <a:p>
            <a:endParaRPr lang="en-US" dirty="0"/>
          </a:p>
          <a:p>
            <a:r>
              <a:rPr lang="en-US" dirty="0"/>
              <a:t>Don’t do anything for the sake of “this is what we’ve always done”; review to make sure it makes sense for the situation</a:t>
            </a:r>
          </a:p>
          <a:p>
            <a:endParaRPr lang="en-US" dirty="0"/>
          </a:p>
          <a:p>
            <a:r>
              <a:rPr lang="en-US" dirty="0"/>
              <a:t>Review your solicitation before it goes out – add this to the IT gotchas – don’t use a template without understanding.</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29</a:t>
            </a:fld>
            <a:endParaRPr lang="en-US"/>
          </a:p>
        </p:txBody>
      </p:sp>
    </p:spTree>
    <p:extLst>
      <p:ext uri="{BB962C8B-B14F-4D97-AF65-F5344CB8AC3E}">
        <p14:creationId xmlns:p14="http://schemas.microsoft.com/office/powerpoint/2010/main" val="347128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established what negotiations are, let’s talk about what can be negotiated.</a:t>
            </a:r>
          </a:p>
          <a:p>
            <a:endParaRPr lang="en-US" dirty="0"/>
          </a:p>
          <a:p>
            <a:r>
              <a:rPr lang="en-US" dirty="0"/>
              <a:t>As a state purchasing official, you can negotiate anything in the contract that is not mandated by statute, as long as you are not substantially changing the scope of the work that was approved by CAT/DIR in reviewing your initial solicitation.</a:t>
            </a:r>
          </a:p>
          <a:p>
            <a:endParaRPr lang="en-US" dirty="0"/>
          </a:p>
          <a:p>
            <a:r>
              <a:rPr lang="en-US" dirty="0"/>
              <a:t>I recommend that you focus your negotiations on any respondent variations from what the contract requires, and schedule issues/constraints that are uncovered in the review of vendor responses, any exceptions that a respondent has taken, the proposed price of the contract (in part and in whole), and the terms and conditions of the contract – I always include legal in these discussions.</a:t>
            </a:r>
          </a:p>
          <a:p>
            <a:endParaRPr lang="en-US" dirty="0"/>
          </a:p>
          <a:p>
            <a:r>
              <a:rPr lang="en-US" dirty="0"/>
              <a:t>You should consider how your Service Level Agreements (SLAs) affect pricing, how some terms and conditions have a direct business impact that needs to be considered, whether or not you can accept a Minimum Viable Product (or MVP) to a</a:t>
            </a:r>
          </a:p>
          <a:p>
            <a:r>
              <a:rPr lang="en-US" dirty="0"/>
              <a:t>So, yes, basically everything is fair game. </a:t>
            </a:r>
          </a:p>
        </p:txBody>
      </p:sp>
      <p:sp>
        <p:nvSpPr>
          <p:cNvPr id="4" name="Slide Number Placeholder 3"/>
          <p:cNvSpPr>
            <a:spLocks noGrp="1"/>
          </p:cNvSpPr>
          <p:nvPr>
            <p:ph type="sldNum" sz="quarter" idx="10"/>
          </p:nvPr>
        </p:nvSpPr>
        <p:spPr/>
        <p:txBody>
          <a:bodyPr/>
          <a:lstStyle/>
          <a:p>
            <a:fld id="{2B10456B-21F2-6642-9292-8DC5C7CD9D16}" type="slidenum">
              <a:rPr lang="en-US" smtClean="0"/>
              <a:t>3</a:t>
            </a:fld>
            <a:endParaRPr lang="en-US"/>
          </a:p>
        </p:txBody>
      </p:sp>
    </p:spTree>
    <p:extLst>
      <p:ext uri="{BB962C8B-B14F-4D97-AF65-F5344CB8AC3E}">
        <p14:creationId xmlns:p14="http://schemas.microsoft.com/office/powerpoint/2010/main" val="3771432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Yeagley</a:t>
            </a:r>
            <a:r>
              <a:rPr lang="en-US" dirty="0"/>
              <a:t>, Geoff. “Compass IT Compliance Blog.” </a:t>
            </a:r>
            <a:r>
              <a:rPr lang="en-US" i="1" dirty="0"/>
              <a:t>SSAE 16 SOC 2 Report: The 5 Trust Principles</a:t>
            </a:r>
            <a:r>
              <a:rPr lang="en-US" dirty="0"/>
              <a:t>, 20 July 2016, 10:00 am, www.compassitc.com/blog/ssae-16-soc-2-report-the-5-trust-principles. </a:t>
            </a:r>
            <a:endParaRPr lang="en-US" b="1" dirty="0"/>
          </a:p>
          <a:p>
            <a:endParaRPr lang="en-US" b="1" dirty="0"/>
          </a:p>
          <a:p>
            <a:r>
              <a:rPr lang="en-US" b="1" dirty="0"/>
              <a:t>Beyond SAO standard audits, you may want additional – educate yourself prior to posting, know what you need and WHY you are asking for.</a:t>
            </a:r>
          </a:p>
          <a:p>
            <a:endParaRPr lang="en-US" b="1" dirty="0"/>
          </a:p>
          <a:p>
            <a:r>
              <a:rPr lang="en-US" b="1" dirty="0"/>
              <a:t>Security</a:t>
            </a:r>
            <a:r>
              <a:rPr lang="en-US" dirty="0"/>
              <a:t> - The system is protected against unauthorized access, both physical and logical</a:t>
            </a:r>
          </a:p>
          <a:p>
            <a:r>
              <a:rPr lang="en-US" b="1" dirty="0"/>
              <a:t>Availability</a:t>
            </a:r>
            <a:r>
              <a:rPr lang="en-US" dirty="0"/>
              <a:t> - The system is available for operation and use as committed or agreed</a:t>
            </a:r>
          </a:p>
          <a:p>
            <a:r>
              <a:rPr lang="en-US" b="1" dirty="0"/>
              <a:t>Processing Integrity</a:t>
            </a:r>
            <a:r>
              <a:rPr lang="en-US" dirty="0"/>
              <a:t> - System processing is complete, accurate, timely, and authorized</a:t>
            </a:r>
          </a:p>
          <a:p>
            <a:r>
              <a:rPr lang="en-US" b="1" dirty="0"/>
              <a:t>Confidentiality</a:t>
            </a:r>
            <a:r>
              <a:rPr lang="en-US" dirty="0"/>
              <a:t> - Information designated as confidential is protected as committed or agreed</a:t>
            </a:r>
          </a:p>
          <a:p>
            <a:r>
              <a:rPr lang="en-US" b="1" dirty="0"/>
              <a:t>Privacy</a:t>
            </a:r>
            <a:r>
              <a:rPr lang="en-US" dirty="0"/>
              <a:t> - Personal information is collected, used, retained, disclosed, and destroyed in conformity with the commitments in the entity's privacy notice and with the criteria set forth in Generally Accepted Privacy Principles (GAPP)</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30</a:t>
            </a:fld>
            <a:endParaRPr lang="en-US"/>
          </a:p>
        </p:txBody>
      </p:sp>
    </p:spTree>
    <p:extLst>
      <p:ext uri="{BB962C8B-B14F-4D97-AF65-F5344CB8AC3E}">
        <p14:creationId xmlns:p14="http://schemas.microsoft.com/office/powerpoint/2010/main" val="54625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31</a:t>
            </a:fld>
            <a:endParaRPr lang="en-US"/>
          </a:p>
        </p:txBody>
      </p:sp>
    </p:spTree>
    <p:extLst>
      <p:ext uri="{BB962C8B-B14F-4D97-AF65-F5344CB8AC3E}">
        <p14:creationId xmlns:p14="http://schemas.microsoft.com/office/powerpoint/2010/main" val="850805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32</a:t>
            </a:fld>
            <a:endParaRPr lang="en-US"/>
          </a:p>
        </p:txBody>
      </p:sp>
    </p:spTree>
    <p:extLst>
      <p:ext uri="{BB962C8B-B14F-4D97-AF65-F5344CB8AC3E}">
        <p14:creationId xmlns:p14="http://schemas.microsoft.com/office/powerpoint/2010/main" val="3177280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 contracts contain the terms and conditions that protect the state of Texas and its DIR customers.  DIR CM’s keep up with trends and risks and negotiate T&amp;Cs that are most relevant to today’s IT climate.  These terms and conditions can not be eliminated or weakened by a customer, however customers can add existing T&amp;Cs and strengthen ones that are already in place when needed for their organizational purposes.</a:t>
            </a:r>
          </a:p>
          <a:p>
            <a:endParaRPr lang="en-US" dirty="0"/>
          </a:p>
          <a:p>
            <a:r>
              <a:rPr lang="en-US" dirty="0"/>
              <a:t>Examples</a:t>
            </a:r>
          </a:p>
          <a:p>
            <a:r>
              <a:rPr lang="en-US" dirty="0"/>
              <a:t>Increased need for insurance based on the project- cyber insurance; increased policy values</a:t>
            </a:r>
          </a:p>
          <a:p>
            <a:r>
              <a:rPr lang="en-US" dirty="0"/>
              <a:t>Unique security requirements – such as access to buildings, for public safety requirements on how tools/equipment should be secured</a:t>
            </a:r>
          </a:p>
          <a:p>
            <a:r>
              <a:rPr lang="en-US" dirty="0"/>
              <a:t>Unique requirements for education such as FERPA; healthcare – HIPPAA; law enforcement – CJIS requirements</a:t>
            </a:r>
          </a:p>
          <a:p>
            <a:endParaRPr lang="en-US" dirty="0"/>
          </a:p>
          <a:p>
            <a:r>
              <a:rPr lang="en-US" dirty="0"/>
              <a:t>Note:  some additional T&amp;Cs may have upfront cost (example increased insurance requirements or restrictions to access building during certain times, </a:t>
            </a:r>
            <a:r>
              <a:rPr lang="en-US" dirty="0" err="1"/>
              <a:t>etc</a:t>
            </a:r>
            <a:r>
              <a:rPr lang="en-US" dirty="0"/>
              <a:t>…)</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33</a:t>
            </a:fld>
            <a:endParaRPr lang="en-US"/>
          </a:p>
        </p:txBody>
      </p:sp>
    </p:spTree>
    <p:extLst>
      <p:ext uri="{BB962C8B-B14F-4D97-AF65-F5344CB8AC3E}">
        <p14:creationId xmlns:p14="http://schemas.microsoft.com/office/powerpoint/2010/main" val="374318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 uses the DBITS contract for procurement assistance for Major IT Contracts</a:t>
            </a:r>
          </a:p>
          <a:p>
            <a:endParaRPr lang="en-US" dirty="0"/>
          </a:p>
          <a:p>
            <a:r>
              <a:rPr lang="en-US" dirty="0"/>
              <a:t>Kelly Parker is running a IT Negotiations for Cooperative Contracts session you may want to attend.</a:t>
            </a:r>
          </a:p>
        </p:txBody>
      </p:sp>
      <p:sp>
        <p:nvSpPr>
          <p:cNvPr id="4" name="Slide Number Placeholder 3"/>
          <p:cNvSpPr>
            <a:spLocks noGrp="1"/>
          </p:cNvSpPr>
          <p:nvPr>
            <p:ph type="sldNum" sz="quarter" idx="10"/>
          </p:nvPr>
        </p:nvSpPr>
        <p:spPr/>
        <p:txBody>
          <a:bodyPr/>
          <a:lstStyle/>
          <a:p>
            <a:fld id="{2B10456B-21F2-6642-9292-8DC5C7CD9D16}" type="slidenum">
              <a:rPr lang="en-US" smtClean="0"/>
              <a:t>34</a:t>
            </a:fld>
            <a:endParaRPr lang="en-US"/>
          </a:p>
        </p:txBody>
      </p:sp>
    </p:spTree>
    <p:extLst>
      <p:ext uri="{BB962C8B-B14F-4D97-AF65-F5344CB8AC3E}">
        <p14:creationId xmlns:p14="http://schemas.microsoft.com/office/powerpoint/2010/main" val="2606807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kern="0" dirty="0">
                <a:latin typeface="Franklin Gothic Medium" panose="020B0603020102020204" pitchFamily="34" charset="0"/>
              </a:rPr>
              <a:t>These contracts foster and promote value by encouraging use of managed technology infrastructure and shared services. Shared Services Contracts currently include:</a:t>
            </a:r>
          </a:p>
          <a:p>
            <a:r>
              <a:rPr lang="en-US" dirty="0"/>
              <a:t>he contract management, the vendor provides managed services for your agency</a:t>
            </a:r>
          </a:p>
        </p:txBody>
      </p:sp>
      <p:sp>
        <p:nvSpPr>
          <p:cNvPr id="4" name="Slide Number Placeholder 3"/>
          <p:cNvSpPr>
            <a:spLocks noGrp="1"/>
          </p:cNvSpPr>
          <p:nvPr>
            <p:ph type="sldNum" sz="quarter" idx="10"/>
          </p:nvPr>
        </p:nvSpPr>
        <p:spPr/>
        <p:txBody>
          <a:bodyPr/>
          <a:lstStyle/>
          <a:p>
            <a:fld id="{2B10456B-21F2-6642-9292-8DC5C7CD9D16}" type="slidenum">
              <a:rPr lang="en-US" smtClean="0"/>
              <a:t>35</a:t>
            </a:fld>
            <a:endParaRPr lang="en-US"/>
          </a:p>
        </p:txBody>
      </p:sp>
    </p:spTree>
    <p:extLst>
      <p:ext uri="{BB962C8B-B14F-4D97-AF65-F5344CB8AC3E}">
        <p14:creationId xmlns:p14="http://schemas.microsoft.com/office/powerpoint/2010/main" val="3578247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03BB6-B793-4BE9-BE47-096F06CF262E}" type="slidenum">
              <a:rPr lang="en-US" smtClean="0"/>
              <a:t>36</a:t>
            </a:fld>
            <a:endParaRPr lang="en-US"/>
          </a:p>
        </p:txBody>
      </p:sp>
    </p:spTree>
    <p:extLst>
      <p:ext uri="{BB962C8B-B14F-4D97-AF65-F5344CB8AC3E}">
        <p14:creationId xmlns:p14="http://schemas.microsoft.com/office/powerpoint/2010/main" val="2384907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hlinkClick r:id="rId3"/>
              </a:rPr>
              <a:t>https://youtu.be/q-0wJGZ_J3I</a:t>
            </a:r>
            <a:endParaRPr lang="en-US" dirty="0"/>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37</a:t>
            </a:fld>
            <a:endParaRPr lang="en-US"/>
          </a:p>
        </p:txBody>
      </p:sp>
    </p:spTree>
    <p:extLst>
      <p:ext uri="{BB962C8B-B14F-4D97-AF65-F5344CB8AC3E}">
        <p14:creationId xmlns:p14="http://schemas.microsoft.com/office/powerpoint/2010/main" val="1106054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38</a:t>
            </a:fld>
            <a:endParaRPr lang="en-US"/>
          </a:p>
        </p:txBody>
      </p:sp>
    </p:spTree>
    <p:extLst>
      <p:ext uri="{BB962C8B-B14F-4D97-AF65-F5344CB8AC3E}">
        <p14:creationId xmlns:p14="http://schemas.microsoft.com/office/powerpoint/2010/main" val="361415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important rules we have to remember in negotiations, however. I’m sure most of you know these, but my General Counsel asked that we review them here.</a:t>
            </a:r>
          </a:p>
          <a:p>
            <a:endParaRPr lang="en-US" dirty="0"/>
          </a:p>
          <a:p>
            <a:r>
              <a:rPr lang="en-US" dirty="0"/>
              <a:t>In negotiations, you can:</a:t>
            </a:r>
          </a:p>
          <a:p>
            <a:endParaRPr lang="en-US" dirty="0"/>
          </a:p>
          <a:p>
            <a:pPr lvl="1"/>
            <a:r>
              <a:rPr lang="en-US" dirty="0"/>
              <a:t>Point out proposal variations from RFO – tell the vendor where they seem to deviate from the stated requirements and I’d also recommend you call out any area where you aren’t sure they are understanding what it is you are asking for.</a:t>
            </a:r>
          </a:p>
          <a:p>
            <a:pPr lvl="1"/>
            <a:endParaRPr lang="en-US" dirty="0"/>
          </a:p>
          <a:p>
            <a:pPr lvl="1"/>
            <a:r>
              <a:rPr lang="en-US" dirty="0"/>
              <a:t>Discuss potential tradeoffs – You can work with the vendor to determine areas of give and take that might be mutually beneficial. For example, if you allowed the vendor to defer some functionality to a later phase, they might be able to give you more competitive pricing. Or the state could request some functionality be moved forward based on new priorities in return for waiving an associated SLA for a period of time, or lowering it overall.</a:t>
            </a:r>
          </a:p>
          <a:p>
            <a:pPr lvl="1"/>
            <a:endParaRPr lang="en-US" dirty="0"/>
          </a:p>
          <a:p>
            <a:pPr lvl="1"/>
            <a:r>
              <a:rPr lang="en-US" dirty="0"/>
              <a:t>Reach agreements (documented in the contract) – You can reach agreements with the vendor in negotiations. You should always document those agreements in the contract before signing, making sure both parties agree on the language. Verbal agreements will not be remembered the same by both parties! IN three years if this contract is still in effect, will you still know what the contract means – you need to make sure the documented words will be understandable by parties not currently in the room.</a:t>
            </a:r>
          </a:p>
          <a:p>
            <a:pPr lvl="1"/>
            <a:endParaRPr lang="en-US" dirty="0"/>
          </a:p>
          <a:p>
            <a:pPr lvl="1"/>
            <a:r>
              <a:rPr lang="en-US" dirty="0"/>
              <a:t>Persuade the offeror to improve pricing/performance in the offer revision – Pricing is always a big topic in negotiations. The state affects pricing through everything it presents in the RFO. A quick way to reduce pricing is to de-risk the engagement for the vendor where you can. Present all pertinent information in negotiations so there are no surprises for the vendor. You may decide to share the state’s budget for the engagement as a way to set a baseline for the vendor to strive for. Eliminating or reducing SLAs is another way of reducing pricing. You don’t have to explicitly list everything you have done in hopes of getting the vendor to come down in price, but you can if you want. We find it very helpful to keep price in the vendor’s mind as we work through the technical documents by pointing out at concession points/clarification points that a reduction in hours/staff should lead to a drop in pricing.</a:t>
            </a:r>
          </a:p>
          <a:p>
            <a:pPr lvl="1"/>
            <a:endParaRPr lang="en-US" dirty="0"/>
          </a:p>
          <a:p>
            <a:r>
              <a:rPr lang="en-US" dirty="0"/>
              <a:t>NEVER reveal information from one proposal to another respondent. This can nullify your entire procurement. Technical solutions, particularly for IT engagements, are often proprietary to the vendor. Revealing them to a competitor could lead to a law suit. </a:t>
            </a:r>
          </a:p>
        </p:txBody>
      </p:sp>
      <p:sp>
        <p:nvSpPr>
          <p:cNvPr id="4" name="Slide Number Placeholder 3"/>
          <p:cNvSpPr>
            <a:spLocks noGrp="1"/>
          </p:cNvSpPr>
          <p:nvPr>
            <p:ph type="sldNum" sz="quarter" idx="10"/>
          </p:nvPr>
        </p:nvSpPr>
        <p:spPr/>
        <p:txBody>
          <a:bodyPr/>
          <a:lstStyle/>
          <a:p>
            <a:fld id="{2B10456B-21F2-6642-9292-8DC5C7CD9D16}" type="slidenum">
              <a:rPr lang="en-US" smtClean="0"/>
              <a:t>4</a:t>
            </a:fld>
            <a:endParaRPr lang="en-US"/>
          </a:p>
        </p:txBody>
      </p:sp>
    </p:spTree>
    <p:extLst>
      <p:ext uri="{BB962C8B-B14F-4D97-AF65-F5344CB8AC3E}">
        <p14:creationId xmlns:p14="http://schemas.microsoft.com/office/powerpoint/2010/main" val="245766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Point to indicators that price is too high or too low* - As part of pricing negotiations, you can point out to the indicators where you think their pricing is off. A simple, “this is higher than we expected it to be” can open up a discussion about state expectations and the respondent’s understanding. And vendors do sometimes price their solutions too low. While it seems like you are getting a great deal, you want to make sure the vendor can afford to operate at the proposed rates. A contract should be a partnership, and it is difficult to have a successful project if one party is suffering in some way.</a:t>
            </a:r>
          </a:p>
          <a:p>
            <a:pPr lvl="1"/>
            <a:endParaRPr lang="en-US" dirty="0"/>
          </a:p>
          <a:p>
            <a:pPr lvl="1"/>
            <a:r>
              <a:rPr lang="en-US" dirty="0"/>
              <a:t>You can use the following items as a basis for determining if a vendors pricing is off: indicate that you have evaluated the solution and cost (always people, hardware, and software)</a:t>
            </a:r>
          </a:p>
          <a:p>
            <a:pPr lvl="1"/>
            <a:endParaRPr lang="en-US" dirty="0"/>
          </a:p>
          <a:p>
            <a:pPr lvl="1"/>
            <a:r>
              <a:rPr lang="en-US" dirty="0"/>
              <a:t>Market research – Market/Catalog prices</a:t>
            </a:r>
          </a:p>
          <a:p>
            <a:pPr lvl="1"/>
            <a:r>
              <a:rPr lang="en-US" dirty="0"/>
              <a:t>Past procurements – historical prices</a:t>
            </a:r>
          </a:p>
          <a:p>
            <a:pPr lvl="1"/>
            <a:r>
              <a:rPr lang="en-US" dirty="0"/>
              <a:t>Independent government estimate</a:t>
            </a:r>
          </a:p>
          <a:p>
            <a:pPr lvl="1"/>
            <a:r>
              <a:rPr lang="en-US" dirty="0"/>
              <a:t>A cost estimating relationship’s predictions of price</a:t>
            </a:r>
          </a:p>
          <a:p>
            <a:endParaRPr lang="en-US" dirty="0"/>
          </a:p>
          <a:p>
            <a:r>
              <a:rPr lang="en-US" dirty="0"/>
              <a:t>As we discussed on the previous slide regarding technical solutions, you can not tell one vendor that another vendor is offering a better price. Point out that pricing is an evaluated component, point out where you think the vendor has it wrong, but do not tell them they are the highest priced vendor of all bids received or any other indication of price comparison between/among vendors.</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5</a:t>
            </a:fld>
            <a:endParaRPr lang="en-US"/>
          </a:p>
        </p:txBody>
      </p:sp>
    </p:spTree>
    <p:extLst>
      <p:ext uri="{BB962C8B-B14F-4D97-AF65-F5344CB8AC3E}">
        <p14:creationId xmlns:p14="http://schemas.microsoft.com/office/powerpoint/2010/main" val="335652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the basics. Here’s a little video to show you some negotiators in action. There are a lot of </a:t>
            </a:r>
            <a:r>
              <a:rPr lang="en-US" dirty="0" err="1"/>
              <a:t>Don’t’s</a:t>
            </a:r>
            <a:r>
              <a:rPr lang="en-US" dirty="0"/>
              <a:t> for you to enjoy!</a:t>
            </a:r>
          </a:p>
          <a:p>
            <a:endParaRPr lang="en-US" dirty="0"/>
          </a:p>
        </p:txBody>
      </p:sp>
      <p:sp>
        <p:nvSpPr>
          <p:cNvPr id="4" name="Slide Number Placeholder 3"/>
          <p:cNvSpPr>
            <a:spLocks noGrp="1"/>
          </p:cNvSpPr>
          <p:nvPr>
            <p:ph type="sldNum" sz="quarter" idx="10"/>
          </p:nvPr>
        </p:nvSpPr>
        <p:spPr/>
        <p:txBody>
          <a:bodyPr/>
          <a:lstStyle/>
          <a:p>
            <a:fld id="{2B10456B-21F2-6642-9292-8DC5C7CD9D16}" type="slidenum">
              <a:rPr lang="en-US" smtClean="0"/>
              <a:t>6</a:t>
            </a:fld>
            <a:endParaRPr lang="en-US"/>
          </a:p>
        </p:txBody>
      </p:sp>
    </p:spTree>
    <p:extLst>
      <p:ext uri="{BB962C8B-B14F-4D97-AF65-F5344CB8AC3E}">
        <p14:creationId xmlns:p14="http://schemas.microsoft.com/office/powerpoint/2010/main" val="217283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people in the video we just watched, the state tends to have the upper hand in most vendor negotiations, simply because we have the state of Texas in our corner.</a:t>
            </a:r>
          </a:p>
          <a:p>
            <a:endParaRPr lang="en-US" dirty="0"/>
          </a:p>
          <a:p>
            <a:r>
              <a:rPr lang="en-US" dirty="0"/>
              <a:t>Before going in to a negotiation, though, you should know what type of negotiator you are.</a:t>
            </a:r>
          </a:p>
          <a:p>
            <a:endParaRPr lang="en-US" dirty="0"/>
          </a:p>
          <a:p>
            <a:r>
              <a:rPr lang="en-US" dirty="0"/>
              <a:t>We will walk you through the characteristics in the next few slides.</a:t>
            </a:r>
          </a:p>
          <a:p>
            <a:endParaRPr lang="en-US" dirty="0"/>
          </a:p>
          <a:p>
            <a:r>
              <a:rPr lang="en-US" dirty="0"/>
              <a:t>Each type has it’s strengths and weaknesses;</a:t>
            </a:r>
          </a:p>
        </p:txBody>
      </p:sp>
      <p:sp>
        <p:nvSpPr>
          <p:cNvPr id="4" name="Slide Number Placeholder 3"/>
          <p:cNvSpPr>
            <a:spLocks noGrp="1"/>
          </p:cNvSpPr>
          <p:nvPr>
            <p:ph type="sldNum" sz="quarter" idx="10"/>
          </p:nvPr>
        </p:nvSpPr>
        <p:spPr/>
        <p:txBody>
          <a:bodyPr/>
          <a:lstStyle/>
          <a:p>
            <a:fld id="{2B10456B-21F2-6642-9292-8DC5C7CD9D16}" type="slidenum">
              <a:rPr lang="en-US" smtClean="0"/>
              <a:t>7</a:t>
            </a:fld>
            <a:endParaRPr lang="en-US"/>
          </a:p>
        </p:txBody>
      </p:sp>
    </p:spTree>
    <p:extLst>
      <p:ext uri="{BB962C8B-B14F-4D97-AF65-F5344CB8AC3E}">
        <p14:creationId xmlns:p14="http://schemas.microsoft.com/office/powerpoint/2010/main" val="354415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 negotiators are relationship-focused; they may start of negotiations trying establish a camaraderie with the other side in an effort to avoid conflict.</a:t>
            </a:r>
          </a:p>
          <a:p>
            <a:endParaRPr lang="en-US" dirty="0"/>
          </a:p>
          <a:p>
            <a:r>
              <a:rPr lang="en-US" dirty="0"/>
              <a:t>Soft negotiators might be more willing to make concessions or offers to the other side in order to reach agreement. They reveal the bottom line to the vendor as a tactic to gain trust.</a:t>
            </a:r>
          </a:p>
          <a:p>
            <a:endParaRPr lang="en-US" dirty="0"/>
          </a:p>
          <a:p>
            <a:r>
              <a:rPr lang="en-US" dirty="0"/>
              <a:t>Soft negotiators should not be confused with weak negotiators. The techniques they use are effective and can lead to a very collaborative session and subsequent partnership throughout the contract based on the relationships built prior to award.</a:t>
            </a:r>
          </a:p>
          <a:p>
            <a:endParaRPr lang="en-US" dirty="0"/>
          </a:p>
          <a:p>
            <a:r>
              <a:rPr lang="en-US" dirty="0"/>
              <a:t>Soft negotiators do need to be mindful about giving too much away, either through concessions or information. In the quest for equality, you must remember that the state always has to be more “equal” than the vendor!</a:t>
            </a:r>
          </a:p>
        </p:txBody>
      </p:sp>
      <p:sp>
        <p:nvSpPr>
          <p:cNvPr id="4" name="Slide Number Placeholder 3"/>
          <p:cNvSpPr>
            <a:spLocks noGrp="1"/>
          </p:cNvSpPr>
          <p:nvPr>
            <p:ph type="sldNum" sz="quarter" idx="10"/>
          </p:nvPr>
        </p:nvSpPr>
        <p:spPr/>
        <p:txBody>
          <a:bodyPr/>
          <a:lstStyle/>
          <a:p>
            <a:fld id="{2B10456B-21F2-6642-9292-8DC5C7CD9D16}" type="slidenum">
              <a:rPr lang="en-US" smtClean="0"/>
              <a:t>8</a:t>
            </a:fld>
            <a:endParaRPr lang="en-US"/>
          </a:p>
        </p:txBody>
      </p:sp>
    </p:spTree>
    <p:extLst>
      <p:ext uri="{BB962C8B-B14F-4D97-AF65-F5344CB8AC3E}">
        <p14:creationId xmlns:p14="http://schemas.microsoft.com/office/powerpoint/2010/main" val="1088497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analyzer, however, sees negotiations as a game of wits – who can out-negotiate whom.</a:t>
            </a:r>
          </a:p>
          <a:p>
            <a:endParaRPr lang="en-US" dirty="0"/>
          </a:p>
          <a:p>
            <a:r>
              <a:rPr lang="en-US" dirty="0"/>
              <a:t>Analyzers are prepared with data, facts, and figures. The value of the relationship is second to the facts.</a:t>
            </a:r>
          </a:p>
          <a:p>
            <a:br>
              <a:rPr lang="en-US" dirty="0"/>
            </a:br>
            <a:r>
              <a:rPr lang="en-US" dirty="0"/>
              <a:t>When analyzers make concessions, it is only because it make logical sense to do so.</a:t>
            </a:r>
          </a:p>
          <a:p>
            <a:endParaRPr lang="en-US" dirty="0"/>
          </a:p>
          <a:p>
            <a:r>
              <a:rPr lang="en-US" dirty="0"/>
              <a:t>Analyzers are great at explanations without emotion.</a:t>
            </a:r>
          </a:p>
          <a:p>
            <a:endParaRPr lang="en-US" dirty="0"/>
          </a:p>
          <a:p>
            <a:r>
              <a:rPr lang="en-US" dirty="0"/>
              <a:t>They reach contract agreements through reason and persuasion, presenting arguments based on the “what is” and not the “I think”.</a:t>
            </a:r>
          </a:p>
          <a:p>
            <a:endParaRPr lang="en-US" dirty="0"/>
          </a:p>
          <a:p>
            <a:r>
              <a:rPr lang="en-US" dirty="0"/>
              <a:t>These are the people you want to turn to when emotions get high on either side – they can see both sides of the argument and they may be able to diffuse tense situations with their logical approach.</a:t>
            </a:r>
          </a:p>
          <a:p>
            <a:endParaRPr lang="en-US" dirty="0"/>
          </a:p>
          <a:p>
            <a:r>
              <a:rPr lang="en-US" dirty="0"/>
              <a:t>This is the “Spock/Vulcan” negotiator – for my </a:t>
            </a:r>
            <a:r>
              <a:rPr lang="en-US" dirty="0" err="1"/>
              <a:t>trekkies</a:t>
            </a:r>
            <a:r>
              <a:rPr lang="en-US" dirty="0"/>
              <a:t> out there.</a:t>
            </a:r>
          </a:p>
          <a:p>
            <a:endParaRPr lang="en-US" dirty="0"/>
          </a:p>
          <a:p>
            <a:r>
              <a:rPr lang="en-US" dirty="0"/>
              <a:t>Full disclosure – I tend to be a mix of soft and analyzer when I go into negotiations.</a:t>
            </a:r>
          </a:p>
        </p:txBody>
      </p:sp>
      <p:sp>
        <p:nvSpPr>
          <p:cNvPr id="4" name="Slide Number Placeholder 3"/>
          <p:cNvSpPr>
            <a:spLocks noGrp="1"/>
          </p:cNvSpPr>
          <p:nvPr>
            <p:ph type="sldNum" sz="quarter" idx="10"/>
          </p:nvPr>
        </p:nvSpPr>
        <p:spPr/>
        <p:txBody>
          <a:bodyPr/>
          <a:lstStyle/>
          <a:p>
            <a:fld id="{2B10456B-21F2-6642-9292-8DC5C7CD9D16}" type="slidenum">
              <a:rPr lang="en-US" smtClean="0"/>
              <a:t>9</a:t>
            </a:fld>
            <a:endParaRPr lang="en-US"/>
          </a:p>
        </p:txBody>
      </p:sp>
    </p:spTree>
    <p:extLst>
      <p:ext uri="{BB962C8B-B14F-4D97-AF65-F5344CB8AC3E}">
        <p14:creationId xmlns:p14="http://schemas.microsoft.com/office/powerpoint/2010/main" val="1400739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5732"/>
            <a:ext cx="9144000" cy="2387600"/>
          </a:xfrm>
        </p:spPr>
        <p:txBody>
          <a:bodyPr anchor="b">
            <a:normAutofit/>
          </a:bodyPr>
          <a:lstStyle>
            <a:lvl1pPr algn="ctr">
              <a:defRPr sz="4800">
                <a:solidFill>
                  <a:schemeClr val="tx1"/>
                </a:solidFill>
                <a:effectLst/>
                <a:latin typeface="Franklin Gothic Heavy" charset="0"/>
                <a:ea typeface="Franklin Gothic Heavy" charset="0"/>
                <a:cs typeface="Franklin Gothic Heavy"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095407"/>
            <a:ext cx="9144000" cy="1655762"/>
          </a:xfrm>
        </p:spPr>
        <p:txBody>
          <a:bodyPr/>
          <a:lstStyle>
            <a:lvl1pPr marL="0" indent="0" algn="ctr">
              <a:buNone/>
              <a:defRPr sz="2400">
                <a:latin typeface="Franklin Gothic Demi" charset="0"/>
                <a:ea typeface="Franklin Gothic Demi" charset="0"/>
                <a:cs typeface="Franklin Gothic Dem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8BB1CF-DFA3-4543-8E39-3B8059ADFB2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BB1CF-DFA3-4543-8E39-3B8059ADFB2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1807"/>
            <a:ext cx="2628900" cy="4705155"/>
          </a:xfrm>
        </p:spPr>
        <p:txBody>
          <a:bodyPr vert="eaVert"/>
          <a:lstStyle>
            <a:lvl1pPr>
              <a:defRPr>
                <a:solidFill>
                  <a:schemeClr val="tx1"/>
                </a:solidFill>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471807"/>
            <a:ext cx="7734300" cy="470515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BB1CF-DFA3-4543-8E39-3B8059ADFB2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87395"/>
          </a:xfrm>
        </p:spPr>
        <p:txBody>
          <a:bodyPr/>
          <a:lstStyle>
            <a:lvl1pPr>
              <a:defRPr b="0" cap="none" spc="0">
                <a:ln w="0"/>
                <a:solidFill>
                  <a:schemeClr val="bg1"/>
                </a:solidFill>
                <a:effectLst>
                  <a:outerShdw blurRad="38100" dist="19050" dir="2700000" algn="tl" rotWithShape="0">
                    <a:schemeClr val="dk1">
                      <a:alpha val="40000"/>
                    </a:schemeClr>
                  </a:outerShdw>
                </a:effectLst>
                <a:latin typeface="Franklin Gothic Heavy" charset="0"/>
                <a:ea typeface="Franklin Gothic Heavy" charset="0"/>
                <a:cs typeface="Franklin Gothic Heavy" charset="0"/>
              </a:defRPr>
            </a:lvl1pPr>
          </a:lstStyle>
          <a:p>
            <a:r>
              <a:rPr lang="en-US"/>
              <a:t>Click to edit Master title style</a:t>
            </a:r>
            <a:endParaRPr lang="en-US" dirty="0"/>
          </a:p>
        </p:txBody>
      </p:sp>
      <p:sp>
        <p:nvSpPr>
          <p:cNvPr id="3" name="Content Placeholder 2"/>
          <p:cNvSpPr>
            <a:spLocks noGrp="1"/>
          </p:cNvSpPr>
          <p:nvPr>
            <p:ph idx="1"/>
          </p:nvPr>
        </p:nvSpPr>
        <p:spPr>
          <a:xfrm>
            <a:off x="838200" y="1556951"/>
            <a:ext cx="10515600" cy="4620012"/>
          </a:xfrm>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8BB1CF-DFA3-4543-8E39-3B8059ADFB2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350667"/>
            <a:ext cx="10515600" cy="2852737"/>
          </a:xfrm>
        </p:spPr>
        <p:txBody>
          <a:bodyPr anchor="b"/>
          <a:lstStyle>
            <a:lvl1pPr>
              <a:defRPr sz="6000">
                <a:solidFill>
                  <a:schemeClr val="tx1"/>
                </a:solidFill>
                <a:effectLst/>
                <a:latin typeface="Franklin Gothic Demi" charset="0"/>
                <a:ea typeface="Franklin Gothic Demi" charset="0"/>
                <a:cs typeface="Franklin Gothic Demi"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3230392"/>
            <a:ext cx="10515600" cy="1500187"/>
          </a:xfrm>
        </p:spPr>
        <p:txBody>
          <a:bodyPr/>
          <a:lstStyle>
            <a:lvl1pPr marL="0" indent="0">
              <a:buNone/>
              <a:defRPr sz="2400">
                <a:solidFill>
                  <a:schemeClr val="tx1">
                    <a:tint val="75000"/>
                  </a:schemeClr>
                </a:solidFill>
                <a:latin typeface="Franklin Gothic Demi Cond" charset="0"/>
                <a:ea typeface="Franklin Gothic Demi Cond" charset="0"/>
                <a:cs typeface="Franklin Gothic Demi Con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8BB1CF-DFA3-4543-8E39-3B8059ADFB29}"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2289"/>
          </a:xfrm>
        </p:spPr>
        <p:txBody>
          <a:bodyPr/>
          <a:lstStyle>
            <a:lvl1pPr>
              <a:defRPr>
                <a:solidFill>
                  <a:schemeClr val="bg1"/>
                </a:solidFill>
                <a:latin typeface="Franklin Gothic Heavy" charset="0"/>
                <a:ea typeface="Franklin Gothic Heavy" charset="0"/>
                <a:cs typeface="Franklin Gothic Heavy"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484334"/>
            <a:ext cx="5181600" cy="4692629"/>
          </a:xfrm>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84334"/>
            <a:ext cx="5181600" cy="46926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8BB1CF-DFA3-4543-8E39-3B8059ADFB29}"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10228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48701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310922"/>
            <a:ext cx="5157787" cy="38769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48701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10922"/>
            <a:ext cx="5183188" cy="38769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8BB1CF-DFA3-4543-8E39-3B8059ADFB29}"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8BB1CF-DFA3-4543-8E39-3B8059ADFB29}"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BB1CF-DFA3-4543-8E39-3B8059ADFB29}"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15648"/>
            <a:ext cx="3932237" cy="829850"/>
          </a:xfrm>
        </p:spPr>
        <p:txBody>
          <a:bodyPr anchor="b"/>
          <a:lstStyle>
            <a:lvl1pPr>
              <a:defRPr sz="320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5183188" y="1515648"/>
            <a:ext cx="6172200" cy="4633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34549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BB1CF-DFA3-4543-8E39-3B8059ADFB29}"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22119"/>
            <a:ext cx="3932237" cy="767219"/>
          </a:xfrm>
        </p:spPr>
        <p:txBody>
          <a:bodyPr anchor="b"/>
          <a:lstStyle>
            <a:lvl1pPr>
              <a:defRPr sz="3200">
                <a:solidFill>
                  <a:schemeClr val="tx1"/>
                </a:solidFill>
                <a:effectLst/>
              </a:defRPr>
            </a:lvl1pPr>
          </a:lstStyle>
          <a:p>
            <a:r>
              <a:rPr lang="en-US"/>
              <a:t>Click to edit Master title style</a:t>
            </a:r>
            <a:endParaRPr lang="en-US" dirty="0"/>
          </a:p>
        </p:txBody>
      </p:sp>
      <p:sp>
        <p:nvSpPr>
          <p:cNvPr id="3" name="Picture Placeholder 2"/>
          <p:cNvSpPr>
            <a:spLocks noGrp="1"/>
          </p:cNvSpPr>
          <p:nvPr>
            <p:ph type="pic" idx="1"/>
          </p:nvPr>
        </p:nvSpPr>
        <p:spPr>
          <a:xfrm>
            <a:off x="5183188" y="1622119"/>
            <a:ext cx="6172200" cy="45708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38933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BB1CF-DFA3-4543-8E39-3B8059ADFB29}"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AF66D-A13B-6F44-B082-D7F3693F012B}"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
            <a:ext cx="10515600" cy="10897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84334"/>
            <a:ext cx="10515600" cy="46926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charset="0"/>
                <a:ea typeface="Franklin Gothic Book" charset="0"/>
                <a:cs typeface="Franklin Gothic Book" charset="0"/>
              </a:defRPr>
            </a:lvl1pPr>
          </a:lstStyle>
          <a:p>
            <a:fld id="{288BB1CF-DFA3-4543-8E39-3B8059ADFB29}" type="datetimeFigureOut">
              <a:rPr lang="en-US" smtClean="0"/>
              <a:pPr/>
              <a:t>4/2/2018</a:t>
            </a:fld>
            <a:endParaRPr lang="en-US" dirty="0"/>
          </a:p>
        </p:txBody>
      </p:sp>
      <p:sp>
        <p:nvSpPr>
          <p:cNvPr id="5" name="Footer Placeholder 4"/>
          <p:cNvSpPr>
            <a:spLocks noGrp="1"/>
          </p:cNvSpPr>
          <p:nvPr>
            <p:ph type="ftr" sz="quarter" idx="3"/>
          </p:nvPr>
        </p:nvSpPr>
        <p:spPr>
          <a:xfrm>
            <a:off x="2449809" y="6356350"/>
            <a:ext cx="7628149"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Book" charset="0"/>
                <a:ea typeface="Franklin Gothic Book" charset="0"/>
                <a:cs typeface="Franklin Gothic Book" charset="0"/>
              </a:defRPr>
            </a:lvl1pPr>
          </a:lstStyle>
          <a:p>
            <a:r>
              <a:rPr lang="en-US" dirty="0"/>
              <a:t>DO NOT DISCLOSE – DIR Procurement-Related Information (Texas Govt. Code Section 552.104)</a:t>
            </a:r>
          </a:p>
          <a:p>
            <a:r>
              <a:rPr lang="en-US" dirty="0"/>
              <a:t>                       FOR AUTHORIZED PROCUREMENT PERSONNEL ONLY</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Book" charset="0"/>
                <a:ea typeface="Franklin Gothic Book" charset="0"/>
                <a:cs typeface="Franklin Gothic Book" charset="0"/>
              </a:defRPr>
            </a:lvl1pPr>
          </a:lstStyle>
          <a:p>
            <a:fld id="{418AF66D-A13B-6F44-B082-D7F3693F012B}"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effectLst>
            <a:outerShdw blurRad="50800" dist="38100" dir="2700000" algn="tl" rotWithShape="0">
              <a:prstClr val="black">
                <a:alpha val="40000"/>
              </a:prstClr>
            </a:outerShdw>
          </a:effectLst>
          <a:latin typeface="Franklin Gothic Heavy" charset="0"/>
          <a:ea typeface="Franklin Gothic Heavy" charset="0"/>
          <a:cs typeface="Franklin Gothic Heavy"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ranklin Gothic Demi Cond" charset="0"/>
          <a:ea typeface="Franklin Gothic Demi Cond" charset="0"/>
          <a:cs typeface="Franklin Gothic Demi Con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BAj2j26kuzo"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aasmarketingstrategy.blogspot.com/"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identidadeinterculturalidadparaunaciudadaniademocratica.wikispaces.com/Tema+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nc/4.0/" TargetMode="External"/><Relationship Id="rId4" Type="http://schemas.openxmlformats.org/officeDocument/2006/relationships/hyperlink" Target="http://www.mclanfranconi.com/claves-de-negociacion/"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creativecommons.org/licenses/by-nc-sa/3.0/" TargetMode="External"/><Relationship Id="rId4" Type="http://schemas.openxmlformats.org/officeDocument/2006/relationships/diagramLayout" Target="../diagrams/layout5.xml"/><Relationship Id="rId9" Type="http://schemas.openxmlformats.org/officeDocument/2006/relationships/hyperlink" Target="https://jenmontessori.wikispaces.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mutcd_w11-2.sv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bmp"/><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briefbubble.blogspot.com/2011/07/dealing-with-arguments-when-youre-bad.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it.wikiversity.org/wiki/File:Shared_IP.sv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creativecommons.org/licenses/by-nc-sa/4.0/" TargetMode="External"/><Relationship Id="rId4" Type="http://schemas.openxmlformats.org/officeDocument/2006/relationships/hyperlink" Target="http://www.ruthtrumpold.id.au/destech/?page_id=51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reeimageslive.co.uk/free_stock_image/manage-well-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creativecommons.org/licenses/by-nc-nd/4.0/" TargetMode="External"/><Relationship Id="rId4" Type="http://schemas.openxmlformats.org/officeDocument/2006/relationships/hyperlink" Target="https://rafangel.wordpress.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ba7ith.com/?p=65"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notesSlide" Target="../notesSlides/notesSlide33.xml"/><Relationship Id="rId16" Type="http://schemas.openxmlformats.org/officeDocument/2006/relationships/image" Target="../media/image58.svg"/><Relationship Id="rId1" Type="http://schemas.openxmlformats.org/officeDocument/2006/relationships/slideLayout" Target="../slideLayouts/slideLayout2.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34.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hyperlink" Target="https://creativecommons.org/licenses/by-nc-nd/3.0/" TargetMode="External"/><Relationship Id="rId5" Type="http://schemas.openxmlformats.org/officeDocument/2006/relationships/image" Target="../media/image63.png"/><Relationship Id="rId10" Type="http://schemas.openxmlformats.org/officeDocument/2006/relationships/hyperlink" Target="http://viajeroaccidental.blogspot.com/2010/11/el-lider-oculto.html" TargetMode="External"/><Relationship Id="rId4" Type="http://schemas.openxmlformats.org/officeDocument/2006/relationships/image" Target="../media/image62.svg"/><Relationship Id="rId9" Type="http://schemas.openxmlformats.org/officeDocument/2006/relationships/image" Target="../media/image67.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https://www.youtube.com/embed/q-0wJGZ_J3I" TargetMode="Externa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hyperlink" Target="mailto:sally.ward@dir.texas.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mailto:kate.fite@dir.texas.gov" TargetMode="External"/><Relationship Id="rId4" Type="http://schemas.openxmlformats.org/officeDocument/2006/relationships/hyperlink" Target="mailto:colleen.berkley@dir.texa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R2a8TRSgzZY"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eslcarissa.blogspot.nl/2013/08/catenation-with-jokes.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flickr.com/photos/pineapples101/4456963598/"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reativecommons.org/licenses/by-nc-sa/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Negotiating Major IT Contracts</a:t>
            </a:r>
          </a:p>
        </p:txBody>
      </p:sp>
      <p:sp>
        <p:nvSpPr>
          <p:cNvPr id="9" name="Subtitle 8"/>
          <p:cNvSpPr>
            <a:spLocks noGrp="1"/>
          </p:cNvSpPr>
          <p:nvPr>
            <p:ph type="subTitle" idx="1"/>
          </p:nvPr>
        </p:nvSpPr>
        <p:spPr/>
        <p:txBody>
          <a:bodyPr/>
          <a:lstStyle/>
          <a:p>
            <a:r>
              <a:rPr lang="en-US" dirty="0"/>
              <a:t>The Basics</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F518-3E86-42B4-947D-5F58F83A59E8}"/>
              </a:ext>
            </a:extLst>
          </p:cNvPr>
          <p:cNvSpPr>
            <a:spLocks noGrp="1"/>
          </p:cNvSpPr>
          <p:nvPr>
            <p:ph type="title"/>
          </p:nvPr>
        </p:nvSpPr>
        <p:spPr/>
        <p:txBody>
          <a:bodyPr/>
          <a:lstStyle/>
          <a:p>
            <a:r>
              <a:rPr lang="en-US" dirty="0"/>
              <a:t>Hard Negotiator</a:t>
            </a:r>
          </a:p>
        </p:txBody>
      </p:sp>
      <p:sp>
        <p:nvSpPr>
          <p:cNvPr id="3" name="Content Placeholder 2">
            <a:extLst>
              <a:ext uri="{FF2B5EF4-FFF2-40B4-BE49-F238E27FC236}">
                <a16:creationId xmlns:a16="http://schemas.microsoft.com/office/drawing/2014/main" id="{01384CC1-D6AE-4FBB-B046-F33293FBFC5D}"/>
              </a:ext>
            </a:extLst>
          </p:cNvPr>
          <p:cNvSpPr>
            <a:spLocks noGrp="1"/>
          </p:cNvSpPr>
          <p:nvPr>
            <p:ph idx="1"/>
          </p:nvPr>
        </p:nvSpPr>
        <p:spPr>
          <a:xfrm>
            <a:off x="838200" y="1556951"/>
            <a:ext cx="6073588" cy="4620012"/>
          </a:xfrm>
        </p:spPr>
        <p:txBody>
          <a:bodyPr/>
          <a:lstStyle/>
          <a:p>
            <a:pPr marL="0" indent="0">
              <a:buNone/>
            </a:pPr>
            <a:r>
              <a:rPr lang="en-US" dirty="0"/>
              <a:t>Hard Negotiators:</a:t>
            </a:r>
          </a:p>
          <a:p>
            <a:pPr lvl="1">
              <a:lnSpc>
                <a:spcPct val="150000"/>
              </a:lnSpc>
              <a:spcBef>
                <a:spcPts val="1200"/>
              </a:spcBef>
            </a:pPr>
            <a:r>
              <a:rPr lang="en-US" dirty="0"/>
              <a:t>Take the lead;</a:t>
            </a:r>
          </a:p>
          <a:p>
            <a:pPr lvl="1">
              <a:lnSpc>
                <a:spcPct val="150000"/>
              </a:lnSpc>
              <a:spcBef>
                <a:spcPts val="1200"/>
              </a:spcBef>
            </a:pPr>
            <a:r>
              <a:rPr lang="en-US" dirty="0"/>
              <a:t>Expect concessions;</a:t>
            </a:r>
          </a:p>
          <a:p>
            <a:pPr lvl="1">
              <a:lnSpc>
                <a:spcPct val="150000"/>
              </a:lnSpc>
              <a:spcBef>
                <a:spcPts val="1200"/>
              </a:spcBef>
            </a:pPr>
            <a:r>
              <a:rPr lang="en-US" dirty="0"/>
              <a:t>Draw a hard line/take a stand, and/or</a:t>
            </a:r>
          </a:p>
          <a:p>
            <a:pPr lvl="1">
              <a:lnSpc>
                <a:spcPct val="150000"/>
              </a:lnSpc>
              <a:spcBef>
                <a:spcPts val="1200"/>
              </a:spcBef>
            </a:pPr>
            <a:r>
              <a:rPr lang="en-US" dirty="0"/>
              <a:t>Not intimidated by conflict.</a:t>
            </a:r>
          </a:p>
          <a:p>
            <a:pPr lvl="1"/>
            <a:endParaRPr lang="en-US" dirty="0"/>
          </a:p>
          <a:p>
            <a:pPr lvl="1"/>
            <a:endParaRPr lang="en-US" dirty="0"/>
          </a:p>
        </p:txBody>
      </p:sp>
      <p:graphicFrame>
        <p:nvGraphicFramePr>
          <p:cNvPr id="4" name="Diagram 3">
            <a:extLst>
              <a:ext uri="{FF2B5EF4-FFF2-40B4-BE49-F238E27FC236}">
                <a16:creationId xmlns:a16="http://schemas.microsoft.com/office/drawing/2014/main" id="{BA47F8F2-6400-48A8-A587-FF31188BB811}"/>
              </a:ext>
            </a:extLst>
          </p:cNvPr>
          <p:cNvGraphicFramePr/>
          <p:nvPr>
            <p:extLst>
              <p:ext uri="{D42A27DB-BD31-4B8C-83A1-F6EECF244321}">
                <p14:modId xmlns:p14="http://schemas.microsoft.com/office/powerpoint/2010/main" val="3969870389"/>
              </p:ext>
            </p:extLst>
          </p:nvPr>
        </p:nvGraphicFramePr>
        <p:xfrm>
          <a:off x="7527125" y="1704868"/>
          <a:ext cx="4467651" cy="462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515734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77C6-DE03-4780-ADF0-57D443B97EF0}"/>
              </a:ext>
            </a:extLst>
          </p:cNvPr>
          <p:cNvSpPr>
            <a:spLocks noGrp="1"/>
          </p:cNvSpPr>
          <p:nvPr>
            <p:ph type="title"/>
          </p:nvPr>
        </p:nvSpPr>
        <p:spPr/>
        <p:txBody>
          <a:bodyPr/>
          <a:lstStyle/>
          <a:p>
            <a:r>
              <a:rPr lang="en-US" dirty="0"/>
              <a:t>So who should you use?</a:t>
            </a:r>
          </a:p>
        </p:txBody>
      </p:sp>
      <p:pic>
        <p:nvPicPr>
          <p:cNvPr id="4" name="Picture 2" descr="https://www.radiologyleaders.org/-/media/RLI/Images/Meetings/Cartoons/Secret-weapon.jpg?la=en">
            <a:extLst>
              <a:ext uri="{FF2B5EF4-FFF2-40B4-BE49-F238E27FC236}">
                <a16:creationId xmlns:a16="http://schemas.microsoft.com/office/drawing/2014/main" id="{783312C3-615A-412F-92AB-E34F748F17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114" y="1557338"/>
            <a:ext cx="6361771" cy="4619625"/>
          </a:xfrm>
          <a:prstGeom prst="rect">
            <a:avLst/>
          </a:prstGeom>
          <a:noFill/>
          <a:ln w="76200">
            <a:solidFill>
              <a:schemeClr val="accent1">
                <a:lumMod val="75000"/>
              </a:schemeClr>
            </a:solid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2720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4E18-8F86-420C-AC3C-B43B3A044ECE}"/>
              </a:ext>
            </a:extLst>
          </p:cNvPr>
          <p:cNvSpPr>
            <a:spLocks noGrp="1"/>
          </p:cNvSpPr>
          <p:nvPr>
            <p:ph type="title"/>
          </p:nvPr>
        </p:nvSpPr>
        <p:spPr/>
        <p:txBody>
          <a:bodyPr/>
          <a:lstStyle/>
          <a:p>
            <a:r>
              <a:rPr lang="en-US" dirty="0"/>
              <a:t>DIR Recommends…</a:t>
            </a:r>
          </a:p>
        </p:txBody>
      </p:sp>
      <p:sp>
        <p:nvSpPr>
          <p:cNvPr id="3" name="Content Placeholder 2">
            <a:extLst>
              <a:ext uri="{FF2B5EF4-FFF2-40B4-BE49-F238E27FC236}">
                <a16:creationId xmlns:a16="http://schemas.microsoft.com/office/drawing/2014/main" id="{2959E6D3-C419-4A88-AB90-75986F755922}"/>
              </a:ext>
            </a:extLst>
          </p:cNvPr>
          <p:cNvSpPr>
            <a:spLocks noGrp="1"/>
          </p:cNvSpPr>
          <p:nvPr>
            <p:ph idx="1"/>
          </p:nvPr>
        </p:nvSpPr>
        <p:spPr/>
        <p:txBody>
          <a:bodyPr/>
          <a:lstStyle/>
          <a:p>
            <a:pPr marL="914400" lvl="1" indent="-457200">
              <a:buFont typeface="Wingdings" panose="05000000000000000000" pitchFamily="2" charset="2"/>
              <a:buChar char="Ø"/>
            </a:pPr>
            <a:r>
              <a:rPr lang="en-US" sz="2800" dirty="0"/>
              <a:t>Soft negotiators</a:t>
            </a:r>
          </a:p>
          <a:p>
            <a:pPr lvl="2"/>
            <a:r>
              <a:rPr lang="en-US" sz="2400" dirty="0"/>
              <a:t>Build relationship;</a:t>
            </a:r>
          </a:p>
          <a:p>
            <a:pPr lvl="2"/>
            <a:r>
              <a:rPr lang="en-US" sz="2400" dirty="0"/>
              <a:t>Trying to reach consensus.</a:t>
            </a:r>
          </a:p>
          <a:p>
            <a:pPr lvl="2"/>
            <a:endParaRPr lang="en-US" dirty="0"/>
          </a:p>
          <a:p>
            <a:pPr marL="914400" lvl="1" indent="-457200">
              <a:buFont typeface="Wingdings" panose="05000000000000000000" pitchFamily="2" charset="2"/>
              <a:buChar char="Ø"/>
            </a:pPr>
            <a:r>
              <a:rPr lang="en-US" sz="2800" dirty="0"/>
              <a:t>Analyzers</a:t>
            </a:r>
          </a:p>
          <a:p>
            <a:pPr lvl="2"/>
            <a:r>
              <a:rPr lang="en-US" sz="2400" dirty="0"/>
              <a:t>Reduce emotional impact;</a:t>
            </a:r>
          </a:p>
          <a:p>
            <a:pPr lvl="2"/>
            <a:r>
              <a:rPr lang="en-US" sz="2400" dirty="0"/>
              <a:t>Recitation of facts.</a:t>
            </a:r>
          </a:p>
          <a:p>
            <a:pPr lvl="2"/>
            <a:endParaRPr lang="en-US" dirty="0"/>
          </a:p>
          <a:p>
            <a:pPr marL="914400" lvl="1" indent="-457200">
              <a:buFont typeface="Wingdings" panose="05000000000000000000" pitchFamily="2" charset="2"/>
              <a:buChar char="Ø"/>
            </a:pPr>
            <a:r>
              <a:rPr lang="en-US" sz="2800" dirty="0"/>
              <a:t>Hard negotiators</a:t>
            </a:r>
          </a:p>
          <a:p>
            <a:pPr lvl="2"/>
            <a:r>
              <a:rPr lang="en-US" sz="2400" dirty="0"/>
              <a:t>Overcome stalemate;</a:t>
            </a:r>
          </a:p>
          <a:p>
            <a:pPr lvl="2"/>
            <a:r>
              <a:rPr lang="en-US" sz="2400" dirty="0"/>
              <a:t>Damage control.</a:t>
            </a:r>
          </a:p>
          <a:p>
            <a:pPr lvl="2"/>
            <a:endParaRPr lang="en-US" dirty="0"/>
          </a:p>
          <a:p>
            <a:pPr lvl="2"/>
            <a:endParaRPr lang="en-US" dirty="0"/>
          </a:p>
        </p:txBody>
      </p:sp>
      <p:pic>
        <p:nvPicPr>
          <p:cNvPr id="5" name="Graphic 4" descr="Team">
            <a:extLst>
              <a:ext uri="{FF2B5EF4-FFF2-40B4-BE49-F238E27FC236}">
                <a16:creationId xmlns:a16="http://schemas.microsoft.com/office/drawing/2014/main" id="{4DF268FC-1AEB-44BF-BE53-AA168745E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6474" y="1356001"/>
            <a:ext cx="2337881" cy="2337881"/>
          </a:xfrm>
          <a:prstGeom prst="rect">
            <a:avLst/>
          </a:prstGeom>
        </p:spPr>
      </p:pic>
      <p:pic>
        <p:nvPicPr>
          <p:cNvPr id="7" name="Graphic 6" descr="Checklist">
            <a:extLst>
              <a:ext uri="{FF2B5EF4-FFF2-40B4-BE49-F238E27FC236}">
                <a16:creationId xmlns:a16="http://schemas.microsoft.com/office/drawing/2014/main" id="{148627D5-EE42-4C36-9D6A-605D542C67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2903919"/>
            <a:ext cx="1926075" cy="1926075"/>
          </a:xfrm>
          <a:prstGeom prst="rect">
            <a:avLst/>
          </a:prstGeom>
        </p:spPr>
      </p:pic>
      <p:pic>
        <p:nvPicPr>
          <p:cNvPr id="9" name="Graphic 8" descr="Gavel">
            <a:extLst>
              <a:ext uri="{FF2B5EF4-FFF2-40B4-BE49-F238E27FC236}">
                <a16:creationId xmlns:a16="http://schemas.microsoft.com/office/drawing/2014/main" id="{C9375153-4016-4A82-9C77-C51FD5400B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16372" y="4040032"/>
            <a:ext cx="2337881" cy="2337881"/>
          </a:xfrm>
          <a:prstGeom prst="rect">
            <a:avLst/>
          </a:prstGeom>
        </p:spPr>
      </p:pic>
    </p:spTree>
    <p:extLst>
      <p:ext uri="{BB962C8B-B14F-4D97-AF65-F5344CB8AC3E}">
        <p14:creationId xmlns:p14="http://schemas.microsoft.com/office/powerpoint/2010/main" val="321949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D667-459C-4AC9-B09C-94661BF20F99}"/>
              </a:ext>
            </a:extLst>
          </p:cNvPr>
          <p:cNvSpPr>
            <a:spLocks noGrp="1"/>
          </p:cNvSpPr>
          <p:nvPr>
            <p:ph type="title"/>
          </p:nvPr>
        </p:nvSpPr>
        <p:spPr/>
        <p:txBody>
          <a:bodyPr/>
          <a:lstStyle/>
          <a:p>
            <a:r>
              <a:rPr lang="en-US" dirty="0"/>
              <a:t>DIR’s Dream Team</a:t>
            </a:r>
          </a:p>
        </p:txBody>
      </p:sp>
      <p:sp>
        <p:nvSpPr>
          <p:cNvPr id="3" name="Content Placeholder 2">
            <a:extLst>
              <a:ext uri="{FF2B5EF4-FFF2-40B4-BE49-F238E27FC236}">
                <a16:creationId xmlns:a16="http://schemas.microsoft.com/office/drawing/2014/main" id="{EDA653B0-9F28-4C3E-B8CA-22EA1E350491}"/>
              </a:ext>
            </a:extLst>
          </p:cNvPr>
          <p:cNvSpPr>
            <a:spLocks noGrp="1"/>
          </p:cNvSpPr>
          <p:nvPr>
            <p:ph idx="1"/>
          </p:nvPr>
        </p:nvSpPr>
        <p:spPr>
          <a:xfrm>
            <a:off x="838200" y="1556950"/>
            <a:ext cx="5522259" cy="5051113"/>
          </a:xfrm>
        </p:spPr>
        <p:txBody>
          <a:bodyPr>
            <a:normAutofit fontScale="92500" lnSpcReduction="20000"/>
          </a:bodyPr>
          <a:lstStyle/>
          <a:p>
            <a:pPr marL="0" indent="0">
              <a:buNone/>
            </a:pPr>
            <a:r>
              <a:rPr lang="en-US" dirty="0"/>
              <a:t>Who do we send in?</a:t>
            </a:r>
          </a:p>
          <a:p>
            <a:pPr lvl="1">
              <a:lnSpc>
                <a:spcPct val="150000"/>
              </a:lnSpc>
              <a:spcBef>
                <a:spcPts val="1200"/>
              </a:spcBef>
            </a:pPr>
            <a:r>
              <a:rPr lang="en-US" dirty="0"/>
              <a:t>Business representative</a:t>
            </a:r>
          </a:p>
          <a:p>
            <a:pPr lvl="1">
              <a:lnSpc>
                <a:spcPct val="150000"/>
              </a:lnSpc>
            </a:pPr>
            <a:r>
              <a:rPr lang="en-US" dirty="0"/>
              <a:t>Legal representative</a:t>
            </a:r>
          </a:p>
          <a:p>
            <a:pPr lvl="1">
              <a:lnSpc>
                <a:spcPct val="150000"/>
              </a:lnSpc>
            </a:pPr>
            <a:r>
              <a:rPr lang="en-US" dirty="0"/>
              <a:t>Procurement representative</a:t>
            </a:r>
          </a:p>
          <a:p>
            <a:pPr marL="0" indent="0">
              <a:buNone/>
            </a:pPr>
            <a:r>
              <a:rPr lang="en-US" dirty="0"/>
              <a:t>Make sure to:</a:t>
            </a:r>
          </a:p>
          <a:p>
            <a:pPr lvl="1">
              <a:lnSpc>
                <a:spcPct val="150000"/>
              </a:lnSpc>
              <a:spcBef>
                <a:spcPts val="1200"/>
              </a:spcBef>
            </a:pPr>
            <a:r>
              <a:rPr lang="en-US" dirty="0"/>
              <a:t>Include subject matter experts (either in person or feedback prior to meeting)</a:t>
            </a:r>
          </a:p>
          <a:p>
            <a:pPr lvl="1">
              <a:lnSpc>
                <a:spcPct val="150000"/>
              </a:lnSpc>
            </a:pPr>
            <a:r>
              <a:rPr lang="en-US" dirty="0"/>
              <a:t>Assign clearly defined roles</a:t>
            </a:r>
          </a:p>
          <a:p>
            <a:pPr lvl="1">
              <a:lnSpc>
                <a:spcPct val="150000"/>
              </a:lnSpc>
            </a:pPr>
            <a:r>
              <a:rPr lang="en-US" dirty="0"/>
              <a:t>Empower everyone involved to call a caucus!</a:t>
            </a:r>
          </a:p>
        </p:txBody>
      </p:sp>
      <p:graphicFrame>
        <p:nvGraphicFramePr>
          <p:cNvPr id="4" name="Diagram 3">
            <a:extLst>
              <a:ext uri="{FF2B5EF4-FFF2-40B4-BE49-F238E27FC236}">
                <a16:creationId xmlns:a16="http://schemas.microsoft.com/office/drawing/2014/main" id="{8FFCBAA7-8171-4C9F-96AB-93C392245777}"/>
              </a:ext>
            </a:extLst>
          </p:cNvPr>
          <p:cNvGraphicFramePr/>
          <p:nvPr>
            <p:extLst>
              <p:ext uri="{D42A27DB-BD31-4B8C-83A1-F6EECF244321}">
                <p14:modId xmlns:p14="http://schemas.microsoft.com/office/powerpoint/2010/main" val="3619306568"/>
              </p:ext>
            </p:extLst>
          </p:nvPr>
        </p:nvGraphicFramePr>
        <p:xfrm>
          <a:off x="5743388" y="1556950"/>
          <a:ext cx="6829612" cy="4581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41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5D3A-B6A2-41B3-B35C-D2A8B7C70E4D}"/>
              </a:ext>
            </a:extLst>
          </p:cNvPr>
          <p:cNvSpPr>
            <a:spLocks noGrp="1"/>
          </p:cNvSpPr>
          <p:nvPr>
            <p:ph type="title"/>
          </p:nvPr>
        </p:nvSpPr>
        <p:spPr/>
        <p:txBody>
          <a:bodyPr/>
          <a:lstStyle/>
          <a:p>
            <a:r>
              <a:rPr lang="en-US" dirty="0"/>
              <a:t>Interlude</a:t>
            </a:r>
          </a:p>
        </p:txBody>
      </p:sp>
      <p:pic>
        <p:nvPicPr>
          <p:cNvPr id="12" name="Online Media 11">
            <a:hlinkClick r:id="" action="ppaction://media"/>
            <a:extLst>
              <a:ext uri="{FF2B5EF4-FFF2-40B4-BE49-F238E27FC236}">
                <a16:creationId xmlns:a16="http://schemas.microsoft.com/office/drawing/2014/main" id="{1EE9047D-4079-4A98-B82A-F536BB5F115D}"/>
              </a:ext>
            </a:extLst>
          </p:cNvPr>
          <p:cNvPicPr>
            <a:picLocks noGrp="1" noRot="1" noChangeAspect="1"/>
          </p:cNvPicPr>
          <p:nvPr>
            <p:ph idx="1"/>
            <a:videoFile r:link="rId1"/>
          </p:nvPr>
        </p:nvPicPr>
        <p:blipFill>
          <a:blip r:embed="rId4"/>
          <a:stretch>
            <a:fillRect/>
          </a:stretch>
        </p:blipFill>
        <p:spPr>
          <a:xfrm>
            <a:off x="2573717" y="1372208"/>
            <a:ext cx="7044566" cy="5283425"/>
          </a:xfrm>
          <a:prstGeom prst="rect">
            <a:avLst/>
          </a:prstGeom>
        </p:spPr>
      </p:pic>
    </p:spTree>
    <p:extLst>
      <p:ext uri="{BB962C8B-B14F-4D97-AF65-F5344CB8AC3E}">
        <p14:creationId xmlns:p14="http://schemas.microsoft.com/office/powerpoint/2010/main" val="30274859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6DC9-5938-4F0A-9913-7916CD0C6A32}"/>
              </a:ext>
            </a:extLst>
          </p:cNvPr>
          <p:cNvSpPr>
            <a:spLocks noGrp="1"/>
          </p:cNvSpPr>
          <p:nvPr>
            <p:ph type="title"/>
          </p:nvPr>
        </p:nvSpPr>
        <p:spPr/>
        <p:txBody>
          <a:bodyPr/>
          <a:lstStyle/>
          <a:p>
            <a:r>
              <a:rPr lang="en-US" dirty="0"/>
              <a:t>Negotiation Rules</a:t>
            </a:r>
          </a:p>
        </p:txBody>
      </p:sp>
      <p:sp>
        <p:nvSpPr>
          <p:cNvPr id="4" name="Scroll: Vertical 3">
            <a:extLst>
              <a:ext uri="{FF2B5EF4-FFF2-40B4-BE49-F238E27FC236}">
                <a16:creationId xmlns:a16="http://schemas.microsoft.com/office/drawing/2014/main" id="{14C09F2A-ECB3-437F-8785-20BC112F0703}"/>
              </a:ext>
            </a:extLst>
          </p:cNvPr>
          <p:cNvSpPr/>
          <p:nvPr/>
        </p:nvSpPr>
        <p:spPr>
          <a:xfrm>
            <a:off x="2913888" y="1469135"/>
            <a:ext cx="6388608" cy="5163313"/>
          </a:xfrm>
          <a:prstGeom prst="verticalScroll">
            <a:avLst>
              <a:gd name="adj" fmla="val 113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2625" indent="-450850">
              <a:spcBef>
                <a:spcPts val="1200"/>
              </a:spcBef>
              <a:buFont typeface="+mj-lt"/>
              <a:buAutoNum type="arabicPeriod"/>
            </a:pPr>
            <a:r>
              <a:rPr lang="en-US" sz="2800" b="1" dirty="0">
                <a:latin typeface="Franklin Gothic Medium" panose="020B0603020102020204" pitchFamily="34" charset="0"/>
              </a:rPr>
              <a:t>Be prepared!</a:t>
            </a:r>
          </a:p>
          <a:p>
            <a:pPr marL="682625" indent="-450850">
              <a:spcBef>
                <a:spcPts val="1200"/>
              </a:spcBef>
              <a:buFont typeface="+mj-lt"/>
              <a:buAutoNum type="arabicPeriod"/>
            </a:pPr>
            <a:r>
              <a:rPr lang="en-US" sz="2800" b="1" dirty="0">
                <a:latin typeface="Franklin Gothic Medium" panose="020B0603020102020204" pitchFamily="34" charset="0"/>
              </a:rPr>
              <a:t>Don’t negotiate against yourself;</a:t>
            </a:r>
          </a:p>
          <a:p>
            <a:pPr marL="682625" indent="-450850">
              <a:spcBef>
                <a:spcPts val="1200"/>
              </a:spcBef>
              <a:buFont typeface="+mj-lt"/>
              <a:buAutoNum type="arabicPeriod"/>
            </a:pPr>
            <a:r>
              <a:rPr lang="en-US" sz="2800" b="1" dirty="0">
                <a:latin typeface="Franklin Gothic Medium" panose="020B0603020102020204" pitchFamily="34" charset="0"/>
              </a:rPr>
              <a:t>Aim high;</a:t>
            </a:r>
          </a:p>
          <a:p>
            <a:pPr marL="682625" indent="-450850">
              <a:spcBef>
                <a:spcPts val="1200"/>
              </a:spcBef>
              <a:buFont typeface="+mj-lt"/>
              <a:buAutoNum type="arabicPeriod"/>
            </a:pPr>
            <a:r>
              <a:rPr lang="en-US" sz="2800" b="1" dirty="0">
                <a:latin typeface="Franklin Gothic Medium" panose="020B0603020102020204" pitchFamily="34" charset="0"/>
              </a:rPr>
              <a:t>Give yourself room to compromise;</a:t>
            </a:r>
          </a:p>
          <a:p>
            <a:pPr marL="682625" indent="-450850">
              <a:spcBef>
                <a:spcPts val="1200"/>
              </a:spcBef>
              <a:buFont typeface="+mj-lt"/>
              <a:buAutoNum type="arabicPeriod"/>
            </a:pPr>
            <a:r>
              <a:rPr lang="en-US" sz="2800" b="1" dirty="0">
                <a:latin typeface="Franklin Gothic Medium" panose="020B0603020102020204" pitchFamily="34" charset="0"/>
              </a:rPr>
              <a:t> Use concessions wisely;</a:t>
            </a:r>
          </a:p>
          <a:p>
            <a:pPr algn="ctr"/>
            <a:endParaRPr lang="en-US" dirty="0"/>
          </a:p>
        </p:txBody>
      </p:sp>
    </p:spTree>
    <p:extLst>
      <p:ext uri="{BB962C8B-B14F-4D97-AF65-F5344CB8AC3E}">
        <p14:creationId xmlns:p14="http://schemas.microsoft.com/office/powerpoint/2010/main" val="2656207920"/>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9F5E-6BB4-4FD5-9F1F-97E4780C2F22}"/>
              </a:ext>
            </a:extLst>
          </p:cNvPr>
          <p:cNvSpPr>
            <a:spLocks noGrp="1"/>
          </p:cNvSpPr>
          <p:nvPr>
            <p:ph type="title"/>
          </p:nvPr>
        </p:nvSpPr>
        <p:spPr/>
        <p:txBody>
          <a:bodyPr/>
          <a:lstStyle/>
          <a:p>
            <a:r>
              <a:rPr lang="en-US" dirty="0"/>
              <a:t>Negotiation Rules, continued.</a:t>
            </a:r>
          </a:p>
        </p:txBody>
      </p:sp>
      <p:sp>
        <p:nvSpPr>
          <p:cNvPr id="4" name="Scroll: Vertical 3">
            <a:extLst>
              <a:ext uri="{FF2B5EF4-FFF2-40B4-BE49-F238E27FC236}">
                <a16:creationId xmlns:a16="http://schemas.microsoft.com/office/drawing/2014/main" id="{7E923B85-E740-42C5-8069-5C4CBC57CEBD}"/>
              </a:ext>
            </a:extLst>
          </p:cNvPr>
          <p:cNvSpPr/>
          <p:nvPr/>
        </p:nvSpPr>
        <p:spPr>
          <a:xfrm>
            <a:off x="2968752" y="1463039"/>
            <a:ext cx="6254496" cy="5157217"/>
          </a:xfrm>
          <a:prstGeom prst="verticalScroll">
            <a:avLst>
              <a:gd name="adj" fmla="val 112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indent="-573088">
              <a:spcBef>
                <a:spcPts val="1200"/>
              </a:spcBef>
              <a:buFont typeface="+mj-lt"/>
              <a:buAutoNum type="arabicPeriod" startAt="6"/>
            </a:pPr>
            <a:r>
              <a:rPr lang="en-US" sz="2800" b="1" dirty="0">
                <a:latin typeface="Franklin Gothic Medium" panose="020B0603020102020204" pitchFamily="34" charset="0"/>
              </a:rPr>
              <a:t>Be prepared for someone to walk;</a:t>
            </a:r>
          </a:p>
          <a:p>
            <a:pPr marL="804863" indent="-573088">
              <a:spcBef>
                <a:spcPts val="1200"/>
              </a:spcBef>
              <a:buFont typeface="+mj-lt"/>
              <a:buAutoNum type="arabicPeriod" startAt="6"/>
            </a:pPr>
            <a:r>
              <a:rPr lang="en-US" sz="2800" b="1" dirty="0">
                <a:latin typeface="Franklin Gothic Medium" panose="020B0603020102020204" pitchFamily="34" charset="0"/>
              </a:rPr>
              <a:t>Put on the pressure;</a:t>
            </a:r>
          </a:p>
          <a:p>
            <a:pPr marL="804863" indent="-573088">
              <a:spcBef>
                <a:spcPts val="1200"/>
              </a:spcBef>
              <a:buFont typeface="+mj-lt"/>
              <a:buAutoNum type="arabicPeriod" startAt="6"/>
            </a:pPr>
            <a:r>
              <a:rPr lang="en-US" sz="2800" b="1" dirty="0">
                <a:latin typeface="Franklin Gothic Medium" panose="020B0603020102020204" pitchFamily="34" charset="0"/>
              </a:rPr>
              <a:t>Words count;</a:t>
            </a:r>
          </a:p>
          <a:p>
            <a:pPr marL="804863" indent="-573088">
              <a:spcBef>
                <a:spcPts val="1200"/>
              </a:spcBef>
              <a:buFont typeface="+mj-lt"/>
              <a:buAutoNum type="arabicPeriod" startAt="6"/>
            </a:pPr>
            <a:r>
              <a:rPr lang="en-US" sz="2800" b="1" dirty="0">
                <a:latin typeface="Franklin Gothic Medium" panose="020B0603020102020204" pitchFamily="34" charset="0"/>
              </a:rPr>
              <a:t>Watch the nonverbal communication;</a:t>
            </a:r>
          </a:p>
          <a:p>
            <a:pPr marL="804863" indent="-573088">
              <a:spcBef>
                <a:spcPts val="1200"/>
              </a:spcBef>
              <a:buFont typeface="+mj-lt"/>
              <a:buAutoNum type="arabicPeriod" startAt="6"/>
            </a:pPr>
            <a:r>
              <a:rPr lang="en-US" sz="2800" b="1" dirty="0">
                <a:latin typeface="Franklin Gothic Medium" panose="020B0603020102020204" pitchFamily="34" charset="0"/>
              </a:rPr>
              <a:t>Get it in writing!</a:t>
            </a:r>
          </a:p>
          <a:p>
            <a:pPr algn="ctr"/>
            <a:endParaRPr lang="en-US" dirty="0"/>
          </a:p>
        </p:txBody>
      </p:sp>
    </p:spTree>
    <p:extLst>
      <p:ext uri="{BB962C8B-B14F-4D97-AF65-F5344CB8AC3E}">
        <p14:creationId xmlns:p14="http://schemas.microsoft.com/office/powerpoint/2010/main" val="2392996285"/>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CC0BF-9251-4EC3-B132-D318B3626429}"/>
              </a:ext>
            </a:extLst>
          </p:cNvPr>
          <p:cNvSpPr>
            <a:spLocks noGrp="1"/>
          </p:cNvSpPr>
          <p:nvPr>
            <p:ph type="title"/>
          </p:nvPr>
        </p:nvSpPr>
        <p:spPr/>
        <p:txBody>
          <a:bodyPr/>
          <a:lstStyle/>
          <a:p>
            <a:r>
              <a:rPr lang="en-US"/>
              <a:t>Be Prepared!</a:t>
            </a:r>
            <a:endParaRPr lang="en-US" dirty="0"/>
          </a:p>
        </p:txBody>
      </p:sp>
      <p:sp>
        <p:nvSpPr>
          <p:cNvPr id="3" name="Content Placeholder 2">
            <a:extLst>
              <a:ext uri="{FF2B5EF4-FFF2-40B4-BE49-F238E27FC236}">
                <a16:creationId xmlns:a16="http://schemas.microsoft.com/office/drawing/2014/main" id="{C8A1B955-A67A-44B6-8362-D31B0AA6F44E}"/>
              </a:ext>
            </a:extLst>
          </p:cNvPr>
          <p:cNvSpPr>
            <a:spLocks noGrp="1"/>
          </p:cNvSpPr>
          <p:nvPr>
            <p:ph idx="1"/>
          </p:nvPr>
        </p:nvSpPr>
        <p:spPr>
          <a:xfrm>
            <a:off x="838199" y="1331260"/>
            <a:ext cx="8315041" cy="5526740"/>
          </a:xfrm>
        </p:spPr>
        <p:txBody>
          <a:bodyPr>
            <a:normAutofit lnSpcReduction="10000"/>
          </a:bodyPr>
          <a:lstStyle/>
          <a:p>
            <a:pPr>
              <a:lnSpc>
                <a:spcPct val="150000"/>
              </a:lnSpc>
              <a:spcBef>
                <a:spcPts val="1200"/>
              </a:spcBef>
            </a:pPr>
            <a:r>
              <a:rPr lang="en-US" dirty="0"/>
              <a:t>Know the state’s priorities;</a:t>
            </a:r>
          </a:p>
          <a:p>
            <a:pPr>
              <a:lnSpc>
                <a:spcPct val="150000"/>
              </a:lnSpc>
              <a:spcBef>
                <a:spcPts val="1200"/>
              </a:spcBef>
            </a:pPr>
            <a:r>
              <a:rPr lang="en-US" dirty="0"/>
              <a:t>Know the other parties proposal!</a:t>
            </a:r>
          </a:p>
          <a:p>
            <a:pPr>
              <a:lnSpc>
                <a:spcPct val="150000"/>
              </a:lnSpc>
              <a:spcBef>
                <a:spcPts val="1200"/>
              </a:spcBef>
            </a:pPr>
            <a:r>
              <a:rPr lang="en-US" dirty="0"/>
              <a:t>Have a detailed agenda and share it with the other side in advance;</a:t>
            </a:r>
          </a:p>
          <a:p>
            <a:pPr>
              <a:lnSpc>
                <a:spcPct val="150000"/>
              </a:lnSpc>
              <a:spcBef>
                <a:spcPts val="1200"/>
              </a:spcBef>
            </a:pPr>
            <a:r>
              <a:rPr lang="en-US" dirty="0"/>
              <a:t>Develop a high level plan for the entire negotiation, and a detailed plan for each work segment;</a:t>
            </a:r>
          </a:p>
          <a:p>
            <a:pPr>
              <a:lnSpc>
                <a:spcPct val="150000"/>
              </a:lnSpc>
              <a:spcBef>
                <a:spcPts val="1200"/>
              </a:spcBef>
            </a:pPr>
            <a:r>
              <a:rPr lang="en-US" dirty="0"/>
              <a:t>Build in flexibility to move work segments as key people become available;</a:t>
            </a:r>
          </a:p>
          <a:p>
            <a:endParaRPr lang="en-US" dirty="0"/>
          </a:p>
        </p:txBody>
      </p:sp>
      <p:graphicFrame>
        <p:nvGraphicFramePr>
          <p:cNvPr id="7" name="Diagram 6">
            <a:extLst>
              <a:ext uri="{FF2B5EF4-FFF2-40B4-BE49-F238E27FC236}">
                <a16:creationId xmlns:a16="http://schemas.microsoft.com/office/drawing/2014/main" id="{5EC85E0B-358E-4F5A-A94B-6BABCCDEB86C}"/>
              </a:ext>
            </a:extLst>
          </p:cNvPr>
          <p:cNvGraphicFramePr/>
          <p:nvPr>
            <p:extLst>
              <p:ext uri="{D42A27DB-BD31-4B8C-83A1-F6EECF244321}">
                <p14:modId xmlns:p14="http://schemas.microsoft.com/office/powerpoint/2010/main" val="1683122718"/>
              </p:ext>
            </p:extLst>
          </p:nvPr>
        </p:nvGraphicFramePr>
        <p:xfrm>
          <a:off x="9153240" y="1390015"/>
          <a:ext cx="2715331" cy="3173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4F1CFDF-4AA6-46FF-8256-5BFB3A6762E3}"/>
              </a:ext>
            </a:extLst>
          </p:cNvPr>
          <p:cNvSpPr txBox="1"/>
          <p:nvPr/>
        </p:nvSpPr>
        <p:spPr>
          <a:xfrm>
            <a:off x="9385314" y="6571609"/>
            <a:ext cx="2806686" cy="230832"/>
          </a:xfrm>
          <a:prstGeom prst="rect">
            <a:avLst/>
          </a:prstGeom>
          <a:noFill/>
        </p:spPr>
        <p:txBody>
          <a:bodyPr wrap="square" rtlCol="0">
            <a:spAutoFit/>
          </a:bodyPr>
          <a:lstStyle/>
          <a:p>
            <a:r>
              <a:rPr lang="en-US" sz="900" dirty="0">
                <a:hlinkClick r:id="rId8" tooltip="http://saasmarketingstrategy.blogspot.com/"/>
              </a:rPr>
              <a:t>This Photo</a:t>
            </a:r>
            <a:r>
              <a:rPr lang="en-US" sz="900" dirty="0"/>
              <a:t> by Unknown Author is licensed under </a:t>
            </a:r>
            <a:r>
              <a:rPr lang="en-US" sz="900" dirty="0">
                <a:hlinkClick r:id="rId9" tooltip="https://creativecommons.org/licenses/by/3.0/"/>
              </a:rPr>
              <a:t>CC BY</a:t>
            </a:r>
            <a:endParaRPr lang="en-US" sz="900" dirty="0"/>
          </a:p>
        </p:txBody>
      </p:sp>
    </p:spTree>
    <p:extLst>
      <p:ext uri="{BB962C8B-B14F-4D97-AF65-F5344CB8AC3E}">
        <p14:creationId xmlns:p14="http://schemas.microsoft.com/office/powerpoint/2010/main" val="28747126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8724-6EB1-469B-9971-14B7314B47F5}"/>
              </a:ext>
            </a:extLst>
          </p:cNvPr>
          <p:cNvSpPr>
            <a:spLocks noGrp="1"/>
          </p:cNvSpPr>
          <p:nvPr>
            <p:ph type="title"/>
          </p:nvPr>
        </p:nvSpPr>
        <p:spPr/>
        <p:txBody>
          <a:bodyPr/>
          <a:lstStyle/>
          <a:p>
            <a:r>
              <a:rPr lang="en-US" dirty="0"/>
              <a:t>Read thoroughly!</a:t>
            </a:r>
          </a:p>
        </p:txBody>
      </p:sp>
      <p:pic>
        <p:nvPicPr>
          <p:cNvPr id="1026" name="Picture 2" descr="404cartoon">
            <a:extLst>
              <a:ext uri="{FF2B5EF4-FFF2-40B4-BE49-F238E27FC236}">
                <a16:creationId xmlns:a16="http://schemas.microsoft.com/office/drawing/2014/main" id="{7037B3D1-CBA1-48AF-8CF5-B19837B89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727" y="1556951"/>
            <a:ext cx="6353175" cy="4686300"/>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832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BDCD-9166-4748-9CDC-5F3ED9CB7A7B}"/>
              </a:ext>
            </a:extLst>
          </p:cNvPr>
          <p:cNvSpPr>
            <a:spLocks noGrp="1"/>
          </p:cNvSpPr>
          <p:nvPr>
            <p:ph type="title"/>
          </p:nvPr>
        </p:nvSpPr>
        <p:spPr/>
        <p:txBody>
          <a:bodyPr/>
          <a:lstStyle/>
          <a:p>
            <a:r>
              <a:rPr lang="en-US" dirty="0"/>
              <a:t>Don’t Negotiate Against Yourself</a:t>
            </a:r>
          </a:p>
        </p:txBody>
      </p:sp>
      <p:sp>
        <p:nvSpPr>
          <p:cNvPr id="3" name="Content Placeholder 2">
            <a:extLst>
              <a:ext uri="{FF2B5EF4-FFF2-40B4-BE49-F238E27FC236}">
                <a16:creationId xmlns:a16="http://schemas.microsoft.com/office/drawing/2014/main" id="{B8297EA3-9BFC-4CAB-9728-F70766B818EC}"/>
              </a:ext>
            </a:extLst>
          </p:cNvPr>
          <p:cNvSpPr>
            <a:spLocks noGrp="1"/>
          </p:cNvSpPr>
          <p:nvPr>
            <p:ph idx="1"/>
          </p:nvPr>
        </p:nvSpPr>
        <p:spPr/>
        <p:txBody>
          <a:bodyPr/>
          <a:lstStyle/>
          <a:p>
            <a:pPr>
              <a:lnSpc>
                <a:spcPct val="150000"/>
              </a:lnSpc>
              <a:spcBef>
                <a:spcPts val="1200"/>
              </a:spcBef>
            </a:pPr>
            <a:r>
              <a:rPr lang="en-US" dirty="0"/>
              <a:t>Stay firm on initial position;</a:t>
            </a:r>
          </a:p>
          <a:p>
            <a:pPr>
              <a:lnSpc>
                <a:spcPct val="150000"/>
              </a:lnSpc>
              <a:spcBef>
                <a:spcPts val="1200"/>
              </a:spcBef>
            </a:pPr>
            <a:r>
              <a:rPr lang="en-US" dirty="0"/>
              <a:t>Explain rationale, but don’t give in too early;</a:t>
            </a:r>
          </a:p>
          <a:p>
            <a:pPr>
              <a:lnSpc>
                <a:spcPct val="150000"/>
              </a:lnSpc>
              <a:spcBef>
                <a:spcPts val="1200"/>
              </a:spcBef>
            </a:pPr>
            <a:r>
              <a:rPr lang="en-US" dirty="0"/>
              <a:t>Wait to understand the other side’s priorities</a:t>
            </a:r>
          </a:p>
        </p:txBody>
      </p:sp>
      <p:pic>
        <p:nvPicPr>
          <p:cNvPr id="5" name="Picture 4">
            <a:extLst>
              <a:ext uri="{FF2B5EF4-FFF2-40B4-BE49-F238E27FC236}">
                <a16:creationId xmlns:a16="http://schemas.microsoft.com/office/drawing/2014/main" id="{2D150B1A-B8CC-4B8D-BE29-EEC65D6384D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95262" y="2156940"/>
            <a:ext cx="3461298" cy="3374766"/>
          </a:xfrm>
          <a:prstGeom prst="rect">
            <a:avLst/>
          </a:prstGeom>
        </p:spPr>
      </p:pic>
      <p:sp>
        <p:nvSpPr>
          <p:cNvPr id="6" name="TextBox 5">
            <a:extLst>
              <a:ext uri="{FF2B5EF4-FFF2-40B4-BE49-F238E27FC236}">
                <a16:creationId xmlns:a16="http://schemas.microsoft.com/office/drawing/2014/main" id="{51890710-52B4-45E8-884F-087FDC3F7A16}"/>
              </a:ext>
            </a:extLst>
          </p:cNvPr>
          <p:cNvSpPr txBox="1"/>
          <p:nvPr/>
        </p:nvSpPr>
        <p:spPr>
          <a:xfrm>
            <a:off x="9019656" y="6601251"/>
            <a:ext cx="3313079" cy="230832"/>
          </a:xfrm>
          <a:prstGeom prst="rect">
            <a:avLst/>
          </a:prstGeom>
          <a:noFill/>
        </p:spPr>
        <p:txBody>
          <a:bodyPr wrap="square" rtlCol="0">
            <a:spAutoFit/>
          </a:bodyPr>
          <a:lstStyle/>
          <a:p>
            <a:r>
              <a:rPr lang="en-US" sz="900" dirty="0">
                <a:hlinkClick r:id="rId4" tooltip="https://identidadeinterculturalidadparaunaciudadaniademocratica.wikispaces.com/Tema+1."/>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21058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59A6-6CA0-441C-A655-44E7DB1F93E0}"/>
              </a:ext>
            </a:extLst>
          </p:cNvPr>
          <p:cNvSpPr>
            <a:spLocks noGrp="1"/>
          </p:cNvSpPr>
          <p:nvPr>
            <p:ph type="title"/>
          </p:nvPr>
        </p:nvSpPr>
        <p:spPr/>
        <p:txBody>
          <a:bodyPr/>
          <a:lstStyle/>
          <a:p>
            <a:r>
              <a:rPr lang="en-US" dirty="0"/>
              <a:t>What are negotiations?</a:t>
            </a:r>
          </a:p>
        </p:txBody>
      </p:sp>
      <p:sp>
        <p:nvSpPr>
          <p:cNvPr id="3" name="Content Placeholder 2">
            <a:extLst>
              <a:ext uri="{FF2B5EF4-FFF2-40B4-BE49-F238E27FC236}">
                <a16:creationId xmlns:a16="http://schemas.microsoft.com/office/drawing/2014/main" id="{A5A4EE96-4E69-4324-AD51-1A8C6FFD6B22}"/>
              </a:ext>
            </a:extLst>
          </p:cNvPr>
          <p:cNvSpPr>
            <a:spLocks noGrp="1"/>
          </p:cNvSpPr>
          <p:nvPr>
            <p:ph idx="1"/>
          </p:nvPr>
        </p:nvSpPr>
        <p:spPr/>
        <p:txBody>
          <a:bodyPr/>
          <a:lstStyle/>
          <a:p>
            <a:pPr marL="463550" indent="-463550">
              <a:spcBef>
                <a:spcPts val="1200"/>
              </a:spcBef>
              <a:buFont typeface="Wingdings" panose="05000000000000000000" pitchFamily="2" charset="2"/>
              <a:buChar char="Ø"/>
            </a:pPr>
            <a:r>
              <a:rPr lang="en-US" dirty="0"/>
              <a:t>Negotiations are discussions between parties to reach an agreement on the services to be performed</a:t>
            </a:r>
          </a:p>
          <a:p>
            <a:pPr marL="463550" indent="-463550">
              <a:spcBef>
                <a:spcPts val="1200"/>
              </a:spcBef>
              <a:buFont typeface="Wingdings" panose="05000000000000000000" pitchFamily="2" charset="2"/>
              <a:buChar char="Ø"/>
            </a:pPr>
            <a:r>
              <a:rPr lang="en-US" dirty="0"/>
              <a:t>They occur after the competitive range has been established</a:t>
            </a:r>
          </a:p>
          <a:p>
            <a:pPr marL="463550" indent="-463550">
              <a:spcBef>
                <a:spcPts val="1200"/>
              </a:spcBef>
              <a:buFont typeface="Wingdings" panose="05000000000000000000" pitchFamily="2" charset="2"/>
              <a:buChar char="Ø"/>
            </a:pPr>
            <a:r>
              <a:rPr lang="en-US" dirty="0"/>
              <a:t>They are intended to allow offerors to revise their proposals in order for the state to achieve best value for its money</a:t>
            </a:r>
          </a:p>
        </p:txBody>
      </p:sp>
      <p:pic>
        <p:nvPicPr>
          <p:cNvPr id="4" name="Picture 1" descr="Machine generated alternative text:&#10;PROCESS QUESTIONER &#10;RESOLUTIONDßAG &#10;DECISION &#10;ZERO-SUMBATNACHECKLIST PROJECT SKILLS &#10;DEADLOCK &#10;SCENARIO TACTICS TOOLKIT &#10;DECISION INTEREST &#10;NEGOTIATION &#10;ZOPA DISCUSSION &#10;PROBLEM &#10;PREPARATION WIN-WIN NEGOTIATOR &#10;MEETING &#10;AGREEMENT PROPOSAL COUNTERPART BUSINESS &#10;OUTCOME ALTERNATIVE &#10;COMPENSATION COMMUNICATION &#10;CONFRONTATION ">
            <a:extLst>
              <a:ext uri="{FF2B5EF4-FFF2-40B4-BE49-F238E27FC236}">
                <a16:creationId xmlns:a16="http://schemas.microsoft.com/office/drawing/2014/main" id="{FA42961F-D00D-4517-B031-A438F72ED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68936"/>
            <a:ext cx="10075699" cy="4717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Machine generated alternative text:&#10;PROCESS QUESTIONER &#10;RESOLUTIONDßAG &#10;DECISION &#10;ZERO-SUMBATNACHECKLIST PROJECT SKILLS &#10;DEADLOCK &#10;SCENARIO TACTICS TOOLKIT &#10;DECISION INTEREST &#10;NEGOTIATION &#10;ZOPA DISCUSSION &#10;PROBLEM &#10;PREPARATION WIN-WIN NEGOTIATOR &#10;MEETING &#10;AGREEMENT PROPOSAL COUNTERPART BUSINESS &#10;OUTCOME ALTERNATIVE &#10;COMPENSATION COMMUNICATION &#10;CONFRONTATION ">
            <a:extLst>
              <a:ext uri="{FF2B5EF4-FFF2-40B4-BE49-F238E27FC236}">
                <a16:creationId xmlns:a16="http://schemas.microsoft.com/office/drawing/2014/main" id="{DE111F17-90F0-4299-ABB2-061CF3024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788" y="4262982"/>
            <a:ext cx="4923312" cy="2305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48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25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25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75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2D78-29E5-4863-A798-439D50D45BAC}"/>
              </a:ext>
            </a:extLst>
          </p:cNvPr>
          <p:cNvSpPr>
            <a:spLocks noGrp="1"/>
          </p:cNvSpPr>
          <p:nvPr>
            <p:ph type="title"/>
          </p:nvPr>
        </p:nvSpPr>
        <p:spPr/>
        <p:txBody>
          <a:bodyPr/>
          <a:lstStyle/>
          <a:p>
            <a:r>
              <a:rPr lang="en-US" dirty="0"/>
              <a:t>Aim High</a:t>
            </a:r>
          </a:p>
        </p:txBody>
      </p:sp>
      <p:sp>
        <p:nvSpPr>
          <p:cNvPr id="3" name="Content Placeholder 2">
            <a:extLst>
              <a:ext uri="{FF2B5EF4-FFF2-40B4-BE49-F238E27FC236}">
                <a16:creationId xmlns:a16="http://schemas.microsoft.com/office/drawing/2014/main" id="{2071FCBA-7FEF-4D22-923D-26A11BE7024F}"/>
              </a:ext>
            </a:extLst>
          </p:cNvPr>
          <p:cNvSpPr>
            <a:spLocks noGrp="1"/>
          </p:cNvSpPr>
          <p:nvPr>
            <p:ph idx="1"/>
          </p:nvPr>
        </p:nvSpPr>
        <p:spPr/>
        <p:txBody>
          <a:bodyPr/>
          <a:lstStyle/>
          <a:p>
            <a:pPr>
              <a:lnSpc>
                <a:spcPct val="150000"/>
              </a:lnSpc>
              <a:spcBef>
                <a:spcPts val="1200"/>
              </a:spcBef>
            </a:pPr>
            <a:r>
              <a:rPr lang="en-US" dirty="0"/>
              <a:t>Higher expectations = better performance;</a:t>
            </a:r>
          </a:p>
          <a:p>
            <a:pPr>
              <a:lnSpc>
                <a:spcPct val="150000"/>
              </a:lnSpc>
              <a:spcBef>
                <a:spcPts val="1200"/>
              </a:spcBef>
            </a:pPr>
            <a:r>
              <a:rPr lang="en-US" dirty="0"/>
              <a:t>Better chance of success if you think you will do well;</a:t>
            </a:r>
          </a:p>
          <a:p>
            <a:pPr>
              <a:lnSpc>
                <a:spcPct val="150000"/>
              </a:lnSpc>
              <a:spcBef>
                <a:spcPts val="1200"/>
              </a:spcBef>
            </a:pPr>
            <a:r>
              <a:rPr lang="en-US" dirty="0"/>
              <a:t>Buyers willing to pay more, sellers willing to accept less</a:t>
            </a:r>
          </a:p>
          <a:p>
            <a:pPr>
              <a:lnSpc>
                <a:spcPct val="150000"/>
              </a:lnSpc>
              <a:spcBef>
                <a:spcPts val="1200"/>
              </a:spcBef>
            </a:pPr>
            <a:r>
              <a:rPr lang="en-US" dirty="0"/>
              <a:t>Aim for win-win</a:t>
            </a:r>
          </a:p>
          <a:p>
            <a:endParaRPr lang="en-US" dirty="0"/>
          </a:p>
        </p:txBody>
      </p:sp>
      <p:pic>
        <p:nvPicPr>
          <p:cNvPr id="5" name="Graphic 4" descr="Handshake">
            <a:extLst>
              <a:ext uri="{FF2B5EF4-FFF2-40B4-BE49-F238E27FC236}">
                <a16:creationId xmlns:a16="http://schemas.microsoft.com/office/drawing/2014/main" id="{82A2C591-0AA8-43F5-AE69-1AA51549DB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7085" y="3866957"/>
            <a:ext cx="2736715" cy="2736715"/>
          </a:xfrm>
          <a:prstGeom prst="rect">
            <a:avLst/>
          </a:prstGeom>
        </p:spPr>
      </p:pic>
    </p:spTree>
    <p:extLst>
      <p:ext uri="{BB962C8B-B14F-4D97-AF65-F5344CB8AC3E}">
        <p14:creationId xmlns:p14="http://schemas.microsoft.com/office/powerpoint/2010/main" val="71530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44E3-4E2B-470D-86F8-3888F6B787A4}"/>
              </a:ext>
            </a:extLst>
          </p:cNvPr>
          <p:cNvSpPr>
            <a:spLocks noGrp="1"/>
          </p:cNvSpPr>
          <p:nvPr>
            <p:ph type="title"/>
          </p:nvPr>
        </p:nvSpPr>
        <p:spPr/>
        <p:txBody>
          <a:bodyPr/>
          <a:lstStyle/>
          <a:p>
            <a:r>
              <a:rPr lang="en-US" dirty="0"/>
              <a:t>Room to Compromise</a:t>
            </a:r>
          </a:p>
        </p:txBody>
      </p:sp>
      <p:sp>
        <p:nvSpPr>
          <p:cNvPr id="3" name="Content Placeholder 2">
            <a:extLst>
              <a:ext uri="{FF2B5EF4-FFF2-40B4-BE49-F238E27FC236}">
                <a16:creationId xmlns:a16="http://schemas.microsoft.com/office/drawing/2014/main" id="{298A8955-5096-401C-AFFE-498014CC5DC0}"/>
              </a:ext>
            </a:extLst>
          </p:cNvPr>
          <p:cNvSpPr>
            <a:spLocks noGrp="1"/>
          </p:cNvSpPr>
          <p:nvPr>
            <p:ph idx="1"/>
          </p:nvPr>
        </p:nvSpPr>
        <p:spPr>
          <a:xfrm>
            <a:off x="838200" y="1556951"/>
            <a:ext cx="4511203" cy="4921670"/>
          </a:xfrm>
        </p:spPr>
        <p:txBody>
          <a:bodyPr>
            <a:normAutofit/>
          </a:bodyPr>
          <a:lstStyle/>
          <a:p>
            <a:pPr>
              <a:lnSpc>
                <a:spcPct val="150000"/>
              </a:lnSpc>
              <a:spcBef>
                <a:spcPts val="1200"/>
              </a:spcBef>
            </a:pPr>
            <a:r>
              <a:rPr lang="en-US" dirty="0"/>
              <a:t>Present initial position below what you think price should be</a:t>
            </a:r>
          </a:p>
          <a:p>
            <a:pPr>
              <a:lnSpc>
                <a:spcPct val="150000"/>
              </a:lnSpc>
              <a:spcBef>
                <a:spcPts val="1200"/>
              </a:spcBef>
            </a:pPr>
            <a:r>
              <a:rPr lang="en-US" dirty="0"/>
              <a:t>Develop and present a variety of options</a:t>
            </a:r>
          </a:p>
          <a:p>
            <a:pPr>
              <a:lnSpc>
                <a:spcPct val="150000"/>
              </a:lnSpc>
              <a:spcBef>
                <a:spcPts val="1200"/>
              </a:spcBef>
            </a:pPr>
            <a:r>
              <a:rPr lang="en-US" dirty="0"/>
              <a:t>Don’t establish an unreasonable position;</a:t>
            </a:r>
          </a:p>
        </p:txBody>
      </p:sp>
      <p:pic>
        <p:nvPicPr>
          <p:cNvPr id="8" name="Picture 7">
            <a:extLst>
              <a:ext uri="{FF2B5EF4-FFF2-40B4-BE49-F238E27FC236}">
                <a16:creationId xmlns:a16="http://schemas.microsoft.com/office/drawing/2014/main" id="{C5B2EFAC-C8D0-465F-B7D0-2CC641774F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49403" y="1511944"/>
            <a:ext cx="6629400" cy="4295775"/>
          </a:xfrm>
          <a:prstGeom prst="rect">
            <a:avLst/>
          </a:prstGeom>
        </p:spPr>
      </p:pic>
      <p:sp>
        <p:nvSpPr>
          <p:cNvPr id="9" name="TextBox 8">
            <a:extLst>
              <a:ext uri="{FF2B5EF4-FFF2-40B4-BE49-F238E27FC236}">
                <a16:creationId xmlns:a16="http://schemas.microsoft.com/office/drawing/2014/main" id="{A1FCA677-DCC2-41C4-BA2D-5117B355778F}"/>
              </a:ext>
            </a:extLst>
          </p:cNvPr>
          <p:cNvSpPr txBox="1"/>
          <p:nvPr/>
        </p:nvSpPr>
        <p:spPr>
          <a:xfrm>
            <a:off x="9181174" y="6613484"/>
            <a:ext cx="3010826" cy="230832"/>
          </a:xfrm>
          <a:prstGeom prst="rect">
            <a:avLst/>
          </a:prstGeom>
          <a:noFill/>
        </p:spPr>
        <p:txBody>
          <a:bodyPr wrap="square" rtlCol="0">
            <a:spAutoFit/>
          </a:bodyPr>
          <a:lstStyle/>
          <a:p>
            <a:r>
              <a:rPr lang="en-US" sz="900" dirty="0">
                <a:hlinkClick r:id="rId4" tooltip="http://www.mclanfranconi.com/claves-de-negociacion/"/>
              </a:rPr>
              <a:t>This Photo</a:t>
            </a:r>
            <a:r>
              <a:rPr lang="en-US" sz="900" dirty="0"/>
              <a:t> by Unknown Author is licensed under </a:t>
            </a:r>
            <a:r>
              <a:rPr lang="en-US" sz="900" dirty="0">
                <a:hlinkClick r:id="rId5" tooltip="https://creativecommons.org/licenses/by-nc/4.0/"/>
              </a:rPr>
              <a:t>CC BY-NC</a:t>
            </a:r>
            <a:endParaRPr lang="en-US" sz="900" dirty="0"/>
          </a:p>
        </p:txBody>
      </p:sp>
    </p:spTree>
    <p:extLst>
      <p:ext uri="{BB962C8B-B14F-4D97-AF65-F5344CB8AC3E}">
        <p14:creationId xmlns:p14="http://schemas.microsoft.com/office/powerpoint/2010/main" val="263594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18F0-2D0A-4252-A1D8-AD9A5320DCE4}"/>
              </a:ext>
            </a:extLst>
          </p:cNvPr>
          <p:cNvSpPr>
            <a:spLocks noGrp="1"/>
          </p:cNvSpPr>
          <p:nvPr>
            <p:ph type="title"/>
          </p:nvPr>
        </p:nvSpPr>
        <p:spPr/>
        <p:txBody>
          <a:bodyPr/>
          <a:lstStyle/>
          <a:p>
            <a:r>
              <a:rPr lang="en-US" dirty="0"/>
              <a:t>Use Concessions Wisely</a:t>
            </a:r>
          </a:p>
        </p:txBody>
      </p:sp>
      <p:sp>
        <p:nvSpPr>
          <p:cNvPr id="3" name="Content Placeholder 2">
            <a:extLst>
              <a:ext uri="{FF2B5EF4-FFF2-40B4-BE49-F238E27FC236}">
                <a16:creationId xmlns:a16="http://schemas.microsoft.com/office/drawing/2014/main" id="{41DC8A2D-3180-4A9C-90DB-DF853AF2380E}"/>
              </a:ext>
            </a:extLst>
          </p:cNvPr>
          <p:cNvSpPr>
            <a:spLocks noGrp="1"/>
          </p:cNvSpPr>
          <p:nvPr>
            <p:ph idx="1"/>
          </p:nvPr>
        </p:nvSpPr>
        <p:spPr>
          <a:xfrm>
            <a:off x="838200" y="1556951"/>
            <a:ext cx="5009776" cy="4620012"/>
          </a:xfrm>
        </p:spPr>
        <p:txBody>
          <a:bodyPr/>
          <a:lstStyle/>
          <a:p>
            <a:pPr>
              <a:lnSpc>
                <a:spcPct val="150000"/>
              </a:lnSpc>
              <a:spcBef>
                <a:spcPts val="1200"/>
              </a:spcBef>
            </a:pPr>
            <a:r>
              <a:rPr lang="en-US" dirty="0"/>
              <a:t>Concede the “right” amount;</a:t>
            </a:r>
          </a:p>
          <a:p>
            <a:pPr>
              <a:lnSpc>
                <a:spcPct val="150000"/>
              </a:lnSpc>
              <a:spcBef>
                <a:spcPts val="1200"/>
              </a:spcBef>
            </a:pPr>
            <a:r>
              <a:rPr lang="en-US" dirty="0"/>
              <a:t>Get something in return;</a:t>
            </a:r>
          </a:p>
          <a:p>
            <a:pPr>
              <a:lnSpc>
                <a:spcPct val="150000"/>
              </a:lnSpc>
              <a:spcBef>
                <a:spcPts val="1200"/>
              </a:spcBef>
            </a:pPr>
            <a:r>
              <a:rPr lang="en-US" dirty="0"/>
              <a:t>Avoid concessions traps:</a:t>
            </a:r>
          </a:p>
          <a:p>
            <a:pPr lvl="1">
              <a:spcBef>
                <a:spcPts val="1200"/>
              </a:spcBef>
            </a:pPr>
            <a:r>
              <a:rPr lang="en-US" dirty="0"/>
              <a:t>Equal</a:t>
            </a:r>
          </a:p>
          <a:p>
            <a:pPr lvl="1">
              <a:spcBef>
                <a:spcPts val="1200"/>
              </a:spcBef>
            </a:pPr>
            <a:r>
              <a:rPr lang="en-US" dirty="0"/>
              <a:t>Splitting the difference</a:t>
            </a:r>
          </a:p>
        </p:txBody>
      </p:sp>
      <p:graphicFrame>
        <p:nvGraphicFramePr>
          <p:cNvPr id="4" name="Diagram 3">
            <a:extLst>
              <a:ext uri="{FF2B5EF4-FFF2-40B4-BE49-F238E27FC236}">
                <a16:creationId xmlns:a16="http://schemas.microsoft.com/office/drawing/2014/main" id="{92F001F4-D27E-48D1-B771-8B53FBEC7A32}"/>
              </a:ext>
            </a:extLst>
          </p:cNvPr>
          <p:cNvGraphicFramePr/>
          <p:nvPr>
            <p:extLst>
              <p:ext uri="{D42A27DB-BD31-4B8C-83A1-F6EECF244321}">
                <p14:modId xmlns:p14="http://schemas.microsoft.com/office/powerpoint/2010/main" val="3067101016"/>
              </p:ext>
            </p:extLst>
          </p:nvPr>
        </p:nvGraphicFramePr>
        <p:xfrm>
          <a:off x="5746377" y="1755090"/>
          <a:ext cx="4580965" cy="4269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peech Bubble: Oval 4">
            <a:extLst>
              <a:ext uri="{FF2B5EF4-FFF2-40B4-BE49-F238E27FC236}">
                <a16:creationId xmlns:a16="http://schemas.microsoft.com/office/drawing/2014/main" id="{6CDFF27B-A56F-4E2F-B68D-734C50AE5EF8}"/>
              </a:ext>
            </a:extLst>
          </p:cNvPr>
          <p:cNvSpPr/>
          <p:nvPr/>
        </p:nvSpPr>
        <p:spPr>
          <a:xfrm>
            <a:off x="10018059" y="1922929"/>
            <a:ext cx="1936376" cy="15060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Provided That….</a:t>
            </a:r>
          </a:p>
        </p:txBody>
      </p:sp>
      <p:pic>
        <p:nvPicPr>
          <p:cNvPr id="10" name="Picture 9">
            <a:extLst>
              <a:ext uri="{FF2B5EF4-FFF2-40B4-BE49-F238E27FC236}">
                <a16:creationId xmlns:a16="http://schemas.microsoft.com/office/drawing/2014/main" id="{314AAC33-6670-4E9A-9967-BAB22CDA955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92173" y="4930535"/>
            <a:ext cx="1682254" cy="1715984"/>
          </a:xfrm>
          <a:prstGeom prst="rect">
            <a:avLst/>
          </a:prstGeom>
        </p:spPr>
      </p:pic>
      <p:sp>
        <p:nvSpPr>
          <p:cNvPr id="11" name="TextBox 10">
            <a:extLst>
              <a:ext uri="{FF2B5EF4-FFF2-40B4-BE49-F238E27FC236}">
                <a16:creationId xmlns:a16="http://schemas.microsoft.com/office/drawing/2014/main" id="{4FDC39A1-9A8E-44B4-A9D5-56F4117BD50D}"/>
              </a:ext>
            </a:extLst>
          </p:cNvPr>
          <p:cNvSpPr txBox="1"/>
          <p:nvPr/>
        </p:nvSpPr>
        <p:spPr>
          <a:xfrm>
            <a:off x="88412" y="6644521"/>
            <a:ext cx="3094175" cy="230832"/>
          </a:xfrm>
          <a:prstGeom prst="rect">
            <a:avLst/>
          </a:prstGeom>
          <a:noFill/>
        </p:spPr>
        <p:txBody>
          <a:bodyPr wrap="square" rtlCol="0">
            <a:spAutoFit/>
          </a:bodyPr>
          <a:lstStyle/>
          <a:p>
            <a:r>
              <a:rPr lang="en-US" sz="900" dirty="0">
                <a:hlinkClick r:id="rId9" tooltip="https://jenmontessori.wikispaces.com/"/>
              </a:rPr>
              <a:t>This Photo</a:t>
            </a:r>
            <a:r>
              <a:rPr lang="en-US" sz="900" dirty="0"/>
              <a:t> by Unknown Author is licensed under </a:t>
            </a:r>
            <a:r>
              <a:rPr lang="en-US" sz="900" dirty="0">
                <a:hlinkClick r:id="rId10" tooltip="https://creativecommons.org/licenses/by-nc-sa/3.0/"/>
              </a:rPr>
              <a:t>CC BY-NC-SA</a:t>
            </a:r>
            <a:endParaRPr lang="en-US" sz="900" dirty="0"/>
          </a:p>
        </p:txBody>
      </p:sp>
    </p:spTree>
    <p:extLst>
      <p:ext uri="{BB962C8B-B14F-4D97-AF65-F5344CB8AC3E}">
        <p14:creationId xmlns:p14="http://schemas.microsoft.com/office/powerpoint/2010/main" val="634095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83BD-85F5-4F84-9BCE-28229A3614CA}"/>
              </a:ext>
            </a:extLst>
          </p:cNvPr>
          <p:cNvSpPr>
            <a:spLocks noGrp="1"/>
          </p:cNvSpPr>
          <p:nvPr>
            <p:ph type="title"/>
          </p:nvPr>
        </p:nvSpPr>
        <p:spPr/>
        <p:txBody>
          <a:bodyPr/>
          <a:lstStyle/>
          <a:p>
            <a:r>
              <a:rPr lang="en-US" dirty="0"/>
              <a:t>Be Prepared for Someone to Walk</a:t>
            </a:r>
          </a:p>
        </p:txBody>
      </p:sp>
      <p:sp>
        <p:nvSpPr>
          <p:cNvPr id="3" name="Content Placeholder 2">
            <a:extLst>
              <a:ext uri="{FF2B5EF4-FFF2-40B4-BE49-F238E27FC236}">
                <a16:creationId xmlns:a16="http://schemas.microsoft.com/office/drawing/2014/main" id="{DF690CB0-0674-46A7-853A-29558B02EB3F}"/>
              </a:ext>
            </a:extLst>
          </p:cNvPr>
          <p:cNvSpPr>
            <a:spLocks noGrp="1"/>
          </p:cNvSpPr>
          <p:nvPr>
            <p:ph idx="1"/>
          </p:nvPr>
        </p:nvSpPr>
        <p:spPr/>
        <p:txBody>
          <a:bodyPr/>
          <a:lstStyle/>
          <a:p>
            <a:pPr>
              <a:lnSpc>
                <a:spcPct val="150000"/>
              </a:lnSpc>
              <a:spcBef>
                <a:spcPts val="1200"/>
              </a:spcBef>
            </a:pPr>
            <a:r>
              <a:rPr lang="en-US" dirty="0"/>
              <a:t>It’s okay to walk away</a:t>
            </a:r>
          </a:p>
          <a:p>
            <a:pPr>
              <a:lnSpc>
                <a:spcPct val="150000"/>
              </a:lnSpc>
              <a:spcBef>
                <a:spcPts val="1200"/>
              </a:spcBef>
            </a:pPr>
            <a:r>
              <a:rPr lang="en-US" dirty="0"/>
              <a:t>It’s okay to come back</a:t>
            </a:r>
          </a:p>
          <a:p>
            <a:pPr>
              <a:lnSpc>
                <a:spcPct val="150000"/>
              </a:lnSpc>
              <a:spcBef>
                <a:spcPts val="1200"/>
              </a:spcBef>
            </a:pPr>
            <a:r>
              <a:rPr lang="en-US" dirty="0"/>
              <a:t>Walk-outs can be an advantage</a:t>
            </a:r>
          </a:p>
          <a:p>
            <a:pPr>
              <a:lnSpc>
                <a:spcPct val="150000"/>
              </a:lnSpc>
              <a:spcBef>
                <a:spcPts val="1200"/>
              </a:spcBef>
            </a:pPr>
            <a:r>
              <a:rPr lang="en-US" dirty="0"/>
              <a:t>Stay professional!</a:t>
            </a:r>
          </a:p>
        </p:txBody>
      </p:sp>
      <p:pic>
        <p:nvPicPr>
          <p:cNvPr id="5" name="Picture 4" descr="A close up of a sign&#10;&#10;Description generated with very high confidence">
            <a:extLst>
              <a:ext uri="{FF2B5EF4-FFF2-40B4-BE49-F238E27FC236}">
                <a16:creationId xmlns:a16="http://schemas.microsoft.com/office/drawing/2014/main" id="{997FDABA-F397-4A51-B1FC-4F9233FA07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70324" y="1143000"/>
            <a:ext cx="4572000" cy="4572000"/>
          </a:xfrm>
          <a:prstGeom prst="rect">
            <a:avLst/>
          </a:prstGeom>
        </p:spPr>
      </p:pic>
      <p:sp>
        <p:nvSpPr>
          <p:cNvPr id="6" name="TextBox 5">
            <a:extLst>
              <a:ext uri="{FF2B5EF4-FFF2-40B4-BE49-F238E27FC236}">
                <a16:creationId xmlns:a16="http://schemas.microsoft.com/office/drawing/2014/main" id="{D040042E-8075-4B44-8462-57347F430B31}"/>
              </a:ext>
            </a:extLst>
          </p:cNvPr>
          <p:cNvSpPr txBox="1"/>
          <p:nvPr/>
        </p:nvSpPr>
        <p:spPr>
          <a:xfrm>
            <a:off x="9147727" y="6606386"/>
            <a:ext cx="2940995" cy="230832"/>
          </a:xfrm>
          <a:prstGeom prst="rect">
            <a:avLst/>
          </a:prstGeom>
          <a:noFill/>
        </p:spPr>
        <p:txBody>
          <a:bodyPr wrap="square" rtlCol="0">
            <a:spAutoFit/>
          </a:bodyPr>
          <a:lstStyle/>
          <a:p>
            <a:r>
              <a:rPr lang="en-US" sz="900" dirty="0">
                <a:hlinkClick r:id="rId4" tooltip="http://commons.wikimedia.org/wiki/file:mutcd_w11-2.sv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78959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419B-D7CA-459B-B58E-E918E08292DF}"/>
              </a:ext>
            </a:extLst>
          </p:cNvPr>
          <p:cNvSpPr>
            <a:spLocks noGrp="1"/>
          </p:cNvSpPr>
          <p:nvPr>
            <p:ph type="title"/>
          </p:nvPr>
        </p:nvSpPr>
        <p:spPr/>
        <p:txBody>
          <a:bodyPr/>
          <a:lstStyle/>
          <a:p>
            <a:r>
              <a:rPr lang="en-US" dirty="0"/>
              <a:t>Put on the Pressure</a:t>
            </a:r>
          </a:p>
        </p:txBody>
      </p:sp>
      <p:sp>
        <p:nvSpPr>
          <p:cNvPr id="3" name="Content Placeholder 2">
            <a:extLst>
              <a:ext uri="{FF2B5EF4-FFF2-40B4-BE49-F238E27FC236}">
                <a16:creationId xmlns:a16="http://schemas.microsoft.com/office/drawing/2014/main" id="{2FC557FB-3C3E-4E05-93DA-BC7553EE6411}"/>
              </a:ext>
            </a:extLst>
          </p:cNvPr>
          <p:cNvSpPr>
            <a:spLocks noGrp="1"/>
          </p:cNvSpPr>
          <p:nvPr>
            <p:ph idx="1"/>
          </p:nvPr>
        </p:nvSpPr>
        <p:spPr>
          <a:xfrm>
            <a:off x="838200" y="1556951"/>
            <a:ext cx="5257800" cy="4620012"/>
          </a:xfrm>
        </p:spPr>
        <p:txBody>
          <a:bodyPr/>
          <a:lstStyle/>
          <a:p>
            <a:pPr marL="0" indent="0">
              <a:buNone/>
            </a:pPr>
            <a:r>
              <a:rPr lang="en-US" dirty="0"/>
              <a:t>Alternative to contract:</a:t>
            </a:r>
          </a:p>
          <a:p>
            <a:pPr lvl="1">
              <a:lnSpc>
                <a:spcPct val="150000"/>
              </a:lnSpc>
              <a:spcBef>
                <a:spcPts val="1200"/>
              </a:spcBef>
            </a:pPr>
            <a:r>
              <a:rPr lang="en-US" dirty="0"/>
              <a:t>Canceling and re-soliciting</a:t>
            </a:r>
          </a:p>
          <a:p>
            <a:pPr lvl="1">
              <a:lnSpc>
                <a:spcPct val="150000"/>
              </a:lnSpc>
              <a:spcBef>
                <a:spcPts val="1200"/>
              </a:spcBef>
            </a:pPr>
            <a:r>
              <a:rPr lang="en-US" dirty="0"/>
              <a:t>Requirement changes</a:t>
            </a:r>
          </a:p>
          <a:p>
            <a:pPr lvl="1">
              <a:lnSpc>
                <a:spcPct val="150000"/>
              </a:lnSpc>
              <a:spcBef>
                <a:spcPts val="1200"/>
              </a:spcBef>
            </a:pPr>
            <a:r>
              <a:rPr lang="en-US" dirty="0"/>
              <a:t>Terms/Conditions changes</a:t>
            </a:r>
          </a:p>
          <a:p>
            <a:pPr lvl="1">
              <a:lnSpc>
                <a:spcPct val="150000"/>
              </a:lnSpc>
              <a:spcBef>
                <a:spcPts val="1200"/>
              </a:spcBef>
            </a:pPr>
            <a:r>
              <a:rPr lang="en-US" dirty="0"/>
              <a:t>Performing part/whole in-house</a:t>
            </a:r>
          </a:p>
        </p:txBody>
      </p:sp>
      <p:sp>
        <p:nvSpPr>
          <p:cNvPr id="6" name="Arrow: Quad 5">
            <a:extLst>
              <a:ext uri="{FF2B5EF4-FFF2-40B4-BE49-F238E27FC236}">
                <a16:creationId xmlns:a16="http://schemas.microsoft.com/office/drawing/2014/main" id="{083B50A5-8D9A-444C-B714-5BA07D4AA7C1}"/>
              </a:ext>
            </a:extLst>
          </p:cNvPr>
          <p:cNvSpPr/>
          <p:nvPr/>
        </p:nvSpPr>
        <p:spPr>
          <a:xfrm>
            <a:off x="7516906" y="1909483"/>
            <a:ext cx="3375212" cy="333487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Alternatives</a:t>
            </a:r>
          </a:p>
        </p:txBody>
      </p:sp>
    </p:spTree>
    <p:extLst>
      <p:ext uri="{BB962C8B-B14F-4D97-AF65-F5344CB8AC3E}">
        <p14:creationId xmlns:p14="http://schemas.microsoft.com/office/powerpoint/2010/main" val="1202060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9F5E-6BB4-4FD5-9F1F-97E4780C2F22}"/>
              </a:ext>
            </a:extLst>
          </p:cNvPr>
          <p:cNvSpPr>
            <a:spLocks noGrp="1"/>
          </p:cNvSpPr>
          <p:nvPr>
            <p:ph type="title"/>
          </p:nvPr>
        </p:nvSpPr>
        <p:spPr/>
        <p:txBody>
          <a:bodyPr/>
          <a:lstStyle/>
          <a:p>
            <a:r>
              <a:rPr lang="en-US" dirty="0"/>
              <a:t>Words Count/Non-verbal too</a:t>
            </a:r>
          </a:p>
        </p:txBody>
      </p:sp>
      <p:sp>
        <p:nvSpPr>
          <p:cNvPr id="3" name="Content Placeholder 2">
            <a:extLst>
              <a:ext uri="{FF2B5EF4-FFF2-40B4-BE49-F238E27FC236}">
                <a16:creationId xmlns:a16="http://schemas.microsoft.com/office/drawing/2014/main" id="{2B79323D-EFAF-4FE8-B918-D2EBFC0AB38B}"/>
              </a:ext>
            </a:extLst>
          </p:cNvPr>
          <p:cNvSpPr>
            <a:spLocks noGrp="1"/>
          </p:cNvSpPr>
          <p:nvPr>
            <p:ph idx="1"/>
          </p:nvPr>
        </p:nvSpPr>
        <p:spPr>
          <a:xfrm>
            <a:off x="838200" y="1556951"/>
            <a:ext cx="5966012" cy="4620012"/>
          </a:xfrm>
        </p:spPr>
        <p:txBody>
          <a:bodyPr>
            <a:normAutofit lnSpcReduction="10000"/>
          </a:bodyPr>
          <a:lstStyle/>
          <a:p>
            <a:pPr marL="231775" lvl="1" indent="-231775">
              <a:spcBef>
                <a:spcPts val="1200"/>
              </a:spcBef>
            </a:pPr>
            <a:r>
              <a:rPr lang="en-US" sz="2800" dirty="0"/>
              <a:t>Don’t use provocative terms;</a:t>
            </a:r>
          </a:p>
          <a:p>
            <a:pPr marL="231775" lvl="1" indent="-171450">
              <a:spcBef>
                <a:spcPts val="1200"/>
              </a:spcBef>
            </a:pPr>
            <a:r>
              <a:rPr lang="en-US" sz="2800" dirty="0"/>
              <a:t>Be polite; show respect;</a:t>
            </a:r>
          </a:p>
          <a:p>
            <a:pPr marL="231775" lvl="1" indent="-171450">
              <a:spcBef>
                <a:spcPts val="1200"/>
              </a:spcBef>
            </a:pPr>
            <a:r>
              <a:rPr lang="en-US" sz="2800" dirty="0"/>
              <a:t>Negotiate from strength;</a:t>
            </a:r>
          </a:p>
          <a:p>
            <a:pPr marL="231775" lvl="1" indent="-171450">
              <a:spcBef>
                <a:spcPts val="1200"/>
              </a:spcBef>
            </a:pPr>
            <a:r>
              <a:rPr lang="en-US" sz="2800" dirty="0"/>
              <a:t>Be personable, but business like;</a:t>
            </a:r>
          </a:p>
          <a:p>
            <a:pPr marL="231775" lvl="1" indent="-171450">
              <a:spcBef>
                <a:spcPts val="1200"/>
              </a:spcBef>
            </a:pPr>
            <a:r>
              <a:rPr lang="en-US" sz="2800" dirty="0"/>
              <a:t>Keep it simple</a:t>
            </a:r>
          </a:p>
          <a:p>
            <a:pPr marL="231775" lvl="1" indent="-171450">
              <a:spcBef>
                <a:spcPts val="1200"/>
              </a:spcBef>
            </a:pPr>
            <a:r>
              <a:rPr lang="en-US" sz="2800" dirty="0"/>
              <a:t>Emphasize the need for cooperation;</a:t>
            </a:r>
          </a:p>
          <a:p>
            <a:pPr marL="231775" lvl="1" indent="-171450">
              <a:spcBef>
                <a:spcPts val="1200"/>
              </a:spcBef>
            </a:pPr>
            <a:r>
              <a:rPr lang="en-US" sz="2800" dirty="0"/>
              <a:t>Never make personal comments</a:t>
            </a:r>
          </a:p>
          <a:p>
            <a:pPr marL="231775" lvl="1" indent="-171450">
              <a:spcBef>
                <a:spcPts val="1200"/>
              </a:spcBef>
            </a:pPr>
            <a:r>
              <a:rPr lang="en-US" sz="2800" dirty="0"/>
              <a:t>Be calm and don’t lose your temper</a:t>
            </a:r>
          </a:p>
          <a:p>
            <a:pPr marL="231775" lvl="1" indent="-171450">
              <a:spcBef>
                <a:spcPts val="1200"/>
              </a:spcBef>
            </a:pPr>
            <a:r>
              <a:rPr lang="en-US" sz="2800" dirty="0"/>
              <a:t>Body language matters!</a:t>
            </a:r>
          </a:p>
          <a:p>
            <a:pPr lvl="1"/>
            <a:endParaRPr lang="en-US" dirty="0"/>
          </a:p>
        </p:txBody>
      </p:sp>
      <p:pic>
        <p:nvPicPr>
          <p:cNvPr id="5" name="Picture 4">
            <a:extLst>
              <a:ext uri="{FF2B5EF4-FFF2-40B4-BE49-F238E27FC236}">
                <a16:creationId xmlns:a16="http://schemas.microsoft.com/office/drawing/2014/main" id="{F38270E4-0A4E-4C8F-9554-4780D8C8634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30754" y="1087395"/>
            <a:ext cx="5261245" cy="4352192"/>
          </a:xfrm>
          <a:prstGeom prst="teardrop">
            <a:avLst/>
          </a:prstGeom>
        </p:spPr>
      </p:pic>
      <p:sp>
        <p:nvSpPr>
          <p:cNvPr id="6" name="TextBox 5">
            <a:extLst>
              <a:ext uri="{FF2B5EF4-FFF2-40B4-BE49-F238E27FC236}">
                <a16:creationId xmlns:a16="http://schemas.microsoft.com/office/drawing/2014/main" id="{B241383F-84EC-4B35-9A01-1173B2A1BDD4}"/>
              </a:ext>
            </a:extLst>
          </p:cNvPr>
          <p:cNvSpPr txBox="1"/>
          <p:nvPr/>
        </p:nvSpPr>
        <p:spPr>
          <a:xfrm>
            <a:off x="8989134" y="6627168"/>
            <a:ext cx="3064321" cy="230832"/>
          </a:xfrm>
          <a:prstGeom prst="rect">
            <a:avLst/>
          </a:prstGeom>
          <a:noFill/>
        </p:spPr>
        <p:txBody>
          <a:bodyPr wrap="square" rtlCol="0">
            <a:spAutoFit/>
          </a:bodyPr>
          <a:lstStyle/>
          <a:p>
            <a:r>
              <a:rPr lang="en-US" sz="900" dirty="0">
                <a:hlinkClick r:id="rId4" tooltip="http://briefbubble.blogspot.com/2011/07/dealing-with-arguments-when-youre-bad.html"/>
              </a:rPr>
              <a:t>This Photo</a:t>
            </a:r>
            <a:r>
              <a:rPr lang="en-US" sz="900" dirty="0"/>
              <a:t> by Unknown Author is licensed under </a:t>
            </a:r>
            <a:r>
              <a:rPr lang="en-US" sz="900" dirty="0">
                <a:hlinkClick r:id="rId5" tooltip="https://creativecommons.org/licenses/by-nc-sa/3.0/"/>
              </a:rPr>
              <a:t>CC BY-NC-SA</a:t>
            </a:r>
            <a:endParaRPr lang="en-US" sz="900" dirty="0"/>
          </a:p>
        </p:txBody>
      </p:sp>
    </p:spTree>
    <p:extLst>
      <p:ext uri="{BB962C8B-B14F-4D97-AF65-F5344CB8AC3E}">
        <p14:creationId xmlns:p14="http://schemas.microsoft.com/office/powerpoint/2010/main" val="2515567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B009-050D-4271-92E0-BA74AF1A0989}"/>
              </a:ext>
            </a:extLst>
          </p:cNvPr>
          <p:cNvSpPr>
            <a:spLocks noGrp="1"/>
          </p:cNvSpPr>
          <p:nvPr>
            <p:ph type="title"/>
          </p:nvPr>
        </p:nvSpPr>
        <p:spPr/>
        <p:txBody>
          <a:bodyPr/>
          <a:lstStyle/>
          <a:p>
            <a:r>
              <a:rPr lang="en-US" dirty="0"/>
              <a:t>Get it in Writing!	</a:t>
            </a:r>
          </a:p>
        </p:txBody>
      </p:sp>
      <p:pic>
        <p:nvPicPr>
          <p:cNvPr id="5" name="Graphic 4" descr="Pencil">
            <a:extLst>
              <a:ext uri="{FF2B5EF4-FFF2-40B4-BE49-F238E27FC236}">
                <a16:creationId xmlns:a16="http://schemas.microsoft.com/office/drawing/2014/main" id="{0EB5240C-823D-41C8-9011-3BC1616642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6567" y="1392990"/>
            <a:ext cx="4072020" cy="4072020"/>
          </a:xfrm>
          <a:prstGeom prst="rect">
            <a:avLst/>
          </a:prstGeom>
        </p:spPr>
      </p:pic>
      <p:pic>
        <p:nvPicPr>
          <p:cNvPr id="14" name="Picture 13">
            <a:extLst>
              <a:ext uri="{FF2B5EF4-FFF2-40B4-BE49-F238E27FC236}">
                <a16:creationId xmlns:a16="http://schemas.microsoft.com/office/drawing/2014/main" id="{7BE8C490-76FD-463B-8DB8-245CA996E905}"/>
              </a:ext>
            </a:extLst>
          </p:cNvPr>
          <p:cNvPicPr>
            <a:picLocks noChangeAspect="1"/>
          </p:cNvPicPr>
          <p:nvPr/>
        </p:nvPicPr>
        <p:blipFill rotWithShape="1">
          <a:blip r:embed="rId5"/>
          <a:srcRect b="15264"/>
          <a:stretch/>
        </p:blipFill>
        <p:spPr>
          <a:xfrm>
            <a:off x="1502374" y="1319186"/>
            <a:ext cx="5806440" cy="5942225"/>
          </a:xfrm>
          <a:prstGeom prst="rect">
            <a:avLst/>
          </a:prstGeom>
        </p:spPr>
      </p:pic>
      <p:sp>
        <p:nvSpPr>
          <p:cNvPr id="15" name="Rectangle 14">
            <a:extLst>
              <a:ext uri="{FF2B5EF4-FFF2-40B4-BE49-F238E27FC236}">
                <a16:creationId xmlns:a16="http://schemas.microsoft.com/office/drawing/2014/main" id="{EB2260FE-2F1E-485C-96DD-789227100FEF}"/>
              </a:ext>
            </a:extLst>
          </p:cNvPr>
          <p:cNvSpPr/>
          <p:nvPr/>
        </p:nvSpPr>
        <p:spPr>
          <a:xfrm>
            <a:off x="1619641" y="2613218"/>
            <a:ext cx="5571905" cy="2985433"/>
          </a:xfrm>
          <a:prstGeom prst="rect">
            <a:avLst/>
          </a:prstGeom>
        </p:spPr>
        <p:txBody>
          <a:bodyPr wrap="square">
            <a:spAutoFit/>
          </a:bodyPr>
          <a:lstStyle/>
          <a:p>
            <a:pPr marL="228600" lvl="0" indent="-228600">
              <a:spcBef>
                <a:spcPts val="1200"/>
              </a:spcBef>
              <a:buFont typeface="Arial"/>
              <a:buChar char="•"/>
            </a:pPr>
            <a:r>
              <a:rPr lang="en-US" sz="2800" dirty="0">
                <a:solidFill>
                  <a:prstClr val="black"/>
                </a:solidFill>
                <a:latin typeface="Franklin Gothic Book" charset="0"/>
              </a:rPr>
              <a:t>If it’s not in the contract, you can’t enforce it;</a:t>
            </a:r>
          </a:p>
          <a:p>
            <a:pPr marL="228600" lvl="0" indent="-228600">
              <a:spcBef>
                <a:spcPts val="1200"/>
              </a:spcBef>
              <a:buFont typeface="Arial"/>
              <a:buChar char="•"/>
            </a:pPr>
            <a:r>
              <a:rPr lang="en-US" sz="2800" dirty="0">
                <a:solidFill>
                  <a:prstClr val="black"/>
                </a:solidFill>
                <a:latin typeface="Franklin Gothic Book" charset="0"/>
              </a:rPr>
              <a:t>Verbal understanding won’t be remembered years from now;</a:t>
            </a:r>
          </a:p>
          <a:p>
            <a:pPr marL="228600" lvl="0" indent="-228600">
              <a:spcBef>
                <a:spcPts val="1200"/>
              </a:spcBef>
              <a:buFont typeface="Arial"/>
              <a:buChar char="•"/>
            </a:pPr>
            <a:r>
              <a:rPr lang="en-US" sz="2800" dirty="0">
                <a:solidFill>
                  <a:prstClr val="black"/>
                </a:solidFill>
                <a:latin typeface="Franklin Gothic Book" charset="0"/>
              </a:rPr>
              <a:t>No clarity = multiple change orders</a:t>
            </a:r>
          </a:p>
        </p:txBody>
      </p:sp>
    </p:spTree>
    <p:extLst>
      <p:ext uri="{BB962C8B-B14F-4D97-AF65-F5344CB8AC3E}">
        <p14:creationId xmlns:p14="http://schemas.microsoft.com/office/powerpoint/2010/main" val="39587557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D12D-78B5-4E44-B95D-7D90F8A5696A}"/>
              </a:ext>
            </a:extLst>
          </p:cNvPr>
          <p:cNvSpPr>
            <a:spLocks noGrp="1"/>
          </p:cNvSpPr>
          <p:nvPr>
            <p:ph type="title"/>
          </p:nvPr>
        </p:nvSpPr>
        <p:spPr>
          <a:xfrm>
            <a:off x="838200" y="0"/>
            <a:ext cx="10515600" cy="1087395"/>
          </a:xfrm>
        </p:spPr>
        <p:txBody>
          <a:bodyPr/>
          <a:lstStyle/>
          <a:p>
            <a:r>
              <a:rPr lang="en-US" dirty="0"/>
              <a:t>IT “Gotchas”</a:t>
            </a:r>
          </a:p>
        </p:txBody>
      </p:sp>
      <p:sp>
        <p:nvSpPr>
          <p:cNvPr id="3" name="Content Placeholder 2">
            <a:extLst>
              <a:ext uri="{FF2B5EF4-FFF2-40B4-BE49-F238E27FC236}">
                <a16:creationId xmlns:a16="http://schemas.microsoft.com/office/drawing/2014/main" id="{1D74621C-286E-487E-9AA6-D2316A9F3D08}"/>
              </a:ext>
            </a:extLst>
          </p:cNvPr>
          <p:cNvSpPr>
            <a:spLocks noGrp="1"/>
          </p:cNvSpPr>
          <p:nvPr>
            <p:ph idx="1"/>
          </p:nvPr>
        </p:nvSpPr>
        <p:spPr>
          <a:xfrm>
            <a:off x="532514" y="1551998"/>
            <a:ext cx="10515600" cy="4620012"/>
          </a:xfrm>
        </p:spPr>
        <p:txBody>
          <a:bodyPr/>
          <a:lstStyle/>
          <a:p>
            <a:pPr>
              <a:lnSpc>
                <a:spcPct val="150000"/>
              </a:lnSpc>
              <a:spcBef>
                <a:spcPts val="1200"/>
              </a:spcBef>
            </a:pPr>
            <a:r>
              <a:rPr lang="en-US" dirty="0"/>
              <a:t>Intellectual Property Rights</a:t>
            </a:r>
          </a:p>
          <a:p>
            <a:pPr>
              <a:lnSpc>
                <a:spcPct val="150000"/>
              </a:lnSpc>
              <a:spcBef>
                <a:spcPts val="1200"/>
              </a:spcBef>
            </a:pPr>
            <a:r>
              <a:rPr lang="en-US" dirty="0"/>
              <a:t>Limitation of Liability</a:t>
            </a:r>
          </a:p>
          <a:p>
            <a:pPr>
              <a:lnSpc>
                <a:spcPct val="150000"/>
              </a:lnSpc>
              <a:spcBef>
                <a:spcPts val="1200"/>
              </a:spcBef>
            </a:pPr>
            <a:r>
              <a:rPr lang="en-US" dirty="0"/>
              <a:t>Audit Rights</a:t>
            </a:r>
          </a:p>
          <a:p>
            <a:pPr>
              <a:lnSpc>
                <a:spcPct val="150000"/>
              </a:lnSpc>
              <a:spcBef>
                <a:spcPts val="1200"/>
              </a:spcBef>
            </a:pPr>
            <a:r>
              <a:rPr lang="en-US" dirty="0"/>
              <a:t>Termination Assistance</a:t>
            </a:r>
          </a:p>
        </p:txBody>
      </p:sp>
      <p:pic>
        <p:nvPicPr>
          <p:cNvPr id="17" name="Picture 16" descr="A picture containing outdoor&#10;&#10;Description generated with high confidence">
            <a:extLst>
              <a:ext uri="{FF2B5EF4-FFF2-40B4-BE49-F238E27FC236}">
                <a16:creationId xmlns:a16="http://schemas.microsoft.com/office/drawing/2014/main" id="{0EB675C9-F938-4FE2-80C7-ECAA1F0D30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4962" y="1916989"/>
            <a:ext cx="3263152" cy="3684088"/>
          </a:xfrm>
          <a:prstGeom prst="rect">
            <a:avLst/>
          </a:prstGeom>
        </p:spPr>
      </p:pic>
      <p:sp>
        <p:nvSpPr>
          <p:cNvPr id="18" name="TextBox 17">
            <a:extLst>
              <a:ext uri="{FF2B5EF4-FFF2-40B4-BE49-F238E27FC236}">
                <a16:creationId xmlns:a16="http://schemas.microsoft.com/office/drawing/2014/main" id="{502A0892-301E-4097-B26E-FBDBFDEDC03E}"/>
              </a:ext>
            </a:extLst>
          </p:cNvPr>
          <p:cNvSpPr txBox="1"/>
          <p:nvPr/>
        </p:nvSpPr>
        <p:spPr>
          <a:xfrm>
            <a:off x="8928848" y="6537001"/>
            <a:ext cx="3263152" cy="230832"/>
          </a:xfrm>
          <a:prstGeom prst="rect">
            <a:avLst/>
          </a:prstGeom>
          <a:noFill/>
        </p:spPr>
        <p:txBody>
          <a:bodyPr wrap="square" rtlCol="0">
            <a:spAutoFit/>
          </a:bodyPr>
          <a:lstStyle/>
          <a:p>
            <a:r>
              <a:rPr lang="en-US" sz="900" dirty="0">
                <a:hlinkClick r:id="rId4" tooltip="https://it.wikiversity.org/wiki/File:Shared_IP.sv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284955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D0BFC-5A5D-4262-860C-8AE6F51149A2}"/>
              </a:ext>
            </a:extLst>
          </p:cNvPr>
          <p:cNvSpPr>
            <a:spLocks noGrp="1"/>
          </p:cNvSpPr>
          <p:nvPr>
            <p:ph type="title"/>
          </p:nvPr>
        </p:nvSpPr>
        <p:spPr>
          <a:xfrm>
            <a:off x="838200" y="0"/>
            <a:ext cx="10515600" cy="1087395"/>
          </a:xfrm>
        </p:spPr>
        <p:txBody>
          <a:bodyPr/>
          <a:lstStyle/>
          <a:p>
            <a:r>
              <a:rPr lang="en-US" dirty="0"/>
              <a:t>Intellectual Property</a:t>
            </a:r>
          </a:p>
        </p:txBody>
      </p:sp>
      <p:sp>
        <p:nvSpPr>
          <p:cNvPr id="3" name="Content Placeholder 2">
            <a:extLst>
              <a:ext uri="{FF2B5EF4-FFF2-40B4-BE49-F238E27FC236}">
                <a16:creationId xmlns:a16="http://schemas.microsoft.com/office/drawing/2014/main" id="{BF69B0DE-9FD2-49D5-B6BC-72BAA149996C}"/>
              </a:ext>
            </a:extLst>
          </p:cNvPr>
          <p:cNvSpPr>
            <a:spLocks noGrp="1"/>
          </p:cNvSpPr>
          <p:nvPr>
            <p:ph idx="1"/>
          </p:nvPr>
        </p:nvSpPr>
        <p:spPr>
          <a:xfrm>
            <a:off x="838199" y="1556950"/>
            <a:ext cx="6649073" cy="5045555"/>
          </a:xfrm>
          <a:solidFill>
            <a:schemeClr val="bg1"/>
          </a:solidFill>
          <a:ln w="57150">
            <a:solidFill>
              <a:schemeClr val="accent1">
                <a:lumMod val="75000"/>
              </a:schemeClr>
            </a:solidFill>
          </a:ln>
        </p:spPr>
        <p:txBody>
          <a:bodyPr>
            <a:normAutofit/>
          </a:bodyPr>
          <a:lstStyle/>
          <a:p>
            <a:pPr marL="0" indent="0">
              <a:spcBef>
                <a:spcPts val="1200"/>
              </a:spcBef>
              <a:buNone/>
            </a:pPr>
            <a:endParaRPr lang="en-US" sz="1200" dirty="0"/>
          </a:p>
          <a:p>
            <a:pPr marL="0" indent="0">
              <a:spcBef>
                <a:spcPts val="1200"/>
              </a:spcBef>
              <a:buNone/>
            </a:pPr>
            <a:r>
              <a:rPr lang="en-US" dirty="0"/>
              <a:t>Things to Consider:</a:t>
            </a:r>
          </a:p>
          <a:p>
            <a:pPr lvl="1">
              <a:lnSpc>
                <a:spcPct val="150000"/>
              </a:lnSpc>
              <a:spcBef>
                <a:spcPts val="1200"/>
              </a:spcBef>
            </a:pPr>
            <a:r>
              <a:rPr lang="en-US" dirty="0"/>
              <a:t>Know your scope of work (what is being developed new, what might be built on existing platforms)</a:t>
            </a:r>
          </a:p>
          <a:p>
            <a:pPr lvl="1">
              <a:lnSpc>
                <a:spcPct val="150000"/>
              </a:lnSpc>
              <a:spcBef>
                <a:spcPts val="1200"/>
              </a:spcBef>
            </a:pPr>
            <a:r>
              <a:rPr lang="en-US" dirty="0"/>
              <a:t>Understand the deliverables (work product, customization, configurations)</a:t>
            </a:r>
          </a:p>
          <a:p>
            <a:pPr lvl="1">
              <a:lnSpc>
                <a:spcPct val="150000"/>
              </a:lnSpc>
              <a:spcBef>
                <a:spcPts val="1200"/>
              </a:spcBef>
            </a:pPr>
            <a:r>
              <a:rPr lang="en-US" dirty="0"/>
              <a:t>License back (royalty free, ongoing updates)</a:t>
            </a:r>
          </a:p>
        </p:txBody>
      </p:sp>
      <p:pic>
        <p:nvPicPr>
          <p:cNvPr id="7" name="Picture 6" descr="A picture containing text, newspaper&#10;&#10;Description generated with very high confidence">
            <a:extLst>
              <a:ext uri="{FF2B5EF4-FFF2-40B4-BE49-F238E27FC236}">
                <a16:creationId xmlns:a16="http://schemas.microsoft.com/office/drawing/2014/main" id="{876D96E9-4237-4EB8-98B0-D14D879CE1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99641" y="2340723"/>
            <a:ext cx="4297312" cy="2853684"/>
          </a:xfrm>
          <a:prstGeom prst="rect">
            <a:avLst/>
          </a:prstGeom>
        </p:spPr>
      </p:pic>
      <p:sp>
        <p:nvSpPr>
          <p:cNvPr id="8" name="TextBox 7">
            <a:extLst>
              <a:ext uri="{FF2B5EF4-FFF2-40B4-BE49-F238E27FC236}">
                <a16:creationId xmlns:a16="http://schemas.microsoft.com/office/drawing/2014/main" id="{45744909-8DCB-4005-95C0-13BE8E8B17B6}"/>
              </a:ext>
            </a:extLst>
          </p:cNvPr>
          <p:cNvSpPr txBox="1"/>
          <p:nvPr/>
        </p:nvSpPr>
        <p:spPr>
          <a:xfrm>
            <a:off x="9146527" y="6627168"/>
            <a:ext cx="3155958" cy="230832"/>
          </a:xfrm>
          <a:prstGeom prst="rect">
            <a:avLst/>
          </a:prstGeom>
          <a:noFill/>
        </p:spPr>
        <p:txBody>
          <a:bodyPr wrap="square" rtlCol="0">
            <a:spAutoFit/>
          </a:bodyPr>
          <a:lstStyle/>
          <a:p>
            <a:r>
              <a:rPr lang="en-US" sz="900" dirty="0">
                <a:hlinkClick r:id="rId4" tooltip="http://www.ruthtrumpold.id.au/destech/?page_id=516"/>
              </a:rPr>
              <a:t>This Photo</a:t>
            </a:r>
            <a:r>
              <a:rPr lang="en-US" sz="900" dirty="0"/>
              <a:t> by Unknown Author is licensed under </a:t>
            </a:r>
            <a:r>
              <a:rPr lang="en-US" sz="900" dirty="0">
                <a:hlinkClick r:id="rId5" tooltip="https://creativecommons.org/licenses/by-nc-sa/4.0/"/>
              </a:rPr>
              <a:t>CC BY-NC-SA</a:t>
            </a:r>
            <a:endParaRPr lang="en-US" sz="900" dirty="0"/>
          </a:p>
        </p:txBody>
      </p:sp>
    </p:spTree>
    <p:extLst>
      <p:ext uri="{BB962C8B-B14F-4D97-AF65-F5344CB8AC3E}">
        <p14:creationId xmlns:p14="http://schemas.microsoft.com/office/powerpoint/2010/main" val="3509244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279-E340-46A8-BF20-8E43447FA0C7}"/>
              </a:ext>
            </a:extLst>
          </p:cNvPr>
          <p:cNvSpPr>
            <a:spLocks noGrp="1"/>
          </p:cNvSpPr>
          <p:nvPr>
            <p:ph type="title"/>
          </p:nvPr>
        </p:nvSpPr>
        <p:spPr/>
        <p:txBody>
          <a:bodyPr/>
          <a:lstStyle/>
          <a:p>
            <a:r>
              <a:rPr lang="en-US" dirty="0"/>
              <a:t>Limitation of Liability</a:t>
            </a:r>
          </a:p>
        </p:txBody>
      </p:sp>
      <p:sp>
        <p:nvSpPr>
          <p:cNvPr id="3" name="Content Placeholder 2">
            <a:extLst>
              <a:ext uri="{FF2B5EF4-FFF2-40B4-BE49-F238E27FC236}">
                <a16:creationId xmlns:a16="http://schemas.microsoft.com/office/drawing/2014/main" id="{16DBEA4D-B57E-47A5-9D36-1E379186A8F3}"/>
              </a:ext>
            </a:extLst>
          </p:cNvPr>
          <p:cNvSpPr>
            <a:spLocks noGrp="1"/>
          </p:cNvSpPr>
          <p:nvPr>
            <p:ph idx="1"/>
          </p:nvPr>
        </p:nvSpPr>
        <p:spPr/>
        <p:txBody>
          <a:bodyPr/>
          <a:lstStyle/>
          <a:p>
            <a:pPr>
              <a:lnSpc>
                <a:spcPct val="150000"/>
              </a:lnSpc>
              <a:spcBef>
                <a:spcPts val="1200"/>
              </a:spcBef>
            </a:pPr>
            <a:r>
              <a:rPr lang="en-US" dirty="0"/>
              <a:t>What is the minimum required?</a:t>
            </a:r>
          </a:p>
          <a:p>
            <a:pPr>
              <a:lnSpc>
                <a:spcPct val="150000"/>
              </a:lnSpc>
              <a:spcBef>
                <a:spcPts val="1200"/>
              </a:spcBef>
            </a:pPr>
            <a:r>
              <a:rPr lang="en-US" dirty="0"/>
              <a:t>What areas have give?</a:t>
            </a:r>
          </a:p>
          <a:p>
            <a:pPr>
              <a:lnSpc>
                <a:spcPct val="150000"/>
              </a:lnSpc>
              <a:spcBef>
                <a:spcPts val="1200"/>
              </a:spcBef>
            </a:pPr>
            <a:r>
              <a:rPr lang="en-US" dirty="0"/>
              <a:t>What is the industry doing?</a:t>
            </a:r>
          </a:p>
        </p:txBody>
      </p:sp>
      <p:pic>
        <p:nvPicPr>
          <p:cNvPr id="5" name="Picture 4" descr="A close up of a device&#10;&#10;Description generated with high confidence">
            <a:extLst>
              <a:ext uri="{FF2B5EF4-FFF2-40B4-BE49-F238E27FC236}">
                <a16:creationId xmlns:a16="http://schemas.microsoft.com/office/drawing/2014/main" id="{AB4FED98-ABEF-4056-A878-DF8183C24B5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01774" y="1964987"/>
            <a:ext cx="4452026" cy="4452026"/>
          </a:xfrm>
          <a:prstGeom prst="rect">
            <a:avLst/>
          </a:prstGeom>
        </p:spPr>
      </p:pic>
      <p:sp>
        <p:nvSpPr>
          <p:cNvPr id="6" name="TextBox 5">
            <a:extLst>
              <a:ext uri="{FF2B5EF4-FFF2-40B4-BE49-F238E27FC236}">
                <a16:creationId xmlns:a16="http://schemas.microsoft.com/office/drawing/2014/main" id="{61A975AA-24BA-447F-84A9-B4855551316E}"/>
              </a:ext>
            </a:extLst>
          </p:cNvPr>
          <p:cNvSpPr txBox="1"/>
          <p:nvPr/>
        </p:nvSpPr>
        <p:spPr>
          <a:xfrm>
            <a:off x="9312465" y="6584999"/>
            <a:ext cx="2978496" cy="230832"/>
          </a:xfrm>
          <a:prstGeom prst="rect">
            <a:avLst/>
          </a:prstGeom>
          <a:noFill/>
        </p:spPr>
        <p:txBody>
          <a:bodyPr wrap="square" rtlCol="0">
            <a:spAutoFit/>
          </a:bodyPr>
          <a:lstStyle/>
          <a:p>
            <a:r>
              <a:rPr lang="en-US" sz="900" dirty="0">
                <a:hlinkClick r:id="rId4" tooltip="https://www.freeimageslive.co.uk/free_stock_image/manage-well-jpg"/>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7163735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024A-6FFD-4937-8BF7-1DC317FB659E}"/>
              </a:ext>
            </a:extLst>
          </p:cNvPr>
          <p:cNvSpPr>
            <a:spLocks noGrp="1"/>
          </p:cNvSpPr>
          <p:nvPr>
            <p:ph type="title"/>
          </p:nvPr>
        </p:nvSpPr>
        <p:spPr>
          <a:xfrm>
            <a:off x="838200" y="0"/>
            <a:ext cx="10515600" cy="1087395"/>
          </a:xfrm>
        </p:spPr>
        <p:txBody>
          <a:bodyPr/>
          <a:lstStyle/>
          <a:p>
            <a:r>
              <a:rPr lang="en-US" dirty="0"/>
              <a:t>What can be Negotiated?</a:t>
            </a:r>
          </a:p>
        </p:txBody>
      </p:sp>
      <p:sp>
        <p:nvSpPr>
          <p:cNvPr id="3" name="Content Placeholder 2">
            <a:extLst>
              <a:ext uri="{FF2B5EF4-FFF2-40B4-BE49-F238E27FC236}">
                <a16:creationId xmlns:a16="http://schemas.microsoft.com/office/drawing/2014/main" id="{58C85625-3216-460B-B7C6-783BCB2E05B8}"/>
              </a:ext>
            </a:extLst>
          </p:cNvPr>
          <p:cNvSpPr>
            <a:spLocks noGrp="1"/>
          </p:cNvSpPr>
          <p:nvPr>
            <p:ph idx="1"/>
          </p:nvPr>
        </p:nvSpPr>
        <p:spPr>
          <a:xfrm>
            <a:off x="838200" y="1556951"/>
            <a:ext cx="5992906" cy="4620012"/>
          </a:xfrm>
          <a:noFill/>
          <a:ln/>
        </p:spPr>
        <p:style>
          <a:lnRef idx="1">
            <a:schemeClr val="accent2"/>
          </a:lnRef>
          <a:fillRef idx="2">
            <a:schemeClr val="accent2"/>
          </a:fillRef>
          <a:effectRef idx="1">
            <a:schemeClr val="accent2"/>
          </a:effectRef>
          <a:fontRef idx="minor">
            <a:schemeClr val="dk1"/>
          </a:fontRef>
        </p:style>
        <p:txBody>
          <a:bodyPr/>
          <a:lstStyle/>
          <a:p>
            <a:pPr marL="0" indent="0">
              <a:lnSpc>
                <a:spcPct val="150000"/>
              </a:lnSpc>
              <a:buNone/>
            </a:pPr>
            <a:r>
              <a:rPr lang="en-US" dirty="0">
                <a:solidFill>
                  <a:schemeClr val="tx1"/>
                </a:solidFill>
              </a:rPr>
              <a:t>Anything in the contract, but focus on:</a:t>
            </a:r>
          </a:p>
          <a:p>
            <a:pPr lvl="1">
              <a:lnSpc>
                <a:spcPct val="150000"/>
              </a:lnSpc>
              <a:spcBef>
                <a:spcPts val="1200"/>
              </a:spcBef>
            </a:pPr>
            <a:r>
              <a:rPr lang="en-US" dirty="0">
                <a:solidFill>
                  <a:schemeClr val="tx1"/>
                </a:solidFill>
              </a:rPr>
              <a:t>Variations from requirements;</a:t>
            </a:r>
          </a:p>
          <a:p>
            <a:pPr lvl="1">
              <a:lnSpc>
                <a:spcPct val="150000"/>
              </a:lnSpc>
            </a:pPr>
            <a:r>
              <a:rPr lang="en-US" dirty="0">
                <a:solidFill>
                  <a:schemeClr val="tx1"/>
                </a:solidFill>
              </a:rPr>
              <a:t>Schedule;</a:t>
            </a:r>
          </a:p>
          <a:p>
            <a:pPr lvl="1">
              <a:lnSpc>
                <a:spcPct val="150000"/>
              </a:lnSpc>
            </a:pPr>
            <a:r>
              <a:rPr lang="en-US" dirty="0">
                <a:solidFill>
                  <a:schemeClr val="tx1"/>
                </a:solidFill>
              </a:rPr>
              <a:t>Exceptions;</a:t>
            </a:r>
          </a:p>
          <a:p>
            <a:pPr lvl="1">
              <a:lnSpc>
                <a:spcPct val="150000"/>
              </a:lnSpc>
            </a:pPr>
            <a:r>
              <a:rPr lang="en-US" dirty="0">
                <a:solidFill>
                  <a:schemeClr val="tx1"/>
                </a:solidFill>
              </a:rPr>
              <a:t>Price; and</a:t>
            </a:r>
          </a:p>
          <a:p>
            <a:pPr lvl="1">
              <a:lnSpc>
                <a:spcPct val="150000"/>
              </a:lnSpc>
            </a:pPr>
            <a:r>
              <a:rPr lang="en-US" dirty="0">
                <a:solidFill>
                  <a:schemeClr val="tx1"/>
                </a:solidFill>
              </a:rPr>
              <a:t>Terms/Conditions.</a:t>
            </a:r>
          </a:p>
        </p:txBody>
      </p:sp>
      <p:pic>
        <p:nvPicPr>
          <p:cNvPr id="5" name="Picture 4" descr="A picture containing text&#10;&#10;Description generated with very high confidence">
            <a:extLst>
              <a:ext uri="{FF2B5EF4-FFF2-40B4-BE49-F238E27FC236}">
                <a16:creationId xmlns:a16="http://schemas.microsoft.com/office/drawing/2014/main" id="{D0005BB7-8322-4B71-B227-FBDC49782B14}"/>
              </a:ext>
            </a:extLst>
          </p:cNvPr>
          <p:cNvPicPr>
            <a:picLocks noChangeAspect="1"/>
          </p:cNvPicPr>
          <p:nvPr/>
        </p:nvPicPr>
        <p:blipFill>
          <a:blip r:embed="rId3"/>
          <a:stretch>
            <a:fillRect/>
          </a:stretch>
        </p:blipFill>
        <p:spPr>
          <a:xfrm>
            <a:off x="7328646" y="1726213"/>
            <a:ext cx="4199965" cy="4281488"/>
          </a:xfrm>
          <a:prstGeom prst="rect">
            <a:avLst/>
          </a:prstGeom>
        </p:spPr>
      </p:pic>
    </p:spTree>
    <p:extLst>
      <p:ext uri="{BB962C8B-B14F-4D97-AF65-F5344CB8AC3E}">
        <p14:creationId xmlns:p14="http://schemas.microsoft.com/office/powerpoint/2010/main" val="22035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8A9C-0883-47C4-B5C2-C093B442E5A9}"/>
              </a:ext>
            </a:extLst>
          </p:cNvPr>
          <p:cNvSpPr>
            <a:spLocks noGrp="1"/>
          </p:cNvSpPr>
          <p:nvPr>
            <p:ph type="title"/>
          </p:nvPr>
        </p:nvSpPr>
        <p:spPr/>
        <p:txBody>
          <a:bodyPr/>
          <a:lstStyle/>
          <a:p>
            <a:r>
              <a:rPr lang="en-US" dirty="0"/>
              <a:t>Audit Rights</a:t>
            </a:r>
          </a:p>
        </p:txBody>
      </p:sp>
      <p:sp>
        <p:nvSpPr>
          <p:cNvPr id="3" name="Content Placeholder 2">
            <a:extLst>
              <a:ext uri="{FF2B5EF4-FFF2-40B4-BE49-F238E27FC236}">
                <a16:creationId xmlns:a16="http://schemas.microsoft.com/office/drawing/2014/main" id="{5A5F7011-C865-44D4-B54B-B543BBBDAB4F}"/>
              </a:ext>
            </a:extLst>
          </p:cNvPr>
          <p:cNvSpPr>
            <a:spLocks noGrp="1"/>
          </p:cNvSpPr>
          <p:nvPr>
            <p:ph idx="1"/>
          </p:nvPr>
        </p:nvSpPr>
        <p:spPr>
          <a:xfrm>
            <a:off x="838200" y="1556950"/>
            <a:ext cx="10732008" cy="5026729"/>
          </a:xfrm>
        </p:spPr>
        <p:txBody>
          <a:bodyPr>
            <a:normAutofit lnSpcReduction="10000"/>
          </a:bodyPr>
          <a:lstStyle/>
          <a:p>
            <a:pPr marL="0" indent="0" algn="ctr">
              <a:buNone/>
            </a:pPr>
            <a:r>
              <a:rPr lang="en-US" dirty="0"/>
              <a:t>SSAE 16 Service Organization Controls (SOC) 2</a:t>
            </a:r>
          </a:p>
          <a:p>
            <a:pPr marL="0" indent="0">
              <a:lnSpc>
                <a:spcPct val="150000"/>
              </a:lnSpc>
              <a:spcBef>
                <a:spcPts val="1200"/>
              </a:spcBef>
              <a:buNone/>
            </a:pPr>
            <a:r>
              <a:rPr lang="en-US" dirty="0"/>
              <a:t>There are 2 Types of SOC 2 reports</a:t>
            </a:r>
          </a:p>
          <a:p>
            <a:pPr lvl="1"/>
            <a:r>
              <a:rPr lang="en-US" sz="2800" dirty="0"/>
              <a:t>Type I</a:t>
            </a:r>
          </a:p>
          <a:p>
            <a:pPr lvl="2">
              <a:lnSpc>
                <a:spcPct val="120000"/>
              </a:lnSpc>
              <a:spcBef>
                <a:spcPts val="600"/>
              </a:spcBef>
            </a:pPr>
            <a:r>
              <a:rPr lang="en-US" sz="2400" dirty="0"/>
              <a:t>Looks at point in time</a:t>
            </a:r>
          </a:p>
          <a:p>
            <a:pPr lvl="2">
              <a:lnSpc>
                <a:spcPct val="120000"/>
              </a:lnSpc>
              <a:spcBef>
                <a:spcPts val="600"/>
              </a:spcBef>
            </a:pPr>
            <a:r>
              <a:rPr lang="en-US" sz="2400" dirty="0"/>
              <a:t>Auditor opinion based on the description of the controls and documentation around them</a:t>
            </a:r>
          </a:p>
          <a:p>
            <a:pPr lvl="1">
              <a:spcBef>
                <a:spcPts val="1200"/>
              </a:spcBef>
            </a:pPr>
            <a:r>
              <a:rPr lang="en-US" sz="2800" dirty="0"/>
              <a:t>Type II</a:t>
            </a:r>
          </a:p>
          <a:p>
            <a:pPr lvl="2">
              <a:lnSpc>
                <a:spcPct val="120000"/>
              </a:lnSpc>
              <a:spcBef>
                <a:spcPts val="600"/>
              </a:spcBef>
            </a:pPr>
            <a:r>
              <a:rPr lang="en-US" sz="2400" dirty="0"/>
              <a:t>Report on the description of a service organizations system and the suitability of design and operating effectiveness</a:t>
            </a:r>
          </a:p>
          <a:p>
            <a:pPr lvl="2">
              <a:lnSpc>
                <a:spcPct val="120000"/>
              </a:lnSpc>
              <a:spcBef>
                <a:spcPts val="600"/>
              </a:spcBef>
            </a:pPr>
            <a:r>
              <a:rPr lang="en-US" sz="2400" dirty="0"/>
              <a:t>Controls described and evaluated for a minimum of 6 months</a:t>
            </a:r>
          </a:p>
        </p:txBody>
      </p:sp>
      <p:pic>
        <p:nvPicPr>
          <p:cNvPr id="5" name="Picture 4">
            <a:extLst>
              <a:ext uri="{FF2B5EF4-FFF2-40B4-BE49-F238E27FC236}">
                <a16:creationId xmlns:a16="http://schemas.microsoft.com/office/drawing/2014/main" id="{84A00881-CE6B-4CF8-90AF-E701BFB28BBC}"/>
              </a:ext>
            </a:extLst>
          </p:cNvPr>
          <p:cNvPicPr>
            <a:picLocks noChangeAspect="1"/>
          </p:cNvPicPr>
          <p:nvPr/>
        </p:nvPicPr>
        <p:blipFill>
          <a:blip r:embed="rId3"/>
          <a:stretch>
            <a:fillRect/>
          </a:stretch>
        </p:blipFill>
        <p:spPr>
          <a:xfrm>
            <a:off x="9826060" y="1868235"/>
            <a:ext cx="2365940" cy="1872050"/>
          </a:xfrm>
          <a:prstGeom prst="rect">
            <a:avLst/>
          </a:prstGeom>
        </p:spPr>
      </p:pic>
    </p:spTree>
    <p:extLst>
      <p:ext uri="{BB962C8B-B14F-4D97-AF65-F5344CB8AC3E}">
        <p14:creationId xmlns:p14="http://schemas.microsoft.com/office/powerpoint/2010/main" val="51134155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8DBB-280F-45D4-BAB3-A942E13736E0}"/>
              </a:ext>
            </a:extLst>
          </p:cNvPr>
          <p:cNvSpPr>
            <a:spLocks noGrp="1"/>
          </p:cNvSpPr>
          <p:nvPr>
            <p:ph type="title"/>
          </p:nvPr>
        </p:nvSpPr>
        <p:spPr/>
        <p:txBody>
          <a:bodyPr/>
          <a:lstStyle/>
          <a:p>
            <a:r>
              <a:rPr lang="en-US" dirty="0"/>
              <a:t>Termination Assistance</a:t>
            </a:r>
          </a:p>
        </p:txBody>
      </p:sp>
      <p:sp>
        <p:nvSpPr>
          <p:cNvPr id="3" name="Content Placeholder 2">
            <a:extLst>
              <a:ext uri="{FF2B5EF4-FFF2-40B4-BE49-F238E27FC236}">
                <a16:creationId xmlns:a16="http://schemas.microsoft.com/office/drawing/2014/main" id="{3EB167CD-101B-49DA-B5F7-B606A6B0ED73}"/>
              </a:ext>
            </a:extLst>
          </p:cNvPr>
          <p:cNvSpPr>
            <a:spLocks noGrp="1"/>
          </p:cNvSpPr>
          <p:nvPr>
            <p:ph idx="1"/>
          </p:nvPr>
        </p:nvSpPr>
        <p:spPr/>
        <p:txBody>
          <a:bodyPr/>
          <a:lstStyle/>
          <a:p>
            <a:pPr marL="0" indent="0">
              <a:buNone/>
            </a:pPr>
            <a:r>
              <a:rPr lang="en-US" dirty="0"/>
              <a:t>Lay out what you will need in terms of:</a:t>
            </a:r>
          </a:p>
          <a:p>
            <a:pPr lvl="1">
              <a:lnSpc>
                <a:spcPct val="150000"/>
              </a:lnSpc>
              <a:spcBef>
                <a:spcPts val="1200"/>
              </a:spcBef>
            </a:pPr>
            <a:r>
              <a:rPr lang="en-US" dirty="0"/>
              <a:t>Time</a:t>
            </a:r>
          </a:p>
          <a:p>
            <a:pPr lvl="1">
              <a:lnSpc>
                <a:spcPct val="150000"/>
              </a:lnSpc>
              <a:spcBef>
                <a:spcPts val="1200"/>
              </a:spcBef>
            </a:pPr>
            <a:r>
              <a:rPr lang="en-US" dirty="0"/>
              <a:t>Resources</a:t>
            </a:r>
          </a:p>
          <a:p>
            <a:pPr lvl="1">
              <a:lnSpc>
                <a:spcPct val="150000"/>
              </a:lnSpc>
              <a:spcBef>
                <a:spcPts val="1200"/>
              </a:spcBef>
            </a:pPr>
            <a:r>
              <a:rPr lang="en-US" dirty="0"/>
              <a:t>Support</a:t>
            </a:r>
          </a:p>
          <a:p>
            <a:pPr marL="0" indent="0" algn="ctr">
              <a:spcBef>
                <a:spcPts val="3600"/>
              </a:spcBef>
              <a:buNone/>
            </a:pPr>
            <a:endParaRPr lang="en-US" dirty="0"/>
          </a:p>
          <a:p>
            <a:pPr marL="0" indent="0" algn="ctr">
              <a:spcBef>
                <a:spcPts val="3600"/>
              </a:spcBef>
              <a:buNone/>
            </a:pPr>
            <a:r>
              <a:rPr lang="en-US" dirty="0"/>
              <a:t>Be reasonable; termination assistance has a cost</a:t>
            </a:r>
          </a:p>
        </p:txBody>
      </p:sp>
      <p:pic>
        <p:nvPicPr>
          <p:cNvPr id="5" name="Picture 4" descr="A close up of a logo&#10;&#10;Description generated with very high confidence">
            <a:extLst>
              <a:ext uri="{FF2B5EF4-FFF2-40B4-BE49-F238E27FC236}">
                <a16:creationId xmlns:a16="http://schemas.microsoft.com/office/drawing/2014/main" id="{91414425-220F-496C-89E2-1F961A9AD5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29218" y="2362051"/>
            <a:ext cx="6096851" cy="2133898"/>
          </a:xfrm>
          <a:prstGeom prst="rect">
            <a:avLst/>
          </a:prstGeom>
        </p:spPr>
      </p:pic>
      <p:sp>
        <p:nvSpPr>
          <p:cNvPr id="6" name="TextBox 5">
            <a:extLst>
              <a:ext uri="{FF2B5EF4-FFF2-40B4-BE49-F238E27FC236}">
                <a16:creationId xmlns:a16="http://schemas.microsoft.com/office/drawing/2014/main" id="{1B06EEB2-C541-4C1F-862B-3A1B28BE3E84}"/>
              </a:ext>
            </a:extLst>
          </p:cNvPr>
          <p:cNvSpPr txBox="1"/>
          <p:nvPr/>
        </p:nvSpPr>
        <p:spPr>
          <a:xfrm>
            <a:off x="8821036" y="6491610"/>
            <a:ext cx="3236494" cy="230832"/>
          </a:xfrm>
          <a:prstGeom prst="rect">
            <a:avLst/>
          </a:prstGeom>
          <a:noFill/>
        </p:spPr>
        <p:txBody>
          <a:bodyPr wrap="square" rtlCol="0">
            <a:spAutoFit/>
          </a:bodyPr>
          <a:lstStyle/>
          <a:p>
            <a:r>
              <a:rPr lang="en-US" sz="900" dirty="0">
                <a:hlinkClick r:id="rId4" tooltip="https://rafangel.wordpress.com/"/>
              </a:rPr>
              <a:t>This Photo</a:t>
            </a:r>
            <a:r>
              <a:rPr lang="en-US" sz="900" dirty="0"/>
              <a:t> by Unknown Author is licensed under </a:t>
            </a:r>
            <a:r>
              <a:rPr lang="en-US" sz="900" dirty="0">
                <a:hlinkClick r:id="rId5" tooltip="https://creativecommons.org/licenses/by-nc-nd/4.0/"/>
              </a:rPr>
              <a:t>CC BY-NC-ND</a:t>
            </a:r>
            <a:endParaRPr lang="en-US" sz="900" dirty="0"/>
          </a:p>
        </p:txBody>
      </p:sp>
    </p:spTree>
    <p:extLst>
      <p:ext uri="{BB962C8B-B14F-4D97-AF65-F5344CB8AC3E}">
        <p14:creationId xmlns:p14="http://schemas.microsoft.com/office/powerpoint/2010/main" val="2471530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8A10-53F8-4ACD-B058-5AB1F3BDE445}"/>
              </a:ext>
            </a:extLst>
          </p:cNvPr>
          <p:cNvSpPr>
            <a:spLocks noGrp="1"/>
          </p:cNvSpPr>
          <p:nvPr>
            <p:ph type="title"/>
          </p:nvPr>
        </p:nvSpPr>
        <p:spPr/>
        <p:txBody>
          <a:bodyPr/>
          <a:lstStyle/>
          <a:p>
            <a:r>
              <a:rPr lang="en-US" dirty="0"/>
              <a:t>Too Much? Try DIR Contracts</a:t>
            </a:r>
          </a:p>
        </p:txBody>
      </p:sp>
      <p:sp>
        <p:nvSpPr>
          <p:cNvPr id="3" name="Content Placeholder 2">
            <a:extLst>
              <a:ext uri="{FF2B5EF4-FFF2-40B4-BE49-F238E27FC236}">
                <a16:creationId xmlns:a16="http://schemas.microsoft.com/office/drawing/2014/main" id="{63165E3F-A3C9-4D9B-9215-16A8D71A2B64}"/>
              </a:ext>
            </a:extLst>
          </p:cNvPr>
          <p:cNvSpPr>
            <a:spLocks noGrp="1"/>
          </p:cNvSpPr>
          <p:nvPr>
            <p:ph idx="1"/>
          </p:nvPr>
        </p:nvSpPr>
        <p:spPr>
          <a:xfrm>
            <a:off x="838200" y="1556951"/>
            <a:ext cx="11049000" cy="4620012"/>
          </a:xfrm>
        </p:spPr>
        <p:txBody>
          <a:bodyPr/>
          <a:lstStyle/>
          <a:p>
            <a:pPr marL="0" indent="0">
              <a:buNone/>
            </a:pPr>
            <a:r>
              <a:rPr lang="en-US" dirty="0"/>
              <a:t>Pre-competed and pre-negotiated</a:t>
            </a:r>
          </a:p>
          <a:p>
            <a:pPr marL="0" indent="0" algn="ctr">
              <a:lnSpc>
                <a:spcPct val="150000"/>
              </a:lnSpc>
              <a:spcBef>
                <a:spcPts val="1200"/>
              </a:spcBef>
              <a:buNone/>
            </a:pPr>
            <a:r>
              <a:rPr lang="en-US" dirty="0"/>
              <a:t>There are 2 different categories:</a:t>
            </a:r>
          </a:p>
          <a:p>
            <a:pPr marL="3657600" lvl="1" indent="-450850">
              <a:lnSpc>
                <a:spcPct val="150000"/>
              </a:lnSpc>
              <a:spcBef>
                <a:spcPts val="1200"/>
              </a:spcBef>
              <a:buFont typeface="Wingdings" panose="05000000000000000000" pitchFamily="2" charset="2"/>
              <a:buChar char="ü"/>
            </a:pPr>
            <a:r>
              <a:rPr lang="en-US" sz="2800" b="1" dirty="0"/>
              <a:t>Cooperative Contracts – these can be further negotiated</a:t>
            </a:r>
          </a:p>
          <a:p>
            <a:pPr marL="3657600" lvl="1" indent="-450850">
              <a:lnSpc>
                <a:spcPct val="150000"/>
              </a:lnSpc>
              <a:spcBef>
                <a:spcPts val="1200"/>
              </a:spcBef>
              <a:buFont typeface="Wingdings" panose="05000000000000000000" pitchFamily="2" charset="2"/>
              <a:buChar char="ü"/>
            </a:pPr>
            <a:r>
              <a:rPr lang="en-US" sz="2800" b="1" dirty="0"/>
              <a:t>Shared Services</a:t>
            </a:r>
          </a:p>
        </p:txBody>
      </p:sp>
      <p:pic>
        <p:nvPicPr>
          <p:cNvPr id="8" name="Picture 7" descr="A drawing of a cartoon character&#10;&#10;Description generated with high confidence">
            <a:extLst>
              <a:ext uri="{FF2B5EF4-FFF2-40B4-BE49-F238E27FC236}">
                <a16:creationId xmlns:a16="http://schemas.microsoft.com/office/drawing/2014/main" id="{19D529A8-19E1-455F-970D-E6425DD3F1C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683" y="2541666"/>
            <a:ext cx="3508307" cy="2631231"/>
          </a:xfrm>
          <a:prstGeom prst="rect">
            <a:avLst/>
          </a:prstGeom>
        </p:spPr>
      </p:pic>
      <p:sp>
        <p:nvSpPr>
          <p:cNvPr id="9" name="TextBox 8">
            <a:extLst>
              <a:ext uri="{FF2B5EF4-FFF2-40B4-BE49-F238E27FC236}">
                <a16:creationId xmlns:a16="http://schemas.microsoft.com/office/drawing/2014/main" id="{C66BC4EE-CC73-4FB2-B6BF-DD1D75D2CE61}"/>
              </a:ext>
            </a:extLst>
          </p:cNvPr>
          <p:cNvSpPr txBox="1"/>
          <p:nvPr/>
        </p:nvSpPr>
        <p:spPr>
          <a:xfrm>
            <a:off x="-62753" y="6627168"/>
            <a:ext cx="3339830" cy="230832"/>
          </a:xfrm>
          <a:prstGeom prst="rect">
            <a:avLst/>
          </a:prstGeom>
          <a:noFill/>
        </p:spPr>
        <p:txBody>
          <a:bodyPr wrap="square" rtlCol="0">
            <a:spAutoFit/>
          </a:bodyPr>
          <a:lstStyle/>
          <a:p>
            <a:r>
              <a:rPr lang="en-US" sz="900" dirty="0">
                <a:hlinkClick r:id="rId4" tooltip="http://www.ba7ith.com/?p=65"/>
              </a:rPr>
              <a:t>This Photo</a:t>
            </a:r>
            <a:r>
              <a:rPr lang="en-US" sz="900" dirty="0"/>
              <a:t> by Unknown Author is licensed under </a:t>
            </a:r>
            <a:r>
              <a:rPr lang="en-US" sz="900" dirty="0">
                <a:hlinkClick r:id="rId5" tooltip="https://creativecommons.org/licenses/by-nc-sa/3.0/"/>
              </a:rPr>
              <a:t>CC BY-NC-SA</a:t>
            </a:r>
            <a:endParaRPr lang="en-US" sz="900" dirty="0"/>
          </a:p>
        </p:txBody>
      </p:sp>
    </p:spTree>
    <p:extLst>
      <p:ext uri="{BB962C8B-B14F-4D97-AF65-F5344CB8AC3E}">
        <p14:creationId xmlns:p14="http://schemas.microsoft.com/office/powerpoint/2010/main" val="1262503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9A66-2A55-482C-BF92-6ADA3C197358}"/>
              </a:ext>
            </a:extLst>
          </p:cNvPr>
          <p:cNvSpPr>
            <a:spLocks noGrp="1"/>
          </p:cNvSpPr>
          <p:nvPr>
            <p:ph type="title"/>
          </p:nvPr>
        </p:nvSpPr>
        <p:spPr/>
        <p:txBody>
          <a:bodyPr/>
          <a:lstStyle/>
          <a:p>
            <a:r>
              <a:rPr lang="en-US" dirty="0"/>
              <a:t>Cooperative Contracts</a:t>
            </a:r>
          </a:p>
        </p:txBody>
      </p:sp>
      <p:sp>
        <p:nvSpPr>
          <p:cNvPr id="4" name="object 14">
            <a:extLst>
              <a:ext uri="{FF2B5EF4-FFF2-40B4-BE49-F238E27FC236}">
                <a16:creationId xmlns:a16="http://schemas.microsoft.com/office/drawing/2014/main" id="{22A60E2D-C8F2-4C7F-8C9B-A681CC213431}"/>
              </a:ext>
            </a:extLst>
          </p:cNvPr>
          <p:cNvSpPr txBox="1">
            <a:spLocks noGrp="1"/>
          </p:cNvSpPr>
          <p:nvPr>
            <p:ph idx="1"/>
          </p:nvPr>
        </p:nvSpPr>
        <p:spPr>
          <a:xfrm>
            <a:off x="650282" y="1948008"/>
            <a:ext cx="10017718" cy="4427565"/>
          </a:xfrm>
          <a:prstGeom prst="rect">
            <a:avLst/>
          </a:prstGeom>
          <a:noFill/>
        </p:spPr>
        <p:txBody>
          <a:bodyPr vert="horz" wrap="square" lIns="0" tIns="0" rIns="0" bIns="0" numCol="2" rtlCol="0">
            <a:noAutofit/>
          </a:bodyPr>
          <a:lstStyle/>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C</a:t>
            </a:r>
            <a:r>
              <a:rPr lang="en-US" sz="2400" dirty="0">
                <a:solidFill>
                  <a:prstClr val="black"/>
                </a:solidFill>
                <a:latin typeface="Franklin Gothic Medium" panose="020B0603020102020204" pitchFamily="34" charset="0"/>
                <a:cs typeface="Arial"/>
              </a:rPr>
              <a:t>o</a:t>
            </a:r>
            <a:r>
              <a:rPr lang="en-US" sz="2400" spc="-10" dirty="0">
                <a:solidFill>
                  <a:prstClr val="black"/>
                </a:solidFill>
                <a:latin typeface="Franklin Gothic Medium" panose="020B0603020102020204" pitchFamily="34" charset="0"/>
                <a:cs typeface="Arial"/>
              </a:rPr>
              <a:t>m</a:t>
            </a:r>
            <a:r>
              <a:rPr lang="en-US" sz="2400" dirty="0">
                <a:solidFill>
                  <a:prstClr val="black"/>
                </a:solidFill>
                <a:latin typeface="Franklin Gothic Medium" panose="020B0603020102020204" pitchFamily="34" charset="0"/>
                <a:cs typeface="Arial"/>
              </a:rPr>
              <a:t>puters</a:t>
            </a:r>
            <a:r>
              <a:rPr lang="en-US" sz="2400" spc="-40" dirty="0">
                <a:solidFill>
                  <a:prstClr val="black"/>
                </a:solidFill>
                <a:latin typeface="Franklin Gothic Medium" panose="020B0603020102020204" pitchFamily="34" charset="0"/>
                <a:cs typeface="Arial"/>
              </a:rPr>
              <a:t> </a:t>
            </a:r>
            <a:endParaRPr lang="en-US" sz="2400" dirty="0">
              <a:solidFill>
                <a:prstClr val="black"/>
              </a:solidFill>
              <a:latin typeface="Franklin Gothic Medium" panose="020B0603020102020204" pitchFamily="34" charset="0"/>
              <a:cs typeface="Arial"/>
            </a:endParaRP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S</a:t>
            </a:r>
            <a:r>
              <a:rPr lang="en-US" sz="2400" dirty="0">
                <a:solidFill>
                  <a:prstClr val="black"/>
                </a:solidFill>
                <a:latin typeface="Franklin Gothic Medium" panose="020B0603020102020204" pitchFamily="34" charset="0"/>
                <a:cs typeface="Arial"/>
              </a:rPr>
              <a:t>of</a:t>
            </a:r>
            <a:r>
              <a:rPr lang="en-US" sz="2400" spc="-20" dirty="0">
                <a:solidFill>
                  <a:prstClr val="black"/>
                </a:solidFill>
                <a:latin typeface="Franklin Gothic Medium" panose="020B0603020102020204" pitchFamily="34" charset="0"/>
                <a:cs typeface="Arial"/>
              </a:rPr>
              <a:t>t</a:t>
            </a:r>
            <a:r>
              <a:rPr lang="en-US" sz="2400" spc="35" dirty="0">
                <a:solidFill>
                  <a:prstClr val="black"/>
                </a:solidFill>
                <a:latin typeface="Franklin Gothic Medium" panose="020B0603020102020204" pitchFamily="34" charset="0"/>
                <a:cs typeface="Arial"/>
              </a:rPr>
              <a:t>w</a:t>
            </a:r>
            <a:r>
              <a:rPr lang="en-US" sz="2400" dirty="0">
                <a:solidFill>
                  <a:prstClr val="black"/>
                </a:solidFill>
                <a:latin typeface="Franklin Gothic Medium" panose="020B0603020102020204" pitchFamily="34" charset="0"/>
                <a:cs typeface="Arial"/>
              </a:rPr>
              <a:t>a</a:t>
            </a:r>
            <a:r>
              <a:rPr lang="en-US" sz="2400" spc="-15" dirty="0">
                <a:solidFill>
                  <a:prstClr val="black"/>
                </a:solidFill>
                <a:latin typeface="Franklin Gothic Medium" panose="020B0603020102020204" pitchFamily="34" charset="0"/>
                <a:cs typeface="Arial"/>
              </a:rPr>
              <a:t>r</a:t>
            </a:r>
            <a:r>
              <a:rPr lang="en-US" sz="2400" dirty="0">
                <a:solidFill>
                  <a:prstClr val="black"/>
                </a:solidFill>
                <a:latin typeface="Franklin Gothic Medium" panose="020B0603020102020204" pitchFamily="34" charset="0"/>
                <a:cs typeface="Arial"/>
              </a:rPr>
              <a:t>e</a:t>
            </a: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N</a:t>
            </a:r>
            <a:r>
              <a:rPr lang="en-US" sz="2400" dirty="0">
                <a:solidFill>
                  <a:prstClr val="black"/>
                </a:solidFill>
                <a:latin typeface="Franklin Gothic Medium" panose="020B0603020102020204" pitchFamily="34" charset="0"/>
                <a:cs typeface="Arial"/>
              </a:rPr>
              <a:t>e</a:t>
            </a:r>
            <a:r>
              <a:rPr lang="en-US" sz="2400" spc="-20" dirty="0">
                <a:solidFill>
                  <a:prstClr val="black"/>
                </a:solidFill>
                <a:latin typeface="Franklin Gothic Medium" panose="020B0603020102020204" pitchFamily="34" charset="0"/>
                <a:cs typeface="Arial"/>
              </a:rPr>
              <a:t>t</a:t>
            </a:r>
            <a:r>
              <a:rPr lang="en-US" sz="2400" spc="35" dirty="0">
                <a:solidFill>
                  <a:prstClr val="black"/>
                </a:solidFill>
                <a:latin typeface="Franklin Gothic Medium" panose="020B0603020102020204" pitchFamily="34" charset="0"/>
                <a:cs typeface="Arial"/>
              </a:rPr>
              <a:t>w</a:t>
            </a:r>
            <a:r>
              <a:rPr lang="en-US" sz="2400" dirty="0">
                <a:solidFill>
                  <a:prstClr val="black"/>
                </a:solidFill>
                <a:latin typeface="Franklin Gothic Medium" panose="020B0603020102020204" pitchFamily="34" charset="0"/>
                <a:cs typeface="Arial"/>
              </a:rPr>
              <a:t>or</a:t>
            </a:r>
            <a:r>
              <a:rPr lang="en-US" sz="2400" spc="-10" dirty="0">
                <a:solidFill>
                  <a:prstClr val="black"/>
                </a:solidFill>
                <a:latin typeface="Franklin Gothic Medium" panose="020B0603020102020204" pitchFamily="34" charset="0"/>
                <a:cs typeface="Arial"/>
              </a:rPr>
              <a:t>ki</a:t>
            </a:r>
            <a:r>
              <a:rPr lang="en-US" sz="2400" dirty="0">
                <a:solidFill>
                  <a:prstClr val="black"/>
                </a:solidFill>
                <a:latin typeface="Franklin Gothic Medium" panose="020B0603020102020204" pitchFamily="34" charset="0"/>
                <a:cs typeface="Arial"/>
              </a:rPr>
              <a:t>ng</a:t>
            </a:r>
            <a:r>
              <a:rPr lang="en-US" sz="2400" spc="-55" dirty="0">
                <a:solidFill>
                  <a:prstClr val="black"/>
                </a:solidFill>
                <a:latin typeface="Franklin Gothic Medium" panose="020B0603020102020204" pitchFamily="34" charset="0"/>
                <a:cs typeface="Arial"/>
              </a:rPr>
              <a:t> </a:t>
            </a:r>
            <a:r>
              <a:rPr lang="en-US" sz="2400" spc="-5" dirty="0">
                <a:solidFill>
                  <a:prstClr val="black"/>
                </a:solidFill>
                <a:latin typeface="Franklin Gothic Medium" panose="020B0603020102020204" pitchFamily="34" charset="0"/>
                <a:cs typeface="Arial"/>
              </a:rPr>
              <a:t>E</a:t>
            </a:r>
            <a:r>
              <a:rPr lang="en-US" sz="2400" dirty="0">
                <a:solidFill>
                  <a:prstClr val="black"/>
                </a:solidFill>
                <a:latin typeface="Franklin Gothic Medium" panose="020B0603020102020204" pitchFamily="34" charset="0"/>
                <a:cs typeface="Arial"/>
              </a:rPr>
              <a:t>qu</a:t>
            </a:r>
            <a:r>
              <a:rPr lang="en-US" sz="2400" spc="-10" dirty="0">
                <a:solidFill>
                  <a:prstClr val="black"/>
                </a:solidFill>
                <a:latin typeface="Franklin Gothic Medium" panose="020B0603020102020204" pitchFamily="34" charset="0"/>
                <a:cs typeface="Arial"/>
              </a:rPr>
              <a:t>i</a:t>
            </a:r>
            <a:r>
              <a:rPr lang="en-US" sz="2400" dirty="0">
                <a:solidFill>
                  <a:prstClr val="black"/>
                </a:solidFill>
                <a:latin typeface="Franklin Gothic Medium" panose="020B0603020102020204" pitchFamily="34" charset="0"/>
                <a:cs typeface="Arial"/>
              </a:rPr>
              <a:t>p</a:t>
            </a:r>
            <a:r>
              <a:rPr lang="en-US" sz="2400" spc="-10" dirty="0">
                <a:solidFill>
                  <a:prstClr val="black"/>
                </a:solidFill>
                <a:latin typeface="Franklin Gothic Medium" panose="020B0603020102020204" pitchFamily="34" charset="0"/>
                <a:cs typeface="Arial"/>
              </a:rPr>
              <a:t>m</a:t>
            </a:r>
            <a:r>
              <a:rPr lang="en-US" sz="2400" dirty="0">
                <a:solidFill>
                  <a:prstClr val="black"/>
                </a:solidFill>
                <a:latin typeface="Franklin Gothic Medium" panose="020B0603020102020204" pitchFamily="34" charset="0"/>
                <a:cs typeface="Arial"/>
              </a:rPr>
              <a:t>ent</a:t>
            </a:r>
          </a:p>
          <a:p>
            <a:pPr marL="298450" indent="-285750">
              <a:spcBef>
                <a:spcPts val="1200"/>
              </a:spcBef>
              <a:spcAft>
                <a:spcPts val="600"/>
              </a:spcAft>
              <a:buClr>
                <a:srgbClr val="4F81BD"/>
              </a:buClr>
              <a:buFont typeface="Arial" panose="020B0604020202020204" pitchFamily="34" charset="0"/>
              <a:buChar char="•"/>
            </a:pPr>
            <a:r>
              <a:rPr lang="en-US" sz="2400" dirty="0">
                <a:solidFill>
                  <a:prstClr val="black"/>
                </a:solidFill>
                <a:latin typeface="Franklin Gothic Medium" panose="020B0603020102020204" pitchFamily="34" charset="0"/>
                <a:cs typeface="Arial"/>
              </a:rPr>
              <a:t>Cloud Services</a:t>
            </a: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P</a:t>
            </a:r>
            <a:r>
              <a:rPr lang="en-US" sz="2400" dirty="0">
                <a:solidFill>
                  <a:prstClr val="black"/>
                </a:solidFill>
                <a:latin typeface="Franklin Gothic Medium" panose="020B0603020102020204" pitchFamily="34" charset="0"/>
                <a:cs typeface="Arial"/>
              </a:rPr>
              <a:t>r</a:t>
            </a:r>
            <a:r>
              <a:rPr lang="en-US" sz="2400" spc="-10" dirty="0">
                <a:solidFill>
                  <a:prstClr val="black"/>
                </a:solidFill>
                <a:latin typeface="Franklin Gothic Medium" panose="020B0603020102020204" pitchFamily="34" charset="0"/>
                <a:cs typeface="Arial"/>
              </a:rPr>
              <a:t>i</a:t>
            </a:r>
            <a:r>
              <a:rPr lang="en-US" sz="2400" dirty="0">
                <a:solidFill>
                  <a:prstClr val="black"/>
                </a:solidFill>
                <a:latin typeface="Franklin Gothic Medium" panose="020B0603020102020204" pitchFamily="34" charset="0"/>
                <a:cs typeface="Arial"/>
              </a:rPr>
              <a:t>nters</a:t>
            </a:r>
          </a:p>
          <a:p>
            <a:pPr marL="298450" indent="-285750">
              <a:spcBef>
                <a:spcPts val="1200"/>
              </a:spcBef>
              <a:spcAft>
                <a:spcPts val="600"/>
              </a:spcAft>
              <a:buClr>
                <a:srgbClr val="4F81BD"/>
              </a:buClr>
              <a:buFont typeface="Arial" panose="020B0604020202020204" pitchFamily="34" charset="0"/>
              <a:buChar char="•"/>
            </a:pPr>
            <a:r>
              <a:rPr sz="2400" spc="-5" dirty="0">
                <a:solidFill>
                  <a:prstClr val="black"/>
                </a:solidFill>
                <a:latin typeface="Franklin Gothic Medium" panose="020B0603020102020204" pitchFamily="34" charset="0"/>
                <a:cs typeface="Arial"/>
              </a:rPr>
              <a:t>S</a:t>
            </a:r>
            <a:r>
              <a:rPr sz="2400" dirty="0">
                <a:solidFill>
                  <a:prstClr val="black"/>
                </a:solidFill>
                <a:latin typeface="Franklin Gothic Medium" panose="020B0603020102020204" pitchFamily="34" charset="0"/>
                <a:cs typeface="Arial"/>
              </a:rPr>
              <a:t>ur</a:t>
            </a:r>
            <a:r>
              <a:rPr sz="2400" spc="-25" dirty="0">
                <a:solidFill>
                  <a:prstClr val="black"/>
                </a:solidFill>
                <a:latin typeface="Franklin Gothic Medium" panose="020B0603020102020204" pitchFamily="34" charset="0"/>
                <a:cs typeface="Arial"/>
              </a:rPr>
              <a:t>v</a:t>
            </a:r>
            <a:r>
              <a:rPr sz="2400" dirty="0">
                <a:solidFill>
                  <a:prstClr val="black"/>
                </a:solidFill>
                <a:latin typeface="Franklin Gothic Medium" panose="020B0603020102020204" pitchFamily="34" charset="0"/>
                <a:cs typeface="Arial"/>
              </a:rPr>
              <a:t>e</a:t>
            </a:r>
            <a:r>
              <a:rPr sz="2400" spc="-10" dirty="0">
                <a:solidFill>
                  <a:prstClr val="black"/>
                </a:solidFill>
                <a:latin typeface="Franklin Gothic Medium" panose="020B0603020102020204" pitchFamily="34" charset="0"/>
                <a:cs typeface="Arial"/>
              </a:rPr>
              <a:t>ill</a:t>
            </a:r>
            <a:r>
              <a:rPr sz="2400" dirty="0">
                <a:solidFill>
                  <a:prstClr val="black"/>
                </a:solidFill>
                <a:latin typeface="Franklin Gothic Medium" panose="020B0603020102020204" pitchFamily="34" charset="0"/>
                <a:cs typeface="Arial"/>
              </a:rPr>
              <a:t>ance</a:t>
            </a:r>
            <a:r>
              <a:rPr sz="2400" spc="-15" dirty="0">
                <a:solidFill>
                  <a:prstClr val="black"/>
                </a:solidFill>
                <a:latin typeface="Franklin Gothic Medium" panose="020B0603020102020204" pitchFamily="34" charset="0"/>
                <a:cs typeface="Arial"/>
              </a:rPr>
              <a:t> </a:t>
            </a:r>
            <a:r>
              <a:rPr sz="2400" spc="5" dirty="0">
                <a:solidFill>
                  <a:prstClr val="black"/>
                </a:solidFill>
                <a:latin typeface="Franklin Gothic Medium" panose="020B0603020102020204" pitchFamily="34" charset="0"/>
                <a:cs typeface="Arial"/>
              </a:rPr>
              <a:t>C</a:t>
            </a:r>
            <a:r>
              <a:rPr sz="2400" dirty="0">
                <a:solidFill>
                  <a:prstClr val="black"/>
                </a:solidFill>
                <a:latin typeface="Franklin Gothic Medium" panose="020B0603020102020204" pitchFamily="34" charset="0"/>
                <a:cs typeface="Arial"/>
              </a:rPr>
              <a:t>a</a:t>
            </a:r>
            <a:r>
              <a:rPr sz="2400" spc="-10" dirty="0">
                <a:solidFill>
                  <a:prstClr val="black"/>
                </a:solidFill>
                <a:latin typeface="Franklin Gothic Medium" panose="020B0603020102020204" pitchFamily="34" charset="0"/>
                <a:cs typeface="Arial"/>
              </a:rPr>
              <a:t>m</a:t>
            </a:r>
            <a:r>
              <a:rPr sz="2400" dirty="0">
                <a:solidFill>
                  <a:prstClr val="black"/>
                </a:solidFill>
                <a:latin typeface="Franklin Gothic Medium" panose="020B0603020102020204" pitchFamily="34" charset="0"/>
                <a:cs typeface="Arial"/>
              </a:rPr>
              <a:t>eras</a:t>
            </a:r>
            <a:endParaRPr lang="en-US" sz="2400" dirty="0">
              <a:solidFill>
                <a:prstClr val="black"/>
              </a:solidFill>
              <a:latin typeface="Franklin Gothic Medium" panose="020B0603020102020204" pitchFamily="34" charset="0"/>
              <a:cs typeface="Arial"/>
            </a:endParaRPr>
          </a:p>
          <a:p>
            <a:pPr marL="298450" indent="-285750">
              <a:spcBef>
                <a:spcPts val="1200"/>
              </a:spcBef>
              <a:spcAft>
                <a:spcPts val="600"/>
              </a:spcAft>
              <a:buClr>
                <a:srgbClr val="4F81BD"/>
              </a:buClr>
              <a:buFont typeface="Arial" panose="020B0604020202020204" pitchFamily="34" charset="0"/>
              <a:buChar char="•"/>
            </a:pPr>
            <a:r>
              <a:rPr sz="2400" dirty="0">
                <a:solidFill>
                  <a:prstClr val="black"/>
                </a:solidFill>
                <a:latin typeface="Franklin Gothic Medium" panose="020B0603020102020204" pitchFamily="34" charset="0"/>
                <a:cs typeface="Arial"/>
              </a:rPr>
              <a:t>Data</a:t>
            </a:r>
            <a:r>
              <a:rPr sz="2400" spc="-40" dirty="0">
                <a:solidFill>
                  <a:prstClr val="black"/>
                </a:solidFill>
                <a:latin typeface="Franklin Gothic Medium" panose="020B0603020102020204" pitchFamily="34" charset="0"/>
                <a:cs typeface="Arial"/>
              </a:rPr>
              <a:t> </a:t>
            </a:r>
            <a:r>
              <a:rPr sz="2400" spc="-5" dirty="0">
                <a:solidFill>
                  <a:prstClr val="black"/>
                </a:solidFill>
                <a:latin typeface="Franklin Gothic Medium" panose="020B0603020102020204" pitchFamily="34" charset="0"/>
                <a:cs typeface="Arial"/>
              </a:rPr>
              <a:t>S</a:t>
            </a:r>
            <a:r>
              <a:rPr sz="2400" dirty="0">
                <a:solidFill>
                  <a:prstClr val="black"/>
                </a:solidFill>
                <a:latin typeface="Franklin Gothic Medium" panose="020B0603020102020204" pitchFamily="34" charset="0"/>
                <a:cs typeface="Arial"/>
              </a:rPr>
              <a:t>torage</a:t>
            </a:r>
            <a:endParaRPr lang="en-US" sz="2400" dirty="0">
              <a:solidFill>
                <a:prstClr val="black"/>
              </a:solidFill>
              <a:latin typeface="Franklin Gothic Medium" panose="020B0603020102020204" pitchFamily="34" charset="0"/>
              <a:cs typeface="Arial"/>
            </a:endParaRPr>
          </a:p>
          <a:p>
            <a:pPr marL="298450" indent="-285750">
              <a:spcBef>
                <a:spcPts val="1200"/>
              </a:spcBef>
              <a:spcAft>
                <a:spcPts val="600"/>
              </a:spcAft>
              <a:buClr>
                <a:srgbClr val="4F81BD"/>
              </a:buClr>
              <a:buFont typeface="Arial" panose="020B0604020202020204" pitchFamily="34" charset="0"/>
              <a:buChar char="•"/>
            </a:pPr>
            <a:r>
              <a:rPr sz="2400" spc="5" dirty="0">
                <a:solidFill>
                  <a:prstClr val="black"/>
                </a:solidFill>
                <a:latin typeface="Franklin Gothic Medium" panose="020B0603020102020204" pitchFamily="34" charset="0"/>
                <a:cs typeface="Arial"/>
              </a:rPr>
              <a:t>D</a:t>
            </a:r>
            <a:r>
              <a:rPr sz="2400" spc="-10" dirty="0">
                <a:solidFill>
                  <a:prstClr val="black"/>
                </a:solidFill>
                <a:latin typeface="Franklin Gothic Medium" panose="020B0603020102020204" pitchFamily="34" charset="0"/>
                <a:cs typeface="Arial"/>
              </a:rPr>
              <a:t>i</a:t>
            </a:r>
            <a:r>
              <a:rPr sz="2400" dirty="0">
                <a:solidFill>
                  <a:prstClr val="black"/>
                </a:solidFill>
                <a:latin typeface="Franklin Gothic Medium" panose="020B0603020102020204" pitchFamily="34" charset="0"/>
                <a:cs typeface="Arial"/>
              </a:rPr>
              <a:t>g</a:t>
            </a:r>
            <a:r>
              <a:rPr sz="2400" spc="-10" dirty="0">
                <a:solidFill>
                  <a:prstClr val="black"/>
                </a:solidFill>
                <a:latin typeface="Franklin Gothic Medium" panose="020B0603020102020204" pitchFamily="34" charset="0"/>
                <a:cs typeface="Arial"/>
              </a:rPr>
              <a:t>i</a:t>
            </a:r>
            <a:r>
              <a:rPr sz="2400" dirty="0">
                <a:solidFill>
                  <a:prstClr val="black"/>
                </a:solidFill>
                <a:latin typeface="Franklin Gothic Medium" panose="020B0603020102020204" pitchFamily="34" charset="0"/>
                <a:cs typeface="Arial"/>
              </a:rPr>
              <a:t>tal</a:t>
            </a:r>
            <a:r>
              <a:rPr sz="2400" spc="-50" dirty="0">
                <a:solidFill>
                  <a:prstClr val="black"/>
                </a:solidFill>
                <a:latin typeface="Franklin Gothic Medium" panose="020B0603020102020204" pitchFamily="34" charset="0"/>
                <a:cs typeface="Arial"/>
              </a:rPr>
              <a:t> </a:t>
            </a:r>
            <a:r>
              <a:rPr sz="2400" spc="-5" dirty="0">
                <a:solidFill>
                  <a:prstClr val="black"/>
                </a:solidFill>
                <a:latin typeface="Franklin Gothic Medium" panose="020B0603020102020204" pitchFamily="34" charset="0"/>
                <a:cs typeface="Arial"/>
              </a:rPr>
              <a:t>P</a:t>
            </a:r>
            <a:r>
              <a:rPr sz="2400" dirty="0">
                <a:solidFill>
                  <a:prstClr val="black"/>
                </a:solidFill>
                <a:latin typeface="Franklin Gothic Medium" panose="020B0603020102020204" pitchFamily="34" charset="0"/>
                <a:cs typeface="Arial"/>
              </a:rPr>
              <a:t>hotography </a:t>
            </a:r>
            <a:endParaRPr lang="en-US" sz="2400" dirty="0">
              <a:solidFill>
                <a:prstClr val="black"/>
              </a:solidFill>
              <a:latin typeface="Franklin Gothic Medium" panose="020B0603020102020204" pitchFamily="34" charset="0"/>
              <a:cs typeface="Arial"/>
            </a:endParaRPr>
          </a:p>
          <a:p>
            <a:pPr marL="298450" indent="-285750">
              <a:spcBef>
                <a:spcPts val="1200"/>
              </a:spcBef>
              <a:spcAft>
                <a:spcPts val="600"/>
              </a:spcAft>
              <a:buClr>
                <a:srgbClr val="4F81BD"/>
              </a:buClr>
              <a:buFont typeface="Arial" panose="020B0604020202020204" pitchFamily="34" charset="0"/>
              <a:buChar char="•"/>
            </a:pPr>
            <a:r>
              <a:rPr sz="2400" spc="-5" dirty="0">
                <a:solidFill>
                  <a:prstClr val="black"/>
                </a:solidFill>
                <a:latin typeface="Franklin Gothic Medium" panose="020B0603020102020204" pitchFamily="34" charset="0"/>
                <a:cs typeface="Arial"/>
              </a:rPr>
              <a:t>P</a:t>
            </a:r>
            <a:r>
              <a:rPr sz="2400" dirty="0">
                <a:solidFill>
                  <a:prstClr val="black"/>
                </a:solidFill>
                <a:latin typeface="Franklin Gothic Medium" panose="020B0603020102020204" pitchFamily="34" charset="0"/>
                <a:cs typeface="Arial"/>
              </a:rPr>
              <a:t>ro</a:t>
            </a:r>
            <a:r>
              <a:rPr sz="2400" spc="-10" dirty="0">
                <a:solidFill>
                  <a:prstClr val="black"/>
                </a:solidFill>
                <a:latin typeface="Franklin Gothic Medium" panose="020B0603020102020204" pitchFamily="34" charset="0"/>
                <a:cs typeface="Arial"/>
              </a:rPr>
              <a:t>j</a:t>
            </a:r>
            <a:r>
              <a:rPr sz="2400" dirty="0">
                <a:solidFill>
                  <a:prstClr val="black"/>
                </a:solidFill>
                <a:latin typeface="Franklin Gothic Medium" panose="020B0603020102020204" pitchFamily="34" charset="0"/>
                <a:cs typeface="Arial"/>
              </a:rPr>
              <a:t>ectors</a:t>
            </a:r>
            <a:endParaRPr lang="en-US" sz="2400" dirty="0">
              <a:solidFill>
                <a:prstClr val="black"/>
              </a:solidFill>
              <a:latin typeface="Franklin Gothic Medium" panose="020B0603020102020204" pitchFamily="34" charset="0"/>
              <a:cs typeface="Arial"/>
            </a:endParaRPr>
          </a:p>
          <a:p>
            <a:pPr marL="298450" indent="-285750">
              <a:spcBef>
                <a:spcPts val="1200"/>
              </a:spcBef>
              <a:spcAft>
                <a:spcPts val="600"/>
              </a:spcAft>
              <a:buClr>
                <a:srgbClr val="4F81BD"/>
              </a:buClr>
              <a:buFont typeface="Arial" panose="020B0604020202020204" pitchFamily="34" charset="0"/>
              <a:buChar char="•"/>
            </a:pPr>
            <a:r>
              <a:rPr sz="2400" spc="-5" dirty="0">
                <a:solidFill>
                  <a:prstClr val="black"/>
                </a:solidFill>
                <a:latin typeface="Franklin Gothic Medium" panose="020B0603020102020204" pitchFamily="34" charset="0"/>
                <a:cs typeface="Arial"/>
              </a:rPr>
              <a:t>S</a:t>
            </a:r>
            <a:r>
              <a:rPr sz="2400" dirty="0">
                <a:solidFill>
                  <a:prstClr val="black"/>
                </a:solidFill>
                <a:latin typeface="Franklin Gothic Medium" panose="020B0603020102020204" pitchFamily="34" charset="0"/>
                <a:cs typeface="Arial"/>
              </a:rPr>
              <a:t>ecur</a:t>
            </a:r>
            <a:r>
              <a:rPr sz="2400" spc="-10" dirty="0">
                <a:solidFill>
                  <a:prstClr val="black"/>
                </a:solidFill>
                <a:latin typeface="Franklin Gothic Medium" panose="020B0603020102020204" pitchFamily="34" charset="0"/>
                <a:cs typeface="Arial"/>
              </a:rPr>
              <a:t>i</a:t>
            </a:r>
            <a:r>
              <a:rPr sz="2400" dirty="0">
                <a:solidFill>
                  <a:prstClr val="black"/>
                </a:solidFill>
                <a:latin typeface="Franklin Gothic Medium" panose="020B0603020102020204" pitchFamily="34" charset="0"/>
                <a:cs typeface="Arial"/>
              </a:rPr>
              <a:t>ty</a:t>
            </a:r>
            <a:r>
              <a:rPr sz="2400" spc="-40" dirty="0">
                <a:solidFill>
                  <a:prstClr val="black"/>
                </a:solidFill>
                <a:latin typeface="Franklin Gothic Medium" panose="020B0603020102020204" pitchFamily="34" charset="0"/>
                <a:cs typeface="Arial"/>
              </a:rPr>
              <a:t> </a:t>
            </a:r>
            <a:r>
              <a:rPr sz="2400" spc="-5" dirty="0">
                <a:solidFill>
                  <a:prstClr val="black"/>
                </a:solidFill>
                <a:latin typeface="Franklin Gothic Medium" panose="020B0603020102020204" pitchFamily="34" charset="0"/>
                <a:cs typeface="Arial"/>
              </a:rPr>
              <a:t>P</a:t>
            </a:r>
            <a:r>
              <a:rPr sz="2400" dirty="0">
                <a:solidFill>
                  <a:prstClr val="black"/>
                </a:solidFill>
                <a:latin typeface="Franklin Gothic Medium" panose="020B0603020102020204" pitchFamily="34" charset="0"/>
                <a:cs typeface="Arial"/>
              </a:rPr>
              <a:t>roducts </a:t>
            </a:r>
            <a:endParaRPr lang="en-US" sz="2400" dirty="0">
              <a:solidFill>
                <a:prstClr val="black"/>
              </a:solidFill>
              <a:latin typeface="Franklin Gothic Medium" panose="020B0603020102020204" pitchFamily="34" charset="0"/>
              <a:cs typeface="Arial"/>
            </a:endParaRPr>
          </a:p>
          <a:p>
            <a:pPr marL="298450" indent="-285750">
              <a:spcBef>
                <a:spcPts val="1200"/>
              </a:spcBef>
              <a:spcAft>
                <a:spcPts val="600"/>
              </a:spcAft>
              <a:buClr>
                <a:srgbClr val="4F81BD"/>
              </a:buClr>
              <a:buFont typeface="Arial" panose="020B0604020202020204" pitchFamily="34" charset="0"/>
              <a:buChar char="•"/>
            </a:pPr>
            <a:r>
              <a:rPr sz="2400" spc="-5" dirty="0">
                <a:solidFill>
                  <a:prstClr val="black"/>
                </a:solidFill>
                <a:latin typeface="Franklin Gothic Medium" panose="020B0603020102020204" pitchFamily="34" charset="0"/>
                <a:cs typeface="Arial"/>
              </a:rPr>
              <a:t>V</a:t>
            </a:r>
            <a:r>
              <a:rPr sz="2400" spc="-10" dirty="0">
                <a:solidFill>
                  <a:prstClr val="black"/>
                </a:solidFill>
                <a:latin typeface="Franklin Gothic Medium" panose="020B0603020102020204" pitchFamily="34" charset="0"/>
                <a:cs typeface="Arial"/>
              </a:rPr>
              <a:t>i</a:t>
            </a:r>
            <a:r>
              <a:rPr sz="2400" dirty="0">
                <a:solidFill>
                  <a:prstClr val="black"/>
                </a:solidFill>
                <a:latin typeface="Franklin Gothic Medium" panose="020B0603020102020204" pitchFamily="34" charset="0"/>
                <a:cs typeface="Arial"/>
              </a:rPr>
              <a:t>deoconferenc</a:t>
            </a:r>
            <a:r>
              <a:rPr sz="2400" spc="-10" dirty="0">
                <a:solidFill>
                  <a:prstClr val="black"/>
                </a:solidFill>
                <a:latin typeface="Franklin Gothic Medium" panose="020B0603020102020204" pitchFamily="34" charset="0"/>
                <a:cs typeface="Arial"/>
              </a:rPr>
              <a:t>i</a:t>
            </a:r>
            <a:r>
              <a:rPr sz="2400" dirty="0">
                <a:solidFill>
                  <a:prstClr val="black"/>
                </a:solidFill>
                <a:latin typeface="Franklin Gothic Medium" panose="020B0603020102020204" pitchFamily="34" charset="0"/>
                <a:cs typeface="Arial"/>
              </a:rPr>
              <a:t>ng</a:t>
            </a:r>
            <a:r>
              <a:rPr sz="2400" spc="-45" dirty="0">
                <a:solidFill>
                  <a:prstClr val="black"/>
                </a:solidFill>
                <a:latin typeface="Franklin Gothic Medium" panose="020B0603020102020204" pitchFamily="34" charset="0"/>
                <a:cs typeface="Arial"/>
              </a:rPr>
              <a:t> </a:t>
            </a:r>
            <a:r>
              <a:rPr sz="2400" spc="-5" dirty="0">
                <a:solidFill>
                  <a:prstClr val="black"/>
                </a:solidFill>
                <a:latin typeface="Franklin Gothic Medium" panose="020B0603020102020204" pitchFamily="34" charset="0"/>
                <a:cs typeface="Arial"/>
              </a:rPr>
              <a:t>E</a:t>
            </a:r>
            <a:r>
              <a:rPr sz="2400" dirty="0">
                <a:solidFill>
                  <a:prstClr val="black"/>
                </a:solidFill>
                <a:latin typeface="Franklin Gothic Medium" panose="020B0603020102020204" pitchFamily="34" charset="0"/>
                <a:cs typeface="Arial"/>
              </a:rPr>
              <a:t>qu</a:t>
            </a:r>
            <a:r>
              <a:rPr sz="2400" spc="-10" dirty="0">
                <a:solidFill>
                  <a:prstClr val="black"/>
                </a:solidFill>
                <a:latin typeface="Franklin Gothic Medium" panose="020B0603020102020204" pitchFamily="34" charset="0"/>
                <a:cs typeface="Arial"/>
              </a:rPr>
              <a:t>i</a:t>
            </a:r>
            <a:r>
              <a:rPr sz="2400" dirty="0">
                <a:solidFill>
                  <a:prstClr val="black"/>
                </a:solidFill>
                <a:latin typeface="Franklin Gothic Medium" panose="020B0603020102020204" pitchFamily="34" charset="0"/>
                <a:cs typeface="Arial"/>
              </a:rPr>
              <a:t>p</a:t>
            </a:r>
            <a:r>
              <a:rPr sz="2400" spc="-10" dirty="0">
                <a:solidFill>
                  <a:prstClr val="black"/>
                </a:solidFill>
                <a:latin typeface="Franklin Gothic Medium" panose="020B0603020102020204" pitchFamily="34" charset="0"/>
                <a:cs typeface="Arial"/>
              </a:rPr>
              <a:t>m</a:t>
            </a:r>
            <a:r>
              <a:rPr sz="2400" dirty="0">
                <a:solidFill>
                  <a:prstClr val="black"/>
                </a:solidFill>
                <a:latin typeface="Franklin Gothic Medium" panose="020B0603020102020204" pitchFamily="34" charset="0"/>
                <a:cs typeface="Arial"/>
              </a:rPr>
              <a:t>ent</a:t>
            </a:r>
            <a:endParaRPr lang="en-US" sz="2400" dirty="0">
              <a:solidFill>
                <a:prstClr val="black"/>
              </a:solidFill>
              <a:latin typeface="Franklin Gothic Medium" panose="020B0603020102020204" pitchFamily="34" charset="0"/>
              <a:cs typeface="Arial"/>
            </a:endParaRPr>
          </a:p>
          <a:p>
            <a:pPr marL="298450" indent="-285750">
              <a:spcBef>
                <a:spcPts val="1200"/>
              </a:spcBef>
              <a:spcAft>
                <a:spcPts val="600"/>
              </a:spcAft>
              <a:buClr>
                <a:srgbClr val="4F81BD"/>
              </a:buClr>
              <a:buFont typeface="Arial" panose="020B0604020202020204" pitchFamily="34" charset="0"/>
              <a:buChar char="•"/>
            </a:pPr>
            <a:r>
              <a:rPr sz="2400" spc="5" dirty="0">
                <a:solidFill>
                  <a:prstClr val="black"/>
                </a:solidFill>
                <a:latin typeface="Franklin Gothic Medium" panose="020B0603020102020204" pitchFamily="34" charset="0"/>
                <a:cs typeface="Arial"/>
              </a:rPr>
              <a:t>C</a:t>
            </a:r>
            <a:r>
              <a:rPr sz="2400" spc="-10" dirty="0">
                <a:solidFill>
                  <a:prstClr val="black"/>
                </a:solidFill>
                <a:latin typeface="Franklin Gothic Medium" panose="020B0603020102020204" pitchFamily="34" charset="0"/>
                <a:cs typeface="Arial"/>
              </a:rPr>
              <a:t>l</a:t>
            </a:r>
            <a:r>
              <a:rPr sz="2400" dirty="0">
                <a:solidFill>
                  <a:prstClr val="black"/>
                </a:solidFill>
                <a:latin typeface="Franklin Gothic Medium" panose="020B0603020102020204" pitchFamily="34" charset="0"/>
                <a:cs typeface="Arial"/>
              </a:rPr>
              <a:t>assroom</a:t>
            </a:r>
            <a:r>
              <a:rPr sz="2400" spc="-50" dirty="0">
                <a:solidFill>
                  <a:prstClr val="black"/>
                </a:solidFill>
                <a:latin typeface="Franklin Gothic Medium" panose="020B0603020102020204" pitchFamily="34" charset="0"/>
                <a:cs typeface="Arial"/>
              </a:rPr>
              <a:t> </a:t>
            </a:r>
            <a:r>
              <a:rPr sz="2400" spc="-10" dirty="0">
                <a:solidFill>
                  <a:prstClr val="black"/>
                </a:solidFill>
                <a:latin typeface="Franklin Gothic Medium" panose="020B0603020102020204" pitchFamily="34" charset="0"/>
                <a:cs typeface="Arial"/>
              </a:rPr>
              <a:t>I</a:t>
            </a:r>
            <a:r>
              <a:rPr sz="2400" dirty="0">
                <a:solidFill>
                  <a:prstClr val="black"/>
                </a:solidFill>
                <a:latin typeface="Franklin Gothic Medium" panose="020B0603020102020204" pitchFamily="34" charset="0"/>
                <a:cs typeface="Arial"/>
              </a:rPr>
              <a:t>nteract</a:t>
            </a:r>
            <a:r>
              <a:rPr sz="2400" spc="-10" dirty="0">
                <a:solidFill>
                  <a:prstClr val="black"/>
                </a:solidFill>
                <a:latin typeface="Franklin Gothic Medium" panose="020B0603020102020204" pitchFamily="34" charset="0"/>
                <a:cs typeface="Arial"/>
              </a:rPr>
              <a:t>i</a:t>
            </a:r>
            <a:r>
              <a:rPr sz="2400" spc="-25" dirty="0">
                <a:solidFill>
                  <a:prstClr val="black"/>
                </a:solidFill>
                <a:latin typeface="Franklin Gothic Medium" panose="020B0603020102020204" pitchFamily="34" charset="0"/>
                <a:cs typeface="Arial"/>
              </a:rPr>
              <a:t>v</a:t>
            </a:r>
            <a:r>
              <a:rPr sz="2400" dirty="0">
                <a:solidFill>
                  <a:prstClr val="black"/>
                </a:solidFill>
                <a:latin typeface="Franklin Gothic Medium" panose="020B0603020102020204" pitchFamily="34" charset="0"/>
                <a:cs typeface="Arial"/>
              </a:rPr>
              <a:t>e</a:t>
            </a:r>
            <a:r>
              <a:rPr sz="2400" spc="-30" dirty="0">
                <a:solidFill>
                  <a:prstClr val="black"/>
                </a:solidFill>
                <a:latin typeface="Franklin Gothic Medium" panose="020B0603020102020204" pitchFamily="34" charset="0"/>
                <a:cs typeface="Arial"/>
              </a:rPr>
              <a:t> </a:t>
            </a:r>
            <a:r>
              <a:rPr sz="2400" spc="-5" dirty="0">
                <a:solidFill>
                  <a:prstClr val="black"/>
                </a:solidFill>
                <a:latin typeface="Franklin Gothic Medium" panose="020B0603020102020204" pitchFamily="34" charset="0"/>
                <a:cs typeface="Arial"/>
              </a:rPr>
              <a:t>P</a:t>
            </a:r>
            <a:r>
              <a:rPr sz="2400" dirty="0">
                <a:solidFill>
                  <a:prstClr val="black"/>
                </a:solidFill>
                <a:latin typeface="Franklin Gothic Medium" panose="020B0603020102020204" pitchFamily="34" charset="0"/>
                <a:cs typeface="Arial"/>
              </a:rPr>
              <a:t>roducts</a:t>
            </a:r>
          </a:p>
        </p:txBody>
      </p:sp>
      <p:sp>
        <p:nvSpPr>
          <p:cNvPr id="5" name="object 3">
            <a:extLst>
              <a:ext uri="{FF2B5EF4-FFF2-40B4-BE49-F238E27FC236}">
                <a16:creationId xmlns:a16="http://schemas.microsoft.com/office/drawing/2014/main" id="{9AE8CA87-A0E3-4B84-80F9-5DC23E36023F}"/>
              </a:ext>
            </a:extLst>
          </p:cNvPr>
          <p:cNvSpPr txBox="1">
            <a:spLocks/>
          </p:cNvSpPr>
          <p:nvPr/>
        </p:nvSpPr>
        <p:spPr>
          <a:xfrm>
            <a:off x="650282" y="1172380"/>
            <a:ext cx="11372425" cy="759413"/>
          </a:xfrm>
          <a:prstGeom prst="rect">
            <a:avLst/>
          </a:prstGeom>
        </p:spPr>
        <p:txBody>
          <a:bodyPr vert="horz" wrap="square" lIns="0" tIns="144271" rIns="0" bIns="0" rtlCol="0" anchor="ctr">
            <a:noAutofit/>
          </a:bodyPr>
          <a:lstStyle>
            <a:lvl1pPr algn="ctr" defTabSz="914400" rtl="0" eaLnBrk="1" latinLnBrk="0" hangingPunct="1">
              <a:lnSpc>
                <a:spcPct val="90000"/>
              </a:lnSpc>
              <a:spcBef>
                <a:spcPct val="0"/>
              </a:spcBef>
              <a:buNone/>
              <a:defRPr sz="6000" kern="1200">
                <a:solidFill>
                  <a:schemeClr val="tx1"/>
                </a:solidFill>
                <a:latin typeface="Franklin Gothic Heavy" panose="020B0903020102020204" pitchFamily="34" charset="0"/>
                <a:ea typeface="+mj-ea"/>
                <a:cs typeface="+mj-cs"/>
              </a:defRPr>
            </a:lvl1pPr>
          </a:lstStyle>
          <a:p>
            <a:pPr marL="12700" algn="l">
              <a:lnSpc>
                <a:spcPct val="100000"/>
              </a:lnSpc>
            </a:pPr>
            <a:r>
              <a:rPr lang="en-US" sz="2800" b="1" spc="-30" dirty="0">
                <a:solidFill>
                  <a:srgbClr val="1111AD"/>
                </a:solidFill>
                <a:latin typeface="Franklin Gothic Medium" panose="020B0603020102020204" pitchFamily="34" charset="0"/>
                <a:cs typeface="Arial"/>
              </a:rPr>
              <a:t>A</a:t>
            </a:r>
            <a:r>
              <a:rPr lang="en-US" sz="2800" b="1" spc="-15" dirty="0">
                <a:solidFill>
                  <a:srgbClr val="1111AD"/>
                </a:solidFill>
                <a:latin typeface="Franklin Gothic Medium" panose="020B0603020102020204" pitchFamily="34" charset="0"/>
                <a:cs typeface="Arial"/>
              </a:rPr>
              <a:t>va</a:t>
            </a:r>
            <a:r>
              <a:rPr lang="en-US" sz="2800" b="1" spc="-10" dirty="0">
                <a:solidFill>
                  <a:srgbClr val="1111AD"/>
                </a:solidFill>
                <a:latin typeface="Franklin Gothic Medium" panose="020B0603020102020204" pitchFamily="34" charset="0"/>
                <a:cs typeface="Arial"/>
              </a:rPr>
              <a:t>il</a:t>
            </a:r>
            <a:r>
              <a:rPr lang="en-US" sz="2800" b="1" spc="-15" dirty="0">
                <a:solidFill>
                  <a:srgbClr val="1111AD"/>
                </a:solidFill>
                <a:latin typeface="Franklin Gothic Medium" panose="020B0603020102020204" pitchFamily="34" charset="0"/>
                <a:cs typeface="Arial"/>
              </a:rPr>
              <a:t>a</a:t>
            </a:r>
            <a:r>
              <a:rPr lang="en-US" sz="2800" b="1" spc="-30" dirty="0">
                <a:solidFill>
                  <a:srgbClr val="1111AD"/>
                </a:solidFill>
                <a:latin typeface="Franklin Gothic Medium" panose="020B0603020102020204" pitchFamily="34" charset="0"/>
                <a:cs typeface="Arial"/>
              </a:rPr>
              <a:t>b</a:t>
            </a:r>
            <a:r>
              <a:rPr lang="en-US" sz="2800" b="1" spc="-15" dirty="0">
                <a:solidFill>
                  <a:srgbClr val="1111AD"/>
                </a:solidFill>
                <a:latin typeface="Franklin Gothic Medium" panose="020B0603020102020204" pitchFamily="34" charset="0"/>
                <a:cs typeface="Arial"/>
              </a:rPr>
              <a:t>le</a:t>
            </a:r>
            <a:r>
              <a:rPr lang="en-US" sz="2800" b="1" spc="5" dirty="0">
                <a:solidFill>
                  <a:srgbClr val="1111AD"/>
                </a:solidFill>
                <a:latin typeface="Franklin Gothic Medium" panose="020B0603020102020204" pitchFamily="34" charset="0"/>
                <a:cs typeface="Arial"/>
              </a:rPr>
              <a:t> Products</a:t>
            </a:r>
            <a:endParaRPr lang="en-US" sz="2800" dirty="0">
              <a:latin typeface="Franklin Gothic Medium" panose="020B0603020102020204" pitchFamily="34" charset="0"/>
              <a:cs typeface="Arial"/>
            </a:endParaRPr>
          </a:p>
        </p:txBody>
      </p:sp>
      <p:pic>
        <p:nvPicPr>
          <p:cNvPr id="6" name="Graphic 5" descr="Laptop">
            <a:extLst>
              <a:ext uri="{FF2B5EF4-FFF2-40B4-BE49-F238E27FC236}">
                <a16:creationId xmlns:a16="http://schemas.microsoft.com/office/drawing/2014/main" id="{264A52C3-B4EE-40D7-853F-618D54CB6D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0365" y="4988859"/>
            <a:ext cx="914400" cy="914400"/>
          </a:xfrm>
          <a:prstGeom prst="rect">
            <a:avLst/>
          </a:prstGeom>
        </p:spPr>
      </p:pic>
      <p:pic>
        <p:nvPicPr>
          <p:cNvPr id="14" name="Graphic 13" descr="Projector screen">
            <a:extLst>
              <a:ext uri="{FF2B5EF4-FFF2-40B4-BE49-F238E27FC236}">
                <a16:creationId xmlns:a16="http://schemas.microsoft.com/office/drawing/2014/main" id="{2EDCB524-D544-4EBD-8A08-EA9C3E4098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4182" y="4531659"/>
            <a:ext cx="914400" cy="914400"/>
          </a:xfrm>
          <a:prstGeom prst="rect">
            <a:avLst/>
          </a:prstGeom>
        </p:spPr>
      </p:pic>
      <p:pic>
        <p:nvPicPr>
          <p:cNvPr id="16" name="Graphic 15" descr="Projector">
            <a:extLst>
              <a:ext uri="{FF2B5EF4-FFF2-40B4-BE49-F238E27FC236}">
                <a16:creationId xmlns:a16="http://schemas.microsoft.com/office/drawing/2014/main" id="{90C766A2-66E2-4AD4-ABB9-C9D7B43106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6340" y="5383408"/>
            <a:ext cx="914400" cy="914400"/>
          </a:xfrm>
          <a:prstGeom prst="rect">
            <a:avLst/>
          </a:prstGeom>
        </p:spPr>
      </p:pic>
      <p:pic>
        <p:nvPicPr>
          <p:cNvPr id="18" name="Graphic 17" descr="Web cam">
            <a:extLst>
              <a:ext uri="{FF2B5EF4-FFF2-40B4-BE49-F238E27FC236}">
                <a16:creationId xmlns:a16="http://schemas.microsoft.com/office/drawing/2014/main" id="{40626CEC-2B9E-4EBE-AD7B-E97C34A7C9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4800" y="4230559"/>
            <a:ext cx="914400" cy="914400"/>
          </a:xfrm>
          <a:prstGeom prst="rect">
            <a:avLst/>
          </a:prstGeom>
        </p:spPr>
      </p:pic>
      <p:pic>
        <p:nvPicPr>
          <p:cNvPr id="20" name="Graphic 19" descr="Wireless router">
            <a:extLst>
              <a:ext uri="{FF2B5EF4-FFF2-40B4-BE49-F238E27FC236}">
                <a16:creationId xmlns:a16="http://schemas.microsoft.com/office/drawing/2014/main" id="{3C8B8F69-6A98-4411-BFB9-FCADC0773A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76982" y="5685620"/>
            <a:ext cx="914400" cy="914400"/>
          </a:xfrm>
          <a:prstGeom prst="rect">
            <a:avLst/>
          </a:prstGeom>
        </p:spPr>
      </p:pic>
      <p:pic>
        <p:nvPicPr>
          <p:cNvPr id="22" name="Graphic 21" descr="Call center">
            <a:extLst>
              <a:ext uri="{FF2B5EF4-FFF2-40B4-BE49-F238E27FC236}">
                <a16:creationId xmlns:a16="http://schemas.microsoft.com/office/drawing/2014/main" id="{CAEB5926-39A7-449C-B156-62DA59B462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43564" y="3845859"/>
            <a:ext cx="914400" cy="914400"/>
          </a:xfrm>
          <a:prstGeom prst="rect">
            <a:avLst/>
          </a:prstGeom>
        </p:spPr>
      </p:pic>
      <p:pic>
        <p:nvPicPr>
          <p:cNvPr id="24" name="Graphic 23" descr="Fax">
            <a:extLst>
              <a:ext uri="{FF2B5EF4-FFF2-40B4-BE49-F238E27FC236}">
                <a16:creationId xmlns:a16="http://schemas.microsoft.com/office/drawing/2014/main" id="{3CCE521E-C4A0-4852-AAB4-FA961265E1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55709" y="4074459"/>
            <a:ext cx="914400" cy="914400"/>
          </a:xfrm>
          <a:prstGeom prst="rect">
            <a:avLst/>
          </a:prstGeom>
        </p:spPr>
      </p:pic>
      <p:pic>
        <p:nvPicPr>
          <p:cNvPr id="26" name="Graphic 25" descr="Wi-Fi">
            <a:extLst>
              <a:ext uri="{FF2B5EF4-FFF2-40B4-BE49-F238E27FC236}">
                <a16:creationId xmlns:a16="http://schemas.microsoft.com/office/drawing/2014/main" id="{F36CEF0F-C4EF-4945-85E4-1A95728C2AC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961530" y="5228420"/>
            <a:ext cx="914400" cy="914400"/>
          </a:xfrm>
          <a:prstGeom prst="rect">
            <a:avLst/>
          </a:prstGeom>
        </p:spPr>
      </p:pic>
    </p:spTree>
    <p:extLst>
      <p:ext uri="{BB962C8B-B14F-4D97-AF65-F5344CB8AC3E}">
        <p14:creationId xmlns:p14="http://schemas.microsoft.com/office/powerpoint/2010/main" val="35728321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9A66-2A55-482C-BF92-6ADA3C197358}"/>
              </a:ext>
            </a:extLst>
          </p:cNvPr>
          <p:cNvSpPr>
            <a:spLocks noGrp="1"/>
          </p:cNvSpPr>
          <p:nvPr>
            <p:ph type="title"/>
          </p:nvPr>
        </p:nvSpPr>
        <p:spPr/>
        <p:txBody>
          <a:bodyPr/>
          <a:lstStyle/>
          <a:p>
            <a:r>
              <a:rPr lang="en-US" dirty="0"/>
              <a:t>Cooperative Contracts</a:t>
            </a:r>
          </a:p>
        </p:txBody>
      </p:sp>
      <p:sp>
        <p:nvSpPr>
          <p:cNvPr id="4" name="object 14">
            <a:extLst>
              <a:ext uri="{FF2B5EF4-FFF2-40B4-BE49-F238E27FC236}">
                <a16:creationId xmlns:a16="http://schemas.microsoft.com/office/drawing/2014/main" id="{22A60E2D-C8F2-4C7F-8C9B-A681CC213431}"/>
              </a:ext>
            </a:extLst>
          </p:cNvPr>
          <p:cNvSpPr txBox="1">
            <a:spLocks noGrp="1"/>
          </p:cNvSpPr>
          <p:nvPr>
            <p:ph idx="1"/>
          </p:nvPr>
        </p:nvSpPr>
        <p:spPr>
          <a:xfrm>
            <a:off x="650282" y="2150684"/>
            <a:ext cx="10017718" cy="4293658"/>
          </a:xfrm>
          <a:prstGeom prst="rect">
            <a:avLst/>
          </a:prstGeom>
          <a:noFill/>
        </p:spPr>
        <p:txBody>
          <a:bodyPr vert="horz" wrap="square" lIns="0" tIns="0" rIns="0" bIns="0" numCol="2" rtlCol="0">
            <a:noAutofit/>
          </a:bodyPr>
          <a:lstStyle/>
          <a:p>
            <a:pPr marL="298450" indent="-285750">
              <a:spcBef>
                <a:spcPts val="18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IT Staffing Services Vendors</a:t>
            </a: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Technology Based Training</a:t>
            </a: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End-user IT Outsourcing (Seat Management</a:t>
            </a: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Managed Document Output</a:t>
            </a: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Deliverables Based IT Services (DBITS)</a:t>
            </a:r>
          </a:p>
          <a:p>
            <a:pPr marL="298450" indent="-285750">
              <a:spcBef>
                <a:spcPts val="1200"/>
              </a:spcBef>
              <a:spcAft>
                <a:spcPts val="600"/>
              </a:spcAft>
              <a:buClr>
                <a:srgbClr val="4F81BD"/>
              </a:buClr>
              <a:buFont typeface="Arial" panose="020B0604020202020204" pitchFamily="34" charset="0"/>
              <a:buChar char="•"/>
            </a:pPr>
            <a:r>
              <a:rPr lang="en-US" sz="2400" spc="5" dirty="0">
                <a:solidFill>
                  <a:prstClr val="black"/>
                </a:solidFill>
                <a:latin typeface="Franklin Gothic Medium" panose="020B0603020102020204" pitchFamily="34" charset="0"/>
                <a:cs typeface="Arial"/>
              </a:rPr>
              <a:t>Telecommunications Services</a:t>
            </a:r>
          </a:p>
        </p:txBody>
      </p:sp>
      <p:sp>
        <p:nvSpPr>
          <p:cNvPr id="5" name="object 3">
            <a:extLst>
              <a:ext uri="{FF2B5EF4-FFF2-40B4-BE49-F238E27FC236}">
                <a16:creationId xmlns:a16="http://schemas.microsoft.com/office/drawing/2014/main" id="{9AE8CA87-A0E3-4B84-80F9-5DC23E36023F}"/>
              </a:ext>
            </a:extLst>
          </p:cNvPr>
          <p:cNvSpPr txBox="1">
            <a:spLocks/>
          </p:cNvSpPr>
          <p:nvPr/>
        </p:nvSpPr>
        <p:spPr>
          <a:xfrm>
            <a:off x="650282" y="1306286"/>
            <a:ext cx="3370175" cy="625507"/>
          </a:xfrm>
          <a:prstGeom prst="rect">
            <a:avLst/>
          </a:prstGeom>
        </p:spPr>
        <p:txBody>
          <a:bodyPr vert="horz" wrap="square" lIns="0" tIns="144271" rIns="0" bIns="0" rtlCol="0" anchor="ctr">
            <a:noAutofit/>
          </a:bodyPr>
          <a:lstStyle>
            <a:lvl1pPr algn="ctr" defTabSz="914400" rtl="0" eaLnBrk="1" latinLnBrk="0" hangingPunct="1">
              <a:lnSpc>
                <a:spcPct val="90000"/>
              </a:lnSpc>
              <a:spcBef>
                <a:spcPct val="0"/>
              </a:spcBef>
              <a:buNone/>
              <a:defRPr sz="6000" kern="1200">
                <a:solidFill>
                  <a:schemeClr val="tx1"/>
                </a:solidFill>
                <a:latin typeface="Franklin Gothic Heavy" panose="020B0903020102020204" pitchFamily="34" charset="0"/>
                <a:ea typeface="+mj-ea"/>
                <a:cs typeface="+mj-cs"/>
              </a:defRPr>
            </a:lvl1pPr>
          </a:lstStyle>
          <a:p>
            <a:pPr marL="12700" algn="l">
              <a:lnSpc>
                <a:spcPct val="100000"/>
              </a:lnSpc>
            </a:pPr>
            <a:r>
              <a:rPr lang="en-US" sz="2800" b="1" spc="-30" dirty="0">
                <a:solidFill>
                  <a:srgbClr val="1111AD"/>
                </a:solidFill>
                <a:latin typeface="Franklin Gothic Medium" panose="020B0603020102020204" pitchFamily="34" charset="0"/>
                <a:cs typeface="Arial"/>
              </a:rPr>
              <a:t>A</a:t>
            </a:r>
            <a:r>
              <a:rPr lang="en-US" sz="2800" b="1" spc="-15" dirty="0">
                <a:solidFill>
                  <a:srgbClr val="1111AD"/>
                </a:solidFill>
                <a:latin typeface="Franklin Gothic Medium" panose="020B0603020102020204" pitchFamily="34" charset="0"/>
                <a:cs typeface="Arial"/>
              </a:rPr>
              <a:t>va</a:t>
            </a:r>
            <a:r>
              <a:rPr lang="en-US" sz="2800" b="1" spc="-10" dirty="0">
                <a:solidFill>
                  <a:srgbClr val="1111AD"/>
                </a:solidFill>
                <a:latin typeface="Franklin Gothic Medium" panose="020B0603020102020204" pitchFamily="34" charset="0"/>
                <a:cs typeface="Arial"/>
              </a:rPr>
              <a:t>il</a:t>
            </a:r>
            <a:r>
              <a:rPr lang="en-US" sz="2800" b="1" spc="-15" dirty="0">
                <a:solidFill>
                  <a:srgbClr val="1111AD"/>
                </a:solidFill>
                <a:latin typeface="Franklin Gothic Medium" panose="020B0603020102020204" pitchFamily="34" charset="0"/>
                <a:cs typeface="Arial"/>
              </a:rPr>
              <a:t>a</a:t>
            </a:r>
            <a:r>
              <a:rPr lang="en-US" sz="2800" b="1" spc="-30" dirty="0">
                <a:solidFill>
                  <a:srgbClr val="1111AD"/>
                </a:solidFill>
                <a:latin typeface="Franklin Gothic Medium" panose="020B0603020102020204" pitchFamily="34" charset="0"/>
                <a:cs typeface="Arial"/>
              </a:rPr>
              <a:t>b</a:t>
            </a:r>
            <a:r>
              <a:rPr lang="en-US" sz="2800" b="1" spc="-15" dirty="0">
                <a:solidFill>
                  <a:srgbClr val="1111AD"/>
                </a:solidFill>
                <a:latin typeface="Franklin Gothic Medium" panose="020B0603020102020204" pitchFamily="34" charset="0"/>
                <a:cs typeface="Arial"/>
              </a:rPr>
              <a:t>le</a:t>
            </a:r>
            <a:r>
              <a:rPr lang="en-US" sz="2800" b="1" spc="5" dirty="0">
                <a:solidFill>
                  <a:srgbClr val="1111AD"/>
                </a:solidFill>
                <a:latin typeface="Franklin Gothic Medium" panose="020B0603020102020204" pitchFamily="34" charset="0"/>
                <a:cs typeface="Arial"/>
              </a:rPr>
              <a:t> Services</a:t>
            </a:r>
            <a:endParaRPr lang="en-US" sz="2800" dirty="0">
              <a:latin typeface="Franklin Gothic Medium" panose="020B0603020102020204" pitchFamily="34" charset="0"/>
              <a:cs typeface="Arial"/>
            </a:endParaRPr>
          </a:p>
        </p:txBody>
      </p:sp>
      <p:pic>
        <p:nvPicPr>
          <p:cNvPr id="6" name="Graphic 5" descr="Users">
            <a:extLst>
              <a:ext uri="{FF2B5EF4-FFF2-40B4-BE49-F238E27FC236}">
                <a16:creationId xmlns:a16="http://schemas.microsoft.com/office/drawing/2014/main" id="{4206039D-311A-4748-B2A3-20E93CA028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7359" y="1628867"/>
            <a:ext cx="914400" cy="914400"/>
          </a:xfrm>
          <a:prstGeom prst="rect">
            <a:avLst/>
          </a:prstGeom>
        </p:spPr>
      </p:pic>
      <p:pic>
        <p:nvPicPr>
          <p:cNvPr id="8" name="Graphic 7" descr="Lecturer">
            <a:extLst>
              <a:ext uri="{FF2B5EF4-FFF2-40B4-BE49-F238E27FC236}">
                <a16:creationId xmlns:a16="http://schemas.microsoft.com/office/drawing/2014/main" id="{7D00AE8B-6E20-4372-950E-9DCD663C21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2967" y="1474593"/>
            <a:ext cx="914400" cy="914400"/>
          </a:xfrm>
          <a:prstGeom prst="rect">
            <a:avLst/>
          </a:prstGeom>
        </p:spPr>
      </p:pic>
      <p:pic>
        <p:nvPicPr>
          <p:cNvPr id="12" name="Graphic 11" descr="Employee Badge">
            <a:extLst>
              <a:ext uri="{FF2B5EF4-FFF2-40B4-BE49-F238E27FC236}">
                <a16:creationId xmlns:a16="http://schemas.microsoft.com/office/drawing/2014/main" id="{CA035860-D556-47B0-891A-6725C11B1A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43918" y="1474593"/>
            <a:ext cx="914400" cy="914400"/>
          </a:xfrm>
          <a:prstGeom prst="rect">
            <a:avLst/>
          </a:prstGeom>
        </p:spPr>
      </p:pic>
      <p:pic>
        <p:nvPicPr>
          <p:cNvPr id="14" name="Picture 13" descr="A silhouette of a person&#10;&#10;Description generated with high confidence">
            <a:extLst>
              <a:ext uri="{FF2B5EF4-FFF2-40B4-BE49-F238E27FC236}">
                <a16:creationId xmlns:a16="http://schemas.microsoft.com/office/drawing/2014/main" id="{B57E3AE4-079D-4B1E-BC46-FA7072CBDD6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868154" y="4203510"/>
            <a:ext cx="6323846" cy="2612539"/>
          </a:xfrm>
          <a:prstGeom prst="rect">
            <a:avLst/>
          </a:prstGeom>
        </p:spPr>
      </p:pic>
      <p:sp>
        <p:nvSpPr>
          <p:cNvPr id="15" name="TextBox 14">
            <a:extLst>
              <a:ext uri="{FF2B5EF4-FFF2-40B4-BE49-F238E27FC236}">
                <a16:creationId xmlns:a16="http://schemas.microsoft.com/office/drawing/2014/main" id="{06C6FDB8-364A-4D5E-AD1C-1F484C4B2BED}"/>
              </a:ext>
            </a:extLst>
          </p:cNvPr>
          <p:cNvSpPr txBox="1"/>
          <p:nvPr/>
        </p:nvSpPr>
        <p:spPr>
          <a:xfrm>
            <a:off x="8918395" y="6547817"/>
            <a:ext cx="3273605" cy="230832"/>
          </a:xfrm>
          <a:prstGeom prst="rect">
            <a:avLst/>
          </a:prstGeom>
          <a:noFill/>
        </p:spPr>
        <p:txBody>
          <a:bodyPr wrap="square" rtlCol="0">
            <a:spAutoFit/>
          </a:bodyPr>
          <a:lstStyle/>
          <a:p>
            <a:r>
              <a:rPr lang="en-US" sz="900" dirty="0">
                <a:hlinkClick r:id="rId10" tooltip="http://viajeroaccidental.blogspot.com/2010/11/el-lider-oculto.html"/>
              </a:rPr>
              <a:t>This Photo</a:t>
            </a:r>
            <a:r>
              <a:rPr lang="en-US" sz="900" dirty="0"/>
              <a:t> by Unknown Author is licensed under </a:t>
            </a:r>
            <a:r>
              <a:rPr lang="en-US" sz="900" dirty="0">
                <a:hlinkClick r:id="rId11" tooltip="https://creativecommons.org/licenses/by-nc-nd/3.0/"/>
              </a:rPr>
              <a:t>CC BY-NC-ND</a:t>
            </a:r>
            <a:endParaRPr lang="en-US" sz="900" dirty="0"/>
          </a:p>
        </p:txBody>
      </p:sp>
    </p:spTree>
    <p:extLst>
      <p:ext uri="{BB962C8B-B14F-4D97-AF65-F5344CB8AC3E}">
        <p14:creationId xmlns:p14="http://schemas.microsoft.com/office/powerpoint/2010/main" val="2001622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7E8F-1A25-4139-9C2A-77790FA82AB8}"/>
              </a:ext>
            </a:extLst>
          </p:cNvPr>
          <p:cNvSpPr>
            <a:spLocks noGrp="1"/>
          </p:cNvSpPr>
          <p:nvPr>
            <p:ph type="title"/>
          </p:nvPr>
        </p:nvSpPr>
        <p:spPr/>
        <p:txBody>
          <a:bodyPr/>
          <a:lstStyle/>
          <a:p>
            <a:r>
              <a:rPr lang="en-US" dirty="0"/>
              <a:t>Shared Services</a:t>
            </a:r>
          </a:p>
        </p:txBody>
      </p:sp>
      <p:grpSp>
        <p:nvGrpSpPr>
          <p:cNvPr id="124" name="Group 123">
            <a:extLst>
              <a:ext uri="{FF2B5EF4-FFF2-40B4-BE49-F238E27FC236}">
                <a16:creationId xmlns:a16="http://schemas.microsoft.com/office/drawing/2014/main" id="{43E962BB-3295-49FD-AC63-5121A8628B2B}"/>
              </a:ext>
            </a:extLst>
          </p:cNvPr>
          <p:cNvGrpSpPr/>
          <p:nvPr/>
        </p:nvGrpSpPr>
        <p:grpSpPr>
          <a:xfrm>
            <a:off x="1228591" y="1465727"/>
            <a:ext cx="9734817" cy="4999068"/>
            <a:chOff x="2438400" y="1506014"/>
            <a:chExt cx="7315200" cy="5137251"/>
          </a:xfrm>
        </p:grpSpPr>
        <p:sp>
          <p:nvSpPr>
            <p:cNvPr id="125" name="Rounded Rectangle 6">
              <a:extLst>
                <a:ext uri="{FF2B5EF4-FFF2-40B4-BE49-F238E27FC236}">
                  <a16:creationId xmlns:a16="http://schemas.microsoft.com/office/drawing/2014/main" id="{443B2D6C-D241-4D5B-953F-43E75E4E9622}"/>
                </a:ext>
              </a:extLst>
            </p:cNvPr>
            <p:cNvSpPr/>
            <p:nvPr/>
          </p:nvSpPr>
          <p:spPr>
            <a:xfrm>
              <a:off x="2438400" y="1506183"/>
              <a:ext cx="7305895" cy="884139"/>
            </a:xfrm>
            <a:prstGeom prst="roundRect">
              <a:avLst/>
            </a:prstGeom>
            <a:solidFill>
              <a:srgbClr val="0070AD">
                <a:lumMod val="40000"/>
                <a:lumOff val="60000"/>
              </a:srgbClr>
            </a:solidFill>
            <a:ln w="12700" cap="flat" cmpd="sng" algn="ctr">
              <a:noFill/>
              <a:prstDash val="dash"/>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828" b="1" i="0" u="none" strike="noStrike" kern="0" cap="none" spc="0" normalizeH="0" baseline="0" noProof="0" dirty="0">
                <a:ln>
                  <a:noFill/>
                </a:ln>
                <a:solidFill>
                  <a:srgbClr val="998C85">
                    <a:lumMod val="50000"/>
                  </a:srgbClr>
                </a:solidFill>
                <a:effectLst/>
                <a:uLnTx/>
                <a:uFillTx/>
                <a:latin typeface="Calibri Light" panose="020F0302020204030204" pitchFamily="34" charset="0"/>
                <a:ea typeface=""/>
                <a:cs typeface="Calibri Light" panose="020F0302020204030204" pitchFamily="34" charset="0"/>
              </a:endParaRPr>
            </a:p>
          </p:txBody>
        </p:sp>
        <p:sp>
          <p:nvSpPr>
            <p:cNvPr id="126" name="Rounded Rectangle 6">
              <a:extLst>
                <a:ext uri="{FF2B5EF4-FFF2-40B4-BE49-F238E27FC236}">
                  <a16:creationId xmlns:a16="http://schemas.microsoft.com/office/drawing/2014/main" id="{BBF1B276-9C3E-4B19-A137-2B23C9D0F10C}"/>
                </a:ext>
              </a:extLst>
            </p:cNvPr>
            <p:cNvSpPr/>
            <p:nvPr/>
          </p:nvSpPr>
          <p:spPr>
            <a:xfrm>
              <a:off x="2447705" y="2431819"/>
              <a:ext cx="7305895" cy="1844970"/>
            </a:xfrm>
            <a:prstGeom prst="roundRect">
              <a:avLst>
                <a:gd name="adj" fmla="val 8247"/>
              </a:avLst>
            </a:prstGeom>
            <a:solidFill>
              <a:srgbClr val="70AD47">
                <a:lumMod val="40000"/>
                <a:lumOff val="60000"/>
              </a:srgbClr>
            </a:solidFill>
            <a:ln w="12700" cap="flat" cmpd="sng" algn="ctr">
              <a:noFill/>
              <a:prstDash val="dash"/>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endParaRPr lang="en-US" sz="1828" b="1" kern="0" dirty="0">
                <a:solidFill>
                  <a:srgbClr val="998C85">
                    <a:lumMod val="50000"/>
                  </a:srgbClr>
                </a:solidFill>
                <a:latin typeface="Calibri Light" panose="020F0302020204030204" pitchFamily="34" charset="0"/>
                <a:cs typeface="Calibri Light" panose="020F0302020204030204" pitchFamily="34" charset="0"/>
              </a:endParaRPr>
            </a:p>
          </p:txBody>
        </p:sp>
        <p:sp>
          <p:nvSpPr>
            <p:cNvPr id="127" name="Rounded Rectangle 7">
              <a:extLst>
                <a:ext uri="{FF2B5EF4-FFF2-40B4-BE49-F238E27FC236}">
                  <a16:creationId xmlns:a16="http://schemas.microsoft.com/office/drawing/2014/main" id="{0B5600FD-49EE-4962-96BE-4CAD28032ECE}"/>
                </a:ext>
              </a:extLst>
            </p:cNvPr>
            <p:cNvSpPr/>
            <p:nvPr/>
          </p:nvSpPr>
          <p:spPr>
            <a:xfrm>
              <a:off x="2595042" y="1877485"/>
              <a:ext cx="1333312" cy="464234"/>
            </a:xfrm>
            <a:prstGeom prst="roundRect">
              <a:avLst/>
            </a:prstGeom>
            <a:solidFill>
              <a:srgbClr val="0070AD">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Calibri Light" panose="020F0302020204030204" pitchFamily="34" charset="0"/>
                  <a:ea typeface=""/>
                  <a:cs typeface="Calibri Light" panose="020F0302020204030204" pitchFamily="34" charset="0"/>
                </a:rPr>
                <a:t>State Agency</a:t>
              </a:r>
            </a:p>
          </p:txBody>
        </p:sp>
        <p:sp>
          <p:nvSpPr>
            <p:cNvPr id="128" name="Rounded Rectangle 8">
              <a:extLst>
                <a:ext uri="{FF2B5EF4-FFF2-40B4-BE49-F238E27FC236}">
                  <a16:creationId xmlns:a16="http://schemas.microsoft.com/office/drawing/2014/main" id="{A451A046-9F63-47DE-8F20-B41CA829AB06}"/>
                </a:ext>
              </a:extLst>
            </p:cNvPr>
            <p:cNvSpPr/>
            <p:nvPr/>
          </p:nvSpPr>
          <p:spPr>
            <a:xfrm>
              <a:off x="4010323" y="1877485"/>
              <a:ext cx="1333312" cy="464234"/>
            </a:xfrm>
            <a:prstGeom prst="roundRect">
              <a:avLst/>
            </a:prstGeom>
            <a:solidFill>
              <a:srgbClr val="0070AD">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Calibri Light" panose="020F0302020204030204" pitchFamily="34" charset="0"/>
                  <a:ea typeface=""/>
                  <a:cs typeface="Calibri Light" panose="020F0302020204030204" pitchFamily="34" charset="0"/>
                </a:rPr>
                <a:t>State Agency</a:t>
              </a:r>
            </a:p>
          </p:txBody>
        </p:sp>
        <p:sp>
          <p:nvSpPr>
            <p:cNvPr id="129" name="Rounded Rectangle 9">
              <a:extLst>
                <a:ext uri="{FF2B5EF4-FFF2-40B4-BE49-F238E27FC236}">
                  <a16:creationId xmlns:a16="http://schemas.microsoft.com/office/drawing/2014/main" id="{F3F9C87C-1E60-4C81-A13D-A9B793A557C1}"/>
                </a:ext>
              </a:extLst>
            </p:cNvPr>
            <p:cNvSpPr/>
            <p:nvPr/>
          </p:nvSpPr>
          <p:spPr>
            <a:xfrm>
              <a:off x="5425605" y="1877485"/>
              <a:ext cx="1333312" cy="464234"/>
            </a:xfrm>
            <a:prstGeom prst="roundRect">
              <a:avLst/>
            </a:prstGeom>
            <a:solidFill>
              <a:srgbClr val="0070AD">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Calibri Light" panose="020F0302020204030204" pitchFamily="34" charset="0"/>
                  <a:ea typeface=""/>
                  <a:cs typeface="Calibri Light" panose="020F0302020204030204" pitchFamily="34" charset="0"/>
                </a:rPr>
                <a:t>State Agency</a:t>
              </a:r>
            </a:p>
          </p:txBody>
        </p:sp>
        <p:sp>
          <p:nvSpPr>
            <p:cNvPr id="130" name="Rounded Rectangle 10">
              <a:extLst>
                <a:ext uri="{FF2B5EF4-FFF2-40B4-BE49-F238E27FC236}">
                  <a16:creationId xmlns:a16="http://schemas.microsoft.com/office/drawing/2014/main" id="{2A464E7B-6B84-44C8-BACD-D827E4B79FEE}"/>
                </a:ext>
              </a:extLst>
            </p:cNvPr>
            <p:cNvSpPr/>
            <p:nvPr/>
          </p:nvSpPr>
          <p:spPr>
            <a:xfrm>
              <a:off x="6840886" y="1877485"/>
              <a:ext cx="1333312" cy="464234"/>
            </a:xfrm>
            <a:prstGeom prst="roundRect">
              <a:avLst/>
            </a:prstGeom>
            <a:solidFill>
              <a:srgbClr val="0070AD">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Calibri Light" panose="020F0302020204030204" pitchFamily="34" charset="0"/>
                  <a:ea typeface=""/>
                  <a:cs typeface="Calibri Light" panose="020F0302020204030204" pitchFamily="34" charset="0"/>
                </a:rPr>
                <a:t>Local Government</a:t>
              </a:r>
            </a:p>
          </p:txBody>
        </p:sp>
        <p:sp>
          <p:nvSpPr>
            <p:cNvPr id="131" name="Rounded Rectangle 11">
              <a:extLst>
                <a:ext uri="{FF2B5EF4-FFF2-40B4-BE49-F238E27FC236}">
                  <a16:creationId xmlns:a16="http://schemas.microsoft.com/office/drawing/2014/main" id="{96B9858B-F9CC-4EED-836A-3E51DA536459}"/>
                </a:ext>
              </a:extLst>
            </p:cNvPr>
            <p:cNvSpPr/>
            <p:nvPr/>
          </p:nvSpPr>
          <p:spPr>
            <a:xfrm>
              <a:off x="8256168" y="1877485"/>
              <a:ext cx="1333312" cy="464234"/>
            </a:xfrm>
            <a:prstGeom prst="roundRect">
              <a:avLst/>
            </a:prstGeom>
            <a:solidFill>
              <a:srgbClr val="0070AD">
                <a:lumMod val="50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Calibri Light" panose="020F0302020204030204" pitchFamily="34" charset="0"/>
                  <a:ea typeface=""/>
                  <a:cs typeface="Calibri Light" panose="020F0302020204030204" pitchFamily="34" charset="0"/>
                </a:rPr>
                <a:t>Higher Education</a:t>
              </a:r>
            </a:p>
          </p:txBody>
        </p:sp>
        <p:sp>
          <p:nvSpPr>
            <p:cNvPr id="132" name="Rounded Rectangle 12">
              <a:extLst>
                <a:ext uri="{FF2B5EF4-FFF2-40B4-BE49-F238E27FC236}">
                  <a16:creationId xmlns:a16="http://schemas.microsoft.com/office/drawing/2014/main" id="{AE72BCCF-FB36-4159-9DC0-3C4BE32242B6}"/>
                </a:ext>
              </a:extLst>
            </p:cNvPr>
            <p:cNvSpPr/>
            <p:nvPr/>
          </p:nvSpPr>
          <p:spPr>
            <a:xfrm>
              <a:off x="2881766" y="2770295"/>
              <a:ext cx="6216544" cy="464234"/>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625" b="1" kern="0" dirty="0">
                  <a:solidFill>
                    <a:prstClr val="white"/>
                  </a:solidFill>
                  <a:latin typeface="Calibri Light" panose="020F0302020204030204" pitchFamily="34" charset="0"/>
                  <a:cs typeface="Calibri Light" panose="020F0302020204030204" pitchFamily="34" charset="0"/>
                </a:rPr>
                <a:t>Retained IT Organization</a:t>
              </a:r>
            </a:p>
          </p:txBody>
        </p:sp>
        <p:sp>
          <p:nvSpPr>
            <p:cNvPr id="133" name="Rounded Rectangle 13">
              <a:extLst>
                <a:ext uri="{FF2B5EF4-FFF2-40B4-BE49-F238E27FC236}">
                  <a16:creationId xmlns:a16="http://schemas.microsoft.com/office/drawing/2014/main" id="{72E5E97E-D8B0-4651-BE6B-19CCAD793BA4}"/>
                </a:ext>
              </a:extLst>
            </p:cNvPr>
            <p:cNvSpPr/>
            <p:nvPr/>
          </p:nvSpPr>
          <p:spPr>
            <a:xfrm>
              <a:off x="2447705" y="2846270"/>
              <a:ext cx="7305895" cy="1464997"/>
            </a:xfrm>
            <a:prstGeom prst="roundRect">
              <a:avLst>
                <a:gd name="adj" fmla="val 11847"/>
              </a:avLst>
            </a:prstGeom>
            <a:solidFill>
              <a:srgbClr val="70AD47"/>
            </a:solidFill>
            <a:ln w="12700" cap="flat" cmpd="sng" algn="ctr">
              <a:noFill/>
              <a:prstDash val="dash"/>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endParaRPr lang="en-US" sz="1828" b="1" kern="0" dirty="0">
                <a:solidFill>
                  <a:srgbClr val="998C85">
                    <a:lumMod val="50000"/>
                  </a:srgbClr>
                </a:solidFill>
                <a:latin typeface="Calibri Light" panose="020F0302020204030204" pitchFamily="34" charset="0"/>
                <a:cs typeface="Calibri Light" panose="020F0302020204030204" pitchFamily="34" charset="0"/>
              </a:endParaRPr>
            </a:p>
          </p:txBody>
        </p:sp>
        <p:sp>
          <p:nvSpPr>
            <p:cNvPr id="134" name="Rounded Rectangle 14">
              <a:extLst>
                <a:ext uri="{FF2B5EF4-FFF2-40B4-BE49-F238E27FC236}">
                  <a16:creationId xmlns:a16="http://schemas.microsoft.com/office/drawing/2014/main" id="{A0B2BECE-84D7-464B-8949-4727D77CA089}"/>
                </a:ext>
              </a:extLst>
            </p:cNvPr>
            <p:cNvSpPr/>
            <p:nvPr/>
          </p:nvSpPr>
          <p:spPr>
            <a:xfrm>
              <a:off x="2992382" y="2877653"/>
              <a:ext cx="6216544" cy="371641"/>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320" b="1" kern="0" dirty="0">
                  <a:solidFill>
                    <a:prstClr val="white"/>
                  </a:solidFill>
                  <a:latin typeface="Calibri Light" panose="020F0302020204030204" pitchFamily="34" charset="0"/>
                  <a:cs typeface="Calibri Light" panose="020F0302020204030204" pitchFamily="34" charset="0"/>
                </a:rPr>
                <a:t>Multi-sourcing Services Integrator (MSI) -  Capgemini</a:t>
              </a:r>
            </a:p>
          </p:txBody>
        </p:sp>
        <p:sp>
          <p:nvSpPr>
            <p:cNvPr id="135" name="Rounded Rectangle 15">
              <a:extLst>
                <a:ext uri="{FF2B5EF4-FFF2-40B4-BE49-F238E27FC236}">
                  <a16:creationId xmlns:a16="http://schemas.microsoft.com/office/drawing/2014/main" id="{7E0C1E9F-45E0-4E64-A6DD-5A29499EF95C}"/>
                </a:ext>
              </a:extLst>
            </p:cNvPr>
            <p:cNvSpPr/>
            <p:nvPr/>
          </p:nvSpPr>
          <p:spPr>
            <a:xfrm>
              <a:off x="2595042" y="3267389"/>
              <a:ext cx="2148814" cy="402336"/>
            </a:xfrm>
            <a:prstGeom prst="roundRect">
              <a:avLst/>
            </a:prstGeom>
            <a:solidFill>
              <a:srgbClr val="70AD47">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210" kern="0" dirty="0">
                  <a:solidFill>
                    <a:prstClr val="white"/>
                  </a:solidFill>
                  <a:latin typeface="Calibri Light" panose="020F0302020204030204" pitchFamily="34" charset="0"/>
                  <a:cs typeface="Calibri Light" panose="020F0302020204030204" pitchFamily="34" charset="0"/>
                </a:rPr>
                <a:t>Marketplace</a:t>
              </a:r>
            </a:p>
          </p:txBody>
        </p:sp>
        <p:sp>
          <p:nvSpPr>
            <p:cNvPr id="136" name="Rounded Rectangle 16">
              <a:extLst>
                <a:ext uri="{FF2B5EF4-FFF2-40B4-BE49-F238E27FC236}">
                  <a16:creationId xmlns:a16="http://schemas.microsoft.com/office/drawing/2014/main" id="{CD0C35F8-B366-4BE6-A6FB-BC91154D50A5}"/>
                </a:ext>
              </a:extLst>
            </p:cNvPr>
            <p:cNvSpPr/>
            <p:nvPr/>
          </p:nvSpPr>
          <p:spPr>
            <a:xfrm>
              <a:off x="2595769" y="3767421"/>
              <a:ext cx="7008829" cy="402336"/>
            </a:xfrm>
            <a:prstGeom prst="roundRect">
              <a:avLst/>
            </a:prstGeom>
            <a:solidFill>
              <a:srgbClr val="70AD47">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320" kern="0" dirty="0">
                  <a:solidFill>
                    <a:prstClr val="white"/>
                  </a:solidFill>
                  <a:latin typeface="Calibri Light" panose="020F0302020204030204" pitchFamily="34" charset="0"/>
                  <a:cs typeface="Calibri Light" panose="020F0302020204030204" pitchFamily="34" charset="0"/>
                </a:rPr>
                <a:t>Operations Mgmt</a:t>
              </a:r>
            </a:p>
          </p:txBody>
        </p:sp>
        <p:sp>
          <p:nvSpPr>
            <p:cNvPr id="137" name="Rounded Rectangle 123">
              <a:extLst>
                <a:ext uri="{FF2B5EF4-FFF2-40B4-BE49-F238E27FC236}">
                  <a16:creationId xmlns:a16="http://schemas.microsoft.com/office/drawing/2014/main" id="{B7FA2441-739D-422A-A386-4D7A7CF765DC}"/>
                </a:ext>
              </a:extLst>
            </p:cNvPr>
            <p:cNvSpPr/>
            <p:nvPr/>
          </p:nvSpPr>
          <p:spPr>
            <a:xfrm>
              <a:off x="5017854" y="3267389"/>
              <a:ext cx="2148814" cy="402336"/>
            </a:xfrm>
            <a:prstGeom prst="roundRect">
              <a:avLst/>
            </a:prstGeom>
            <a:solidFill>
              <a:srgbClr val="70AD47">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210" kern="0" dirty="0">
                  <a:solidFill>
                    <a:prstClr val="white"/>
                  </a:solidFill>
                  <a:latin typeface="Calibri Light" panose="020F0302020204030204" pitchFamily="34" charset="0"/>
                  <a:cs typeface="Calibri Light" panose="020F0302020204030204" pitchFamily="34" charset="0"/>
                </a:rPr>
                <a:t>Service Mgmt</a:t>
              </a:r>
            </a:p>
          </p:txBody>
        </p:sp>
        <p:grpSp>
          <p:nvGrpSpPr>
            <p:cNvPr id="138" name="Group 137">
              <a:extLst>
                <a:ext uri="{FF2B5EF4-FFF2-40B4-BE49-F238E27FC236}">
                  <a16:creationId xmlns:a16="http://schemas.microsoft.com/office/drawing/2014/main" id="{6CDA5DAD-CF7A-4B09-9336-769E2C1544DC}"/>
                </a:ext>
              </a:extLst>
            </p:cNvPr>
            <p:cNvGrpSpPr/>
            <p:nvPr/>
          </p:nvGrpSpPr>
          <p:grpSpPr>
            <a:xfrm>
              <a:off x="7440666" y="3267389"/>
              <a:ext cx="2148814" cy="402336"/>
              <a:chOff x="8962805" y="2953969"/>
              <a:chExt cx="1652090" cy="402336"/>
            </a:xfrm>
          </p:grpSpPr>
          <p:sp>
            <p:nvSpPr>
              <p:cNvPr id="163" name="Rounded Rectangle 17">
                <a:extLst>
                  <a:ext uri="{FF2B5EF4-FFF2-40B4-BE49-F238E27FC236}">
                    <a16:creationId xmlns:a16="http://schemas.microsoft.com/office/drawing/2014/main" id="{D7AB6B7F-C9A7-4895-A208-025DF9811219}"/>
                  </a:ext>
                </a:extLst>
              </p:cNvPr>
              <p:cNvSpPr/>
              <p:nvPr/>
            </p:nvSpPr>
            <p:spPr>
              <a:xfrm>
                <a:off x="8962805" y="2953969"/>
                <a:ext cx="1652090" cy="402336"/>
              </a:xfrm>
              <a:prstGeom prst="roundRect">
                <a:avLst/>
              </a:prstGeom>
              <a:solidFill>
                <a:srgbClr val="70AD47">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210" kern="0" dirty="0">
                    <a:solidFill>
                      <a:prstClr val="white"/>
                    </a:solidFill>
                    <a:latin typeface="Calibri Light" panose="020F0302020204030204" pitchFamily="34" charset="0"/>
                    <a:cs typeface="Calibri Light" panose="020F0302020204030204" pitchFamily="34" charset="0"/>
                  </a:rPr>
                  <a:t> </a:t>
                </a:r>
              </a:p>
            </p:txBody>
          </p:sp>
          <p:sp>
            <p:nvSpPr>
              <p:cNvPr id="164" name="Rectangle 163">
                <a:extLst>
                  <a:ext uri="{FF2B5EF4-FFF2-40B4-BE49-F238E27FC236}">
                    <a16:creationId xmlns:a16="http://schemas.microsoft.com/office/drawing/2014/main" id="{94939B43-30B0-4FAB-8C27-47F6E2045B45}"/>
                  </a:ext>
                </a:extLst>
              </p:cNvPr>
              <p:cNvSpPr/>
              <p:nvPr/>
            </p:nvSpPr>
            <p:spPr>
              <a:xfrm>
                <a:off x="9149861" y="3011251"/>
                <a:ext cx="1277978" cy="278538"/>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r>
                  <a:rPr lang="en-US" sz="1210" dirty="0">
                    <a:solidFill>
                      <a:prstClr val="white"/>
                    </a:solidFill>
                    <a:latin typeface="Calibri Light" panose="020F0302020204030204" pitchFamily="34" charset="0"/>
                    <a:cs typeface="Calibri Light" panose="020F0302020204030204" pitchFamily="34" charset="0"/>
                  </a:rPr>
                  <a:t>IT Business Mgmt</a:t>
                </a:r>
              </a:p>
            </p:txBody>
          </p:sp>
        </p:grpSp>
        <p:sp>
          <p:nvSpPr>
            <p:cNvPr id="139" name="Rounded Rectangle 35">
              <a:extLst>
                <a:ext uri="{FF2B5EF4-FFF2-40B4-BE49-F238E27FC236}">
                  <a16:creationId xmlns:a16="http://schemas.microsoft.com/office/drawing/2014/main" id="{282C692B-7519-473C-A9E2-F04300100D5C}"/>
                </a:ext>
              </a:extLst>
            </p:cNvPr>
            <p:cNvSpPr/>
            <p:nvPr/>
          </p:nvSpPr>
          <p:spPr>
            <a:xfrm>
              <a:off x="2992382" y="2480158"/>
              <a:ext cx="6216544" cy="371641"/>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320" b="1" kern="0" dirty="0">
                  <a:solidFill>
                    <a:prstClr val="black"/>
                  </a:solidFill>
                  <a:latin typeface="Calibri Light" panose="020F0302020204030204" pitchFamily="34" charset="0"/>
                  <a:cs typeface="Calibri Light" panose="020F0302020204030204" pitchFamily="34" charset="0"/>
                </a:rPr>
                <a:t>DIR Sourcing Management &amp; Governance</a:t>
              </a:r>
            </a:p>
          </p:txBody>
        </p:sp>
        <p:sp>
          <p:nvSpPr>
            <p:cNvPr id="140" name="Rounded Rectangle 35">
              <a:extLst>
                <a:ext uri="{FF2B5EF4-FFF2-40B4-BE49-F238E27FC236}">
                  <a16:creationId xmlns:a16="http://schemas.microsoft.com/office/drawing/2014/main" id="{45F7D3A1-2AF5-4767-9B1E-C542C685362B}"/>
                </a:ext>
              </a:extLst>
            </p:cNvPr>
            <p:cNvSpPr/>
            <p:nvPr/>
          </p:nvSpPr>
          <p:spPr>
            <a:xfrm>
              <a:off x="2983076" y="1506014"/>
              <a:ext cx="6216544" cy="371641"/>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320" b="1" kern="0" dirty="0">
                  <a:solidFill>
                    <a:prstClr val="black"/>
                  </a:solidFill>
                  <a:latin typeface="Calibri Light" panose="020F0302020204030204" pitchFamily="34" charset="0"/>
                  <a:cs typeface="Calibri Light" panose="020F0302020204030204" pitchFamily="34" charset="0"/>
                </a:rPr>
                <a:t>Customers</a:t>
              </a:r>
            </a:p>
          </p:txBody>
        </p:sp>
        <p:sp>
          <p:nvSpPr>
            <p:cNvPr id="141" name="Rounded Rectangle 36">
              <a:extLst>
                <a:ext uri="{FF2B5EF4-FFF2-40B4-BE49-F238E27FC236}">
                  <a16:creationId xmlns:a16="http://schemas.microsoft.com/office/drawing/2014/main" id="{3CF08ADC-CBEE-4B04-8236-484E8B914425}"/>
                </a:ext>
              </a:extLst>
            </p:cNvPr>
            <p:cNvSpPr/>
            <p:nvPr/>
          </p:nvSpPr>
          <p:spPr>
            <a:xfrm>
              <a:off x="2438400" y="4347711"/>
              <a:ext cx="7305895" cy="2295554"/>
            </a:xfrm>
            <a:prstGeom prst="roundRect">
              <a:avLst/>
            </a:prstGeom>
            <a:solidFill>
              <a:srgbClr val="FFFFFF">
                <a:lumMod val="50000"/>
              </a:srgbClr>
            </a:solidFill>
            <a:ln w="12700" cap="flat" cmpd="sng" algn="ctr">
              <a:noFill/>
              <a:prstDash val="dash"/>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828" b="1" i="0" u="none" strike="noStrike" kern="0" cap="none" spc="0" normalizeH="0" baseline="0" noProof="0" dirty="0">
                <a:ln>
                  <a:noFill/>
                </a:ln>
                <a:solidFill>
                  <a:srgbClr val="998C85">
                    <a:lumMod val="50000"/>
                  </a:srgbClr>
                </a:solidFill>
                <a:effectLst/>
                <a:uLnTx/>
                <a:uFillTx/>
                <a:latin typeface="Calibri Light" panose="020F0302020204030204" pitchFamily="34" charset="0"/>
                <a:ea typeface=""/>
                <a:cs typeface="Calibri Light" panose="020F0302020204030204" pitchFamily="34" charset="0"/>
              </a:endParaRPr>
            </a:p>
          </p:txBody>
        </p:sp>
        <p:sp>
          <p:nvSpPr>
            <p:cNvPr id="142" name="TextBox 72">
              <a:extLst>
                <a:ext uri="{FF2B5EF4-FFF2-40B4-BE49-F238E27FC236}">
                  <a16:creationId xmlns:a16="http://schemas.microsoft.com/office/drawing/2014/main" id="{04D2CCDF-B0C7-4EC1-928A-81EB63C98D52}"/>
                </a:ext>
              </a:extLst>
            </p:cNvPr>
            <p:cNvSpPr txBox="1"/>
            <p:nvPr/>
          </p:nvSpPr>
          <p:spPr>
            <a:xfrm>
              <a:off x="3494788" y="6268656"/>
              <a:ext cx="5254796" cy="2954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20" b="1" kern="0" dirty="0">
                  <a:solidFill>
                    <a:prstClr val="white"/>
                  </a:solidFill>
                  <a:latin typeface="Calibri Light" panose="020F0302020204030204" pitchFamily="34" charset="0"/>
                  <a:cs typeface="Calibri Light" panose="020F0302020204030204" pitchFamily="34" charset="0"/>
                </a:rPr>
                <a:t>DIR Shared Services</a:t>
              </a:r>
            </a:p>
          </p:txBody>
        </p:sp>
        <p:sp>
          <p:nvSpPr>
            <p:cNvPr id="143" name="Rounded Rectangle 18">
              <a:extLst>
                <a:ext uri="{FF2B5EF4-FFF2-40B4-BE49-F238E27FC236}">
                  <a16:creationId xmlns:a16="http://schemas.microsoft.com/office/drawing/2014/main" id="{FE68381B-56D2-48D3-B79A-EE269D5A1988}"/>
                </a:ext>
              </a:extLst>
            </p:cNvPr>
            <p:cNvSpPr/>
            <p:nvPr/>
          </p:nvSpPr>
          <p:spPr>
            <a:xfrm>
              <a:off x="2608795" y="4426756"/>
              <a:ext cx="1360523" cy="1807422"/>
            </a:xfrm>
            <a:prstGeom prst="roundRect">
              <a:avLst/>
            </a:prstGeom>
            <a:solidFill>
              <a:srgbClr val="FFFFFF"/>
            </a:solidFill>
            <a:ln w="12700" cap="flat" cmpd="sng" algn="ctr">
              <a:solidFill>
                <a:sysClr val="windowText" lastClr="000000">
                  <a:lumMod val="65000"/>
                  <a:lumOff val="35000"/>
                </a:sys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625" b="0" i="0" u="none" strike="noStrike" kern="0" cap="none" spc="0" normalizeH="0" baseline="0" noProof="0" dirty="0">
                <a:ln>
                  <a:noFill/>
                </a:ln>
                <a:solidFill>
                  <a:srgbClr val="44546A">
                    <a:lumMod val="50000"/>
                  </a:srgbClr>
                </a:solidFill>
                <a:effectLst/>
                <a:uLnTx/>
                <a:uFillTx/>
                <a:latin typeface="Calibri Light" panose="020F0302020204030204" pitchFamily="34" charset="0"/>
                <a:ea typeface=""/>
                <a:cs typeface="Calibri Light" panose="020F0302020204030204" pitchFamily="34" charset="0"/>
              </a:endParaRPr>
            </a:p>
          </p:txBody>
        </p:sp>
        <p:cxnSp>
          <p:nvCxnSpPr>
            <p:cNvPr id="144" name="Straight Arrow Connector 143">
              <a:extLst>
                <a:ext uri="{FF2B5EF4-FFF2-40B4-BE49-F238E27FC236}">
                  <a16:creationId xmlns:a16="http://schemas.microsoft.com/office/drawing/2014/main" id="{D4A24923-D439-4F42-8230-94B4D2EF34D3}"/>
                </a:ext>
              </a:extLst>
            </p:cNvPr>
            <p:cNvCxnSpPr/>
            <p:nvPr/>
          </p:nvCxnSpPr>
          <p:spPr>
            <a:xfrm flipH="1">
              <a:off x="3288908" y="4111666"/>
              <a:ext cx="298" cy="464234"/>
            </a:xfrm>
            <a:prstGeom prst="straightConnector1">
              <a:avLst/>
            </a:prstGeom>
            <a:noFill/>
            <a:ln w="57150" cap="flat" cmpd="sng" algn="ctr">
              <a:solidFill>
                <a:sysClr val="windowText" lastClr="000000">
                  <a:lumMod val="60000"/>
                  <a:lumOff val="40000"/>
                </a:sysClr>
              </a:solidFill>
              <a:prstDash val="solid"/>
              <a:miter lim="800000"/>
              <a:headEnd type="oval" w="med" len="med"/>
              <a:tailEnd type="oval" w="med" len="med"/>
            </a:ln>
            <a:effectLst/>
            <a:scene3d>
              <a:camera prst="orthographicFront"/>
              <a:lightRig rig="threePt" dir="t"/>
            </a:scene3d>
            <a:sp3d>
              <a:bevelT w="165100" prst="coolSlant"/>
            </a:sp3d>
          </p:spPr>
        </p:cxnSp>
        <p:sp>
          <p:nvSpPr>
            <p:cNvPr id="145" name="Rounded Rectangle 19">
              <a:extLst>
                <a:ext uri="{FF2B5EF4-FFF2-40B4-BE49-F238E27FC236}">
                  <a16:creationId xmlns:a16="http://schemas.microsoft.com/office/drawing/2014/main" id="{9E804B49-5F1A-4817-A6BD-4EFE2B678E0D}"/>
                </a:ext>
              </a:extLst>
            </p:cNvPr>
            <p:cNvSpPr/>
            <p:nvPr/>
          </p:nvSpPr>
          <p:spPr>
            <a:xfrm>
              <a:off x="2608691" y="4772859"/>
              <a:ext cx="1358428" cy="1276740"/>
            </a:xfrm>
            <a:prstGeom prst="roundRect">
              <a:avLst/>
            </a:prstGeom>
            <a:noFill/>
            <a:ln w="12700" cap="flat" cmpd="sng" algn="ctr">
              <a:no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02920">
                <a:defRPr/>
              </a:pPr>
              <a:r>
                <a:rPr lang="en-US" sz="1200" b="1" kern="0" dirty="0">
                  <a:solidFill>
                    <a:prstClr val="black"/>
                  </a:solidFill>
                  <a:latin typeface="Calibri Light" panose="020F0302020204030204" pitchFamily="34" charset="0"/>
                  <a:cs typeface="Calibri Light" panose="020F0302020204030204" pitchFamily="34" charset="0"/>
                </a:rPr>
                <a:t>Atos</a:t>
              </a:r>
              <a:endParaRPr lang="en-US" sz="1420" b="1" kern="0" dirty="0">
                <a:solidFill>
                  <a:prstClr val="black"/>
                </a:solidFill>
                <a:latin typeface="Calibri Light" panose="020F0302020204030204" pitchFamily="34" charset="0"/>
                <a:cs typeface="Calibri Light" panose="020F0302020204030204" pitchFamily="34" charset="0"/>
              </a:endParaRP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Server</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Mainframe</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Network</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Data Center</a:t>
              </a:r>
            </a:p>
            <a:p>
              <a:pPr defTabSz="502920">
                <a:defRPr/>
              </a:pPr>
              <a:r>
                <a:rPr lang="en-US" sz="1200" b="1" kern="0" dirty="0">
                  <a:solidFill>
                    <a:prstClr val="black"/>
                  </a:solidFill>
                  <a:latin typeface="Calibri Light" panose="020F0302020204030204" pitchFamily="34" charset="0"/>
                  <a:cs typeface="Calibri Light" panose="020F0302020204030204" pitchFamily="34" charset="0"/>
                </a:rPr>
                <a:t>Xerox</a:t>
              </a:r>
              <a:endParaRPr lang="en-US" sz="1400" b="1" kern="0" dirty="0">
                <a:solidFill>
                  <a:prstClr val="black"/>
                </a:solidFill>
                <a:latin typeface="Calibri Light" panose="020F0302020204030204" pitchFamily="34" charset="0"/>
                <a:cs typeface="Calibri Light" panose="020F0302020204030204" pitchFamily="34" charset="0"/>
              </a:endParaRP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Print Mail</a:t>
              </a:r>
            </a:p>
          </p:txBody>
        </p:sp>
        <p:sp>
          <p:nvSpPr>
            <p:cNvPr id="146" name="Rounded Rectangle 21">
              <a:extLst>
                <a:ext uri="{FF2B5EF4-FFF2-40B4-BE49-F238E27FC236}">
                  <a16:creationId xmlns:a16="http://schemas.microsoft.com/office/drawing/2014/main" id="{DE5353EB-69E7-4389-9BE2-93D02AAA2C49}"/>
                </a:ext>
              </a:extLst>
            </p:cNvPr>
            <p:cNvSpPr/>
            <p:nvPr/>
          </p:nvSpPr>
          <p:spPr>
            <a:xfrm>
              <a:off x="4012119" y="4426756"/>
              <a:ext cx="1360523" cy="1807422"/>
            </a:xfrm>
            <a:prstGeom prst="roundRect">
              <a:avLst/>
            </a:prstGeom>
            <a:solidFill>
              <a:srgbClr val="FFFFFF"/>
            </a:solidFill>
            <a:ln w="12700" cap="flat" cmpd="sng" algn="ctr">
              <a:solidFill>
                <a:sysClr val="windowText" lastClr="000000">
                  <a:lumMod val="65000"/>
                  <a:lumOff val="35000"/>
                </a:sys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625" b="0" i="0" u="none" strike="noStrike" kern="0" cap="none" spc="0" normalizeH="0" baseline="0" noProof="0" dirty="0">
                <a:ln>
                  <a:noFill/>
                </a:ln>
                <a:solidFill>
                  <a:srgbClr val="44546A">
                    <a:lumMod val="50000"/>
                  </a:srgbClr>
                </a:solidFill>
                <a:effectLst/>
                <a:uLnTx/>
                <a:uFillTx/>
                <a:latin typeface="Calibri Light" panose="020F0302020204030204" pitchFamily="34" charset="0"/>
                <a:ea typeface=""/>
                <a:cs typeface="Calibri Light" panose="020F0302020204030204" pitchFamily="34" charset="0"/>
              </a:endParaRPr>
            </a:p>
          </p:txBody>
        </p:sp>
        <p:sp>
          <p:nvSpPr>
            <p:cNvPr id="147" name="Rounded Rectangle 22">
              <a:extLst>
                <a:ext uri="{FF2B5EF4-FFF2-40B4-BE49-F238E27FC236}">
                  <a16:creationId xmlns:a16="http://schemas.microsoft.com/office/drawing/2014/main" id="{C939F5B0-751F-4ED5-8BCE-06F6B00B58EC}"/>
                </a:ext>
              </a:extLst>
            </p:cNvPr>
            <p:cNvSpPr/>
            <p:nvPr/>
          </p:nvSpPr>
          <p:spPr>
            <a:xfrm>
              <a:off x="4095142" y="4534627"/>
              <a:ext cx="1194479" cy="464234"/>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421" b="1" kern="0" dirty="0">
                  <a:solidFill>
                    <a:prstClr val="black"/>
                  </a:solidFill>
                  <a:latin typeface="Calibri Light" panose="020F0302020204030204" pitchFamily="34" charset="0"/>
                  <a:cs typeface="Calibri Light" panose="020F0302020204030204" pitchFamily="34" charset="0"/>
                </a:rPr>
                <a:t>Texas.gov</a:t>
              </a:r>
            </a:p>
          </p:txBody>
        </p:sp>
        <p:cxnSp>
          <p:nvCxnSpPr>
            <p:cNvPr id="148" name="Straight Arrow Connector 147">
              <a:extLst>
                <a:ext uri="{FF2B5EF4-FFF2-40B4-BE49-F238E27FC236}">
                  <a16:creationId xmlns:a16="http://schemas.microsoft.com/office/drawing/2014/main" id="{D5B875C0-750D-4863-872C-0E1F8AE123C1}"/>
                </a:ext>
              </a:extLst>
            </p:cNvPr>
            <p:cNvCxnSpPr/>
            <p:nvPr/>
          </p:nvCxnSpPr>
          <p:spPr>
            <a:xfrm flipH="1">
              <a:off x="4692232" y="4111666"/>
              <a:ext cx="298" cy="464234"/>
            </a:xfrm>
            <a:prstGeom prst="straightConnector1">
              <a:avLst/>
            </a:prstGeom>
            <a:noFill/>
            <a:ln w="57150" cap="flat" cmpd="sng" algn="ctr">
              <a:solidFill>
                <a:sysClr val="windowText" lastClr="000000">
                  <a:lumMod val="60000"/>
                  <a:lumOff val="40000"/>
                </a:sysClr>
              </a:solidFill>
              <a:prstDash val="solid"/>
              <a:miter lim="800000"/>
              <a:headEnd type="oval" w="med" len="med"/>
              <a:tailEnd type="oval" w="med" len="med"/>
            </a:ln>
            <a:effectLst/>
            <a:scene3d>
              <a:camera prst="orthographicFront"/>
              <a:lightRig rig="threePt" dir="t"/>
            </a:scene3d>
            <a:sp3d>
              <a:bevelT w="165100" prst="coolSlant"/>
            </a:sp3d>
          </p:spPr>
        </p:cxnSp>
        <p:sp>
          <p:nvSpPr>
            <p:cNvPr id="149" name="Rounded Rectangle 19">
              <a:extLst>
                <a:ext uri="{FF2B5EF4-FFF2-40B4-BE49-F238E27FC236}">
                  <a16:creationId xmlns:a16="http://schemas.microsoft.com/office/drawing/2014/main" id="{686D105B-E5A2-41A2-9B9A-8CF642BDAA17}"/>
                </a:ext>
              </a:extLst>
            </p:cNvPr>
            <p:cNvSpPr/>
            <p:nvPr/>
          </p:nvSpPr>
          <p:spPr>
            <a:xfrm>
              <a:off x="4010325" y="4772859"/>
              <a:ext cx="1356925" cy="1219269"/>
            </a:xfrm>
            <a:prstGeom prst="roundRect">
              <a:avLst/>
            </a:prstGeom>
            <a:noFill/>
            <a:ln w="12700" cap="flat" cmpd="sng" algn="ctr">
              <a:no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02920">
                <a:defRPr/>
              </a:pPr>
              <a:r>
                <a:rPr lang="en-US" sz="1100" b="1" kern="0" dirty="0">
                  <a:solidFill>
                    <a:prstClr val="black"/>
                  </a:solidFill>
                  <a:latin typeface="Calibri Light" panose="020F0302020204030204" pitchFamily="34" charset="0"/>
                  <a:cs typeface="Calibri Light" panose="020F0302020204030204" pitchFamily="34" charset="0"/>
                </a:rPr>
                <a:t>Deloitte</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Texas.gov Services</a:t>
              </a:r>
            </a:p>
            <a:p>
              <a:pPr defTabSz="502920">
                <a:defRPr/>
              </a:pPr>
              <a:r>
                <a:rPr lang="en-US" sz="1100" b="1" kern="0" dirty="0">
                  <a:solidFill>
                    <a:prstClr val="black"/>
                  </a:solidFill>
                  <a:latin typeface="Calibri Light" panose="020F0302020204030204" pitchFamily="34" charset="0"/>
                  <a:cs typeface="Calibri Light" panose="020F0302020204030204" pitchFamily="34" charset="0"/>
                </a:rPr>
                <a:t>NIC</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Payment Services</a:t>
              </a:r>
            </a:p>
          </p:txBody>
        </p:sp>
        <p:sp>
          <p:nvSpPr>
            <p:cNvPr id="150" name="Rounded Rectangle 24">
              <a:extLst>
                <a:ext uri="{FF2B5EF4-FFF2-40B4-BE49-F238E27FC236}">
                  <a16:creationId xmlns:a16="http://schemas.microsoft.com/office/drawing/2014/main" id="{3EE9D4C4-7F5A-46FA-8D50-AA4377823A14}"/>
                </a:ext>
              </a:extLst>
            </p:cNvPr>
            <p:cNvSpPr/>
            <p:nvPr/>
          </p:nvSpPr>
          <p:spPr>
            <a:xfrm>
              <a:off x="5415444" y="4426756"/>
              <a:ext cx="1360523" cy="1807422"/>
            </a:xfrm>
            <a:prstGeom prst="roundRect">
              <a:avLst/>
            </a:prstGeom>
            <a:solidFill>
              <a:srgbClr val="FFFFFF"/>
            </a:solidFill>
            <a:ln w="12700" cap="flat" cmpd="sng" algn="ctr">
              <a:solidFill>
                <a:sysClr val="windowText" lastClr="000000">
                  <a:lumMod val="65000"/>
                  <a:lumOff val="35000"/>
                </a:sys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625" b="0" i="0" u="none" strike="noStrike" kern="0" cap="none" spc="0" normalizeH="0" baseline="0" noProof="0" dirty="0">
                <a:ln>
                  <a:noFill/>
                </a:ln>
                <a:solidFill>
                  <a:srgbClr val="44546A">
                    <a:lumMod val="50000"/>
                  </a:srgbClr>
                </a:solidFill>
                <a:effectLst/>
                <a:uLnTx/>
                <a:uFillTx/>
                <a:latin typeface="Calibri Light" panose="020F0302020204030204" pitchFamily="34" charset="0"/>
                <a:ea typeface=""/>
                <a:cs typeface="Calibri Light" panose="020F0302020204030204" pitchFamily="34" charset="0"/>
              </a:endParaRPr>
            </a:p>
          </p:txBody>
        </p:sp>
        <p:sp>
          <p:nvSpPr>
            <p:cNvPr id="151" name="Rounded Rectangle 25">
              <a:extLst>
                <a:ext uri="{FF2B5EF4-FFF2-40B4-BE49-F238E27FC236}">
                  <a16:creationId xmlns:a16="http://schemas.microsoft.com/office/drawing/2014/main" id="{AA47218C-A8B0-41D4-B6B3-1E650036C4CF}"/>
                </a:ext>
              </a:extLst>
            </p:cNvPr>
            <p:cNvSpPr/>
            <p:nvPr/>
          </p:nvSpPr>
          <p:spPr>
            <a:xfrm>
              <a:off x="5551496" y="4534627"/>
              <a:ext cx="1088418" cy="464234"/>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421" b="1" kern="0" dirty="0">
                  <a:solidFill>
                    <a:prstClr val="black"/>
                  </a:solidFill>
                  <a:latin typeface="Calibri Light" panose="020F0302020204030204" pitchFamily="34" charset="0"/>
                  <a:cs typeface="Calibri Light" panose="020F0302020204030204" pitchFamily="34" charset="0"/>
                </a:rPr>
                <a:t>MAS</a:t>
              </a:r>
            </a:p>
          </p:txBody>
        </p:sp>
        <p:cxnSp>
          <p:nvCxnSpPr>
            <p:cNvPr id="152" name="Straight Arrow Connector 151">
              <a:extLst>
                <a:ext uri="{FF2B5EF4-FFF2-40B4-BE49-F238E27FC236}">
                  <a16:creationId xmlns:a16="http://schemas.microsoft.com/office/drawing/2014/main" id="{4CBCD297-3A0D-4B4C-AA2A-F956D01B3F88}"/>
                </a:ext>
              </a:extLst>
            </p:cNvPr>
            <p:cNvCxnSpPr/>
            <p:nvPr/>
          </p:nvCxnSpPr>
          <p:spPr>
            <a:xfrm flipH="1">
              <a:off x="6095557" y="4111666"/>
              <a:ext cx="298" cy="464234"/>
            </a:xfrm>
            <a:prstGeom prst="straightConnector1">
              <a:avLst/>
            </a:prstGeom>
            <a:noFill/>
            <a:ln w="57150" cap="flat" cmpd="sng" algn="ctr">
              <a:solidFill>
                <a:sysClr val="windowText" lastClr="000000">
                  <a:lumMod val="60000"/>
                  <a:lumOff val="40000"/>
                </a:sysClr>
              </a:solidFill>
              <a:prstDash val="solid"/>
              <a:miter lim="800000"/>
              <a:headEnd type="oval" w="med" len="med"/>
              <a:tailEnd type="oval" w="med" len="med"/>
            </a:ln>
            <a:effectLst/>
            <a:scene3d>
              <a:camera prst="orthographicFront"/>
              <a:lightRig rig="threePt" dir="t"/>
            </a:scene3d>
            <a:sp3d>
              <a:bevelT w="165100" prst="coolSlant"/>
            </a:sp3d>
          </p:spPr>
        </p:cxnSp>
        <p:sp>
          <p:nvSpPr>
            <p:cNvPr id="153" name="Rounded Rectangle 19">
              <a:extLst>
                <a:ext uri="{FF2B5EF4-FFF2-40B4-BE49-F238E27FC236}">
                  <a16:creationId xmlns:a16="http://schemas.microsoft.com/office/drawing/2014/main" id="{7FB68230-D78B-4D78-AE75-75DAF9CCEBB3}"/>
                </a:ext>
              </a:extLst>
            </p:cNvPr>
            <p:cNvSpPr/>
            <p:nvPr/>
          </p:nvSpPr>
          <p:spPr>
            <a:xfrm>
              <a:off x="5425605" y="4772859"/>
              <a:ext cx="1393162" cy="1080608"/>
            </a:xfrm>
            <a:prstGeom prst="roundRect">
              <a:avLst/>
            </a:prstGeom>
            <a:noFill/>
            <a:ln w="12700" cap="flat" cmpd="sng" algn="ctr">
              <a:no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02920">
                <a:defRPr/>
              </a:pPr>
              <a:r>
                <a:rPr lang="en-US" sz="1100" b="1" kern="0" dirty="0">
                  <a:solidFill>
                    <a:prstClr val="black"/>
                  </a:solidFill>
                  <a:latin typeface="Calibri Light" panose="020F0302020204030204" pitchFamily="34" charset="0"/>
                  <a:cs typeface="Calibri Light" panose="020F0302020204030204" pitchFamily="34" charset="0"/>
                </a:rPr>
                <a:t>DXC</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Application Development </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Applications Maintenance</a:t>
              </a:r>
            </a:p>
            <a:p>
              <a:pPr defTabSz="502920">
                <a:defRPr/>
              </a:pPr>
              <a:r>
                <a:rPr lang="en-US" sz="1100" b="1" kern="0" dirty="0">
                  <a:solidFill>
                    <a:prstClr val="black"/>
                  </a:solidFill>
                  <a:latin typeface="Calibri Light" panose="020F0302020204030204" pitchFamily="34" charset="0"/>
                  <a:cs typeface="Calibri Light" panose="020F0302020204030204" pitchFamily="34" charset="0"/>
                </a:rPr>
                <a:t>Allied</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Application Rate Card</a:t>
              </a:r>
            </a:p>
            <a:p>
              <a:pPr defTabSz="502920">
                <a:defRPr/>
              </a:pPr>
              <a:endParaRPr lang="en-US" sz="1100" b="1" kern="0" dirty="0">
                <a:solidFill>
                  <a:prstClr val="black"/>
                </a:solidFill>
                <a:latin typeface="Calibri Light" panose="020F0302020204030204" pitchFamily="34" charset="0"/>
                <a:cs typeface="Calibri Light" panose="020F0302020204030204" pitchFamily="34" charset="0"/>
              </a:endParaRPr>
            </a:p>
          </p:txBody>
        </p:sp>
        <p:sp>
          <p:nvSpPr>
            <p:cNvPr id="154" name="Rounded Rectangle 27">
              <a:extLst>
                <a:ext uri="{FF2B5EF4-FFF2-40B4-BE49-F238E27FC236}">
                  <a16:creationId xmlns:a16="http://schemas.microsoft.com/office/drawing/2014/main" id="{71479D96-1F4D-4329-B7B1-A55D798049F0}"/>
                </a:ext>
              </a:extLst>
            </p:cNvPr>
            <p:cNvSpPr/>
            <p:nvPr/>
          </p:nvSpPr>
          <p:spPr>
            <a:xfrm>
              <a:off x="6818769" y="4426756"/>
              <a:ext cx="1360523" cy="1807422"/>
            </a:xfrm>
            <a:prstGeom prst="roundRect">
              <a:avLst/>
            </a:prstGeom>
            <a:solidFill>
              <a:srgbClr val="FFFFFF"/>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1625" b="0" i="0" u="none" strike="noStrike" kern="0" cap="none" spc="0" normalizeH="0" baseline="0" noProof="0" dirty="0">
                <a:ln>
                  <a:noFill/>
                </a:ln>
                <a:solidFill>
                  <a:srgbClr val="44546A">
                    <a:lumMod val="50000"/>
                  </a:srgbClr>
                </a:solidFill>
                <a:effectLst/>
                <a:uLnTx/>
                <a:uFillTx/>
                <a:latin typeface="Calibri Light" panose="020F0302020204030204" pitchFamily="34" charset="0"/>
                <a:ea typeface=""/>
                <a:cs typeface="Calibri Light" panose="020F0302020204030204" pitchFamily="34" charset="0"/>
              </a:endParaRPr>
            </a:p>
          </p:txBody>
        </p:sp>
        <p:sp>
          <p:nvSpPr>
            <p:cNvPr id="155" name="Rounded Rectangle 28">
              <a:extLst>
                <a:ext uri="{FF2B5EF4-FFF2-40B4-BE49-F238E27FC236}">
                  <a16:creationId xmlns:a16="http://schemas.microsoft.com/office/drawing/2014/main" id="{7D515812-0696-462A-8420-531936C83D5B}"/>
                </a:ext>
              </a:extLst>
            </p:cNvPr>
            <p:cNvSpPr/>
            <p:nvPr/>
          </p:nvSpPr>
          <p:spPr>
            <a:xfrm>
              <a:off x="6954820" y="4534627"/>
              <a:ext cx="1088423" cy="464234"/>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421" b="1" kern="0" dirty="0">
                  <a:solidFill>
                    <a:prstClr val="black"/>
                  </a:solidFill>
                  <a:latin typeface="Calibri Light" panose="020F0302020204030204" pitchFamily="34" charset="0"/>
                  <a:cs typeface="Calibri Light" panose="020F0302020204030204" pitchFamily="34" charset="0"/>
                </a:rPr>
                <a:t>MSS</a:t>
              </a:r>
            </a:p>
          </p:txBody>
        </p:sp>
        <p:cxnSp>
          <p:nvCxnSpPr>
            <p:cNvPr id="156" name="Straight Arrow Connector 155">
              <a:extLst>
                <a:ext uri="{FF2B5EF4-FFF2-40B4-BE49-F238E27FC236}">
                  <a16:creationId xmlns:a16="http://schemas.microsoft.com/office/drawing/2014/main" id="{12120BAF-CDDF-4DFD-9547-7DCDA18C1BBD}"/>
                </a:ext>
              </a:extLst>
            </p:cNvPr>
            <p:cNvCxnSpPr/>
            <p:nvPr/>
          </p:nvCxnSpPr>
          <p:spPr>
            <a:xfrm flipH="1">
              <a:off x="7498882" y="4111666"/>
              <a:ext cx="298" cy="464234"/>
            </a:xfrm>
            <a:prstGeom prst="straightConnector1">
              <a:avLst/>
            </a:prstGeom>
            <a:noFill/>
            <a:ln w="57150" cap="flat" cmpd="sng" algn="ctr">
              <a:solidFill>
                <a:sysClr val="windowText" lastClr="000000">
                  <a:lumMod val="60000"/>
                  <a:lumOff val="40000"/>
                </a:sysClr>
              </a:solidFill>
              <a:prstDash val="solid"/>
              <a:miter lim="800000"/>
              <a:headEnd type="oval" w="med" len="med"/>
              <a:tailEnd type="oval" w="med" len="med"/>
            </a:ln>
            <a:effectLst/>
            <a:scene3d>
              <a:camera prst="orthographicFront"/>
              <a:lightRig rig="threePt" dir="t"/>
            </a:scene3d>
            <a:sp3d>
              <a:bevelT w="165100" prst="coolSlant"/>
            </a:sp3d>
          </p:spPr>
        </p:cxnSp>
        <p:sp>
          <p:nvSpPr>
            <p:cNvPr id="157" name="Rounded Rectangle 19">
              <a:extLst>
                <a:ext uri="{FF2B5EF4-FFF2-40B4-BE49-F238E27FC236}">
                  <a16:creationId xmlns:a16="http://schemas.microsoft.com/office/drawing/2014/main" id="{BC08603B-8097-406C-A5BA-8C6E9DA7267A}"/>
                </a:ext>
              </a:extLst>
            </p:cNvPr>
            <p:cNvSpPr/>
            <p:nvPr/>
          </p:nvSpPr>
          <p:spPr>
            <a:xfrm>
              <a:off x="6807363" y="4772859"/>
              <a:ext cx="1366833" cy="1320976"/>
            </a:xfrm>
            <a:prstGeom prst="roundRect">
              <a:avLst/>
            </a:prstGeom>
            <a:noFill/>
            <a:ln w="12700" cap="flat" cmpd="sng" algn="ctr">
              <a:no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02920">
                <a:defRPr/>
              </a:pPr>
              <a:r>
                <a:rPr lang="en-US" sz="1100" b="1" kern="0" dirty="0">
                  <a:solidFill>
                    <a:prstClr val="black"/>
                  </a:solidFill>
                  <a:latin typeface="Calibri Light" panose="020F0302020204030204" pitchFamily="34" charset="0"/>
                  <a:cs typeface="Calibri Light" panose="020F0302020204030204" pitchFamily="34" charset="0"/>
                </a:rPr>
                <a:t>AT&amp;T</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Device Management</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Incident Response</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Risk &amp; Compliance</a:t>
              </a:r>
            </a:p>
            <a:p>
              <a:pPr defTabSz="502920">
                <a:defRPr/>
              </a:pPr>
              <a:endParaRPr lang="en-US" sz="1100" b="1" kern="0" dirty="0">
                <a:solidFill>
                  <a:prstClr val="black"/>
                </a:solidFill>
                <a:latin typeface="Calibri Light" panose="020F0302020204030204" pitchFamily="34" charset="0"/>
                <a:cs typeface="Calibri Light" panose="020F0302020204030204" pitchFamily="34" charset="0"/>
              </a:endParaRPr>
            </a:p>
          </p:txBody>
        </p:sp>
        <p:sp>
          <p:nvSpPr>
            <p:cNvPr id="158" name="Rounded Rectangle 30">
              <a:extLst>
                <a:ext uri="{FF2B5EF4-FFF2-40B4-BE49-F238E27FC236}">
                  <a16:creationId xmlns:a16="http://schemas.microsoft.com/office/drawing/2014/main" id="{3419A738-180C-4BFB-BC10-F06C1E21D9F0}"/>
                </a:ext>
              </a:extLst>
            </p:cNvPr>
            <p:cNvSpPr/>
            <p:nvPr/>
          </p:nvSpPr>
          <p:spPr>
            <a:xfrm>
              <a:off x="8222092" y="4426756"/>
              <a:ext cx="1360523" cy="1807422"/>
            </a:xfrm>
            <a:prstGeom prst="roundRect">
              <a:avLst/>
            </a:prstGeom>
            <a:solidFill>
              <a:srgbClr val="FFFFFF">
                <a:lumMod val="85000"/>
              </a:srgb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502920" rtl="0" eaLnBrk="1" fontAlgn="auto" latinLnBrk="0" hangingPunct="1">
                <a:lnSpc>
                  <a:spcPct val="100000"/>
                </a:lnSpc>
                <a:spcBef>
                  <a:spcPts val="0"/>
                </a:spcBef>
                <a:spcAft>
                  <a:spcPts val="0"/>
                </a:spcAft>
                <a:buClrTx/>
                <a:buSzTx/>
                <a:buFontTx/>
                <a:buNone/>
                <a:tabLst/>
                <a:defRPr/>
              </a:pPr>
              <a:endParaRPr kumimoji="0" lang="en-US" sz="2437" b="0" i="0" u="none" strike="noStrike" kern="0" cap="none" spc="0" normalizeH="0" baseline="0" noProof="0" dirty="0">
                <a:ln>
                  <a:noFill/>
                </a:ln>
                <a:solidFill>
                  <a:srgbClr val="44546A">
                    <a:lumMod val="50000"/>
                  </a:srgbClr>
                </a:solidFill>
                <a:effectLst/>
                <a:uLnTx/>
                <a:uFillTx/>
                <a:latin typeface="Calibri Light" panose="020F0302020204030204" pitchFamily="34" charset="0"/>
                <a:ea typeface=""/>
                <a:cs typeface="Calibri Light" panose="020F0302020204030204" pitchFamily="34" charset="0"/>
              </a:endParaRPr>
            </a:p>
          </p:txBody>
        </p:sp>
        <p:sp>
          <p:nvSpPr>
            <p:cNvPr id="159" name="Rounded Rectangle 31">
              <a:extLst>
                <a:ext uri="{FF2B5EF4-FFF2-40B4-BE49-F238E27FC236}">
                  <a16:creationId xmlns:a16="http://schemas.microsoft.com/office/drawing/2014/main" id="{C5A573B2-5B70-4A20-A687-8A777381E772}"/>
                </a:ext>
              </a:extLst>
            </p:cNvPr>
            <p:cNvSpPr/>
            <p:nvPr/>
          </p:nvSpPr>
          <p:spPr>
            <a:xfrm>
              <a:off x="8358143" y="4534627"/>
              <a:ext cx="1088421" cy="464234"/>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421" b="1" kern="0" dirty="0">
                  <a:solidFill>
                    <a:prstClr val="black"/>
                  </a:solidFill>
                  <a:latin typeface="Calibri Light" panose="020F0302020204030204" pitchFamily="34" charset="0"/>
                  <a:cs typeface="Calibri Light" panose="020F0302020204030204" pitchFamily="34" charset="0"/>
                </a:rPr>
                <a:t>Future</a:t>
              </a:r>
            </a:p>
          </p:txBody>
        </p:sp>
        <p:cxnSp>
          <p:nvCxnSpPr>
            <p:cNvPr id="160" name="Straight Arrow Connector 159">
              <a:extLst>
                <a:ext uri="{FF2B5EF4-FFF2-40B4-BE49-F238E27FC236}">
                  <a16:creationId xmlns:a16="http://schemas.microsoft.com/office/drawing/2014/main" id="{2C60B3F2-5E8C-45A5-A7C5-E2FF495DB150}"/>
                </a:ext>
              </a:extLst>
            </p:cNvPr>
            <p:cNvCxnSpPr/>
            <p:nvPr/>
          </p:nvCxnSpPr>
          <p:spPr>
            <a:xfrm flipH="1">
              <a:off x="8902205" y="4111666"/>
              <a:ext cx="298" cy="464234"/>
            </a:xfrm>
            <a:prstGeom prst="straightConnector1">
              <a:avLst/>
            </a:prstGeom>
            <a:noFill/>
            <a:ln w="57150" cap="flat" cmpd="sng" algn="ctr">
              <a:solidFill>
                <a:sysClr val="windowText" lastClr="000000">
                  <a:lumMod val="60000"/>
                  <a:lumOff val="40000"/>
                </a:sysClr>
              </a:solidFill>
              <a:prstDash val="solid"/>
              <a:miter lim="800000"/>
              <a:headEnd type="oval" w="med" len="med"/>
              <a:tailEnd type="oval" w="med" len="med"/>
            </a:ln>
            <a:effectLst/>
            <a:scene3d>
              <a:camera prst="orthographicFront"/>
              <a:lightRig rig="threePt" dir="t"/>
            </a:scene3d>
            <a:sp3d>
              <a:bevelT w="165100" prst="coolSlant"/>
            </a:sp3d>
          </p:spPr>
        </p:cxnSp>
        <p:sp>
          <p:nvSpPr>
            <p:cNvPr id="161" name="Rounded Rectangle 19">
              <a:extLst>
                <a:ext uri="{FF2B5EF4-FFF2-40B4-BE49-F238E27FC236}">
                  <a16:creationId xmlns:a16="http://schemas.microsoft.com/office/drawing/2014/main" id="{C9D5D498-AA2D-41CE-B4CF-BB9A01242641}"/>
                </a:ext>
              </a:extLst>
            </p:cNvPr>
            <p:cNvSpPr/>
            <p:nvPr/>
          </p:nvSpPr>
          <p:spPr>
            <a:xfrm>
              <a:off x="8216997" y="4772859"/>
              <a:ext cx="1372184" cy="464234"/>
            </a:xfrm>
            <a:prstGeom prst="roundRect">
              <a:avLst/>
            </a:prstGeom>
            <a:noFill/>
            <a:ln w="12700" cap="flat" cmpd="sng" algn="ctr">
              <a:no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02920">
                <a:defRPr/>
              </a:pPr>
              <a:r>
                <a:rPr lang="en-US" sz="1100" b="1" kern="0" dirty="0">
                  <a:solidFill>
                    <a:prstClr val="black"/>
                  </a:solidFill>
                  <a:latin typeface="Calibri Light" panose="020F0302020204030204" pitchFamily="34" charset="0"/>
                  <a:cs typeface="Calibri Light" panose="020F0302020204030204" pitchFamily="34" charset="0"/>
                </a:rPr>
                <a:t>New SCP</a:t>
              </a:r>
            </a:p>
            <a:p>
              <a:pPr marL="115888" indent="-115888" defTabSz="502920">
                <a:buFont typeface="Arial" panose="020B0604020202020204" pitchFamily="34" charset="0"/>
                <a:buChar char="•"/>
                <a:defRPr/>
              </a:pPr>
              <a:r>
                <a:rPr lang="en-US" sz="1100" kern="0" dirty="0">
                  <a:solidFill>
                    <a:prstClr val="black"/>
                  </a:solidFill>
                  <a:latin typeface="Calibri Light" panose="020F0302020204030204" pitchFamily="34" charset="0"/>
                  <a:cs typeface="Calibri Light" panose="020F0302020204030204" pitchFamily="34" charset="0"/>
                </a:rPr>
                <a:t>New Service</a:t>
              </a:r>
            </a:p>
            <a:p>
              <a:pPr defTabSz="502920">
                <a:defRPr/>
              </a:pPr>
              <a:endParaRPr lang="en-US" sz="1100" b="1" kern="0" dirty="0">
                <a:solidFill>
                  <a:prstClr val="black"/>
                </a:solidFill>
                <a:latin typeface="Calibri Light" panose="020F0302020204030204" pitchFamily="34" charset="0"/>
                <a:cs typeface="Calibri Light" panose="020F0302020204030204" pitchFamily="34" charset="0"/>
              </a:endParaRPr>
            </a:p>
            <a:p>
              <a:pPr defTabSz="502920">
                <a:defRPr/>
              </a:pPr>
              <a:endParaRPr lang="en-US" sz="1100" b="1" kern="0" dirty="0">
                <a:solidFill>
                  <a:prstClr val="black"/>
                </a:solidFill>
                <a:latin typeface="Calibri Light" panose="020F0302020204030204" pitchFamily="34" charset="0"/>
                <a:cs typeface="Calibri Light" panose="020F0302020204030204" pitchFamily="34" charset="0"/>
              </a:endParaRPr>
            </a:p>
          </p:txBody>
        </p:sp>
        <p:sp>
          <p:nvSpPr>
            <p:cNvPr id="162" name="Rounded Rectangle 22">
              <a:extLst>
                <a:ext uri="{FF2B5EF4-FFF2-40B4-BE49-F238E27FC236}">
                  <a16:creationId xmlns:a16="http://schemas.microsoft.com/office/drawing/2014/main" id="{8C798C0F-5D99-4869-8CDB-FC6269F20B3D}"/>
                </a:ext>
              </a:extLst>
            </p:cNvPr>
            <p:cNvSpPr/>
            <p:nvPr/>
          </p:nvSpPr>
          <p:spPr>
            <a:xfrm>
              <a:off x="2603299" y="4534627"/>
              <a:ext cx="1355790" cy="464234"/>
            </a:xfrm>
            <a:prstGeom prst="round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02920">
                <a:defRPr/>
              </a:pPr>
              <a:r>
                <a:rPr lang="en-US" sz="1421" b="1" kern="0" dirty="0">
                  <a:solidFill>
                    <a:prstClr val="black"/>
                  </a:solidFill>
                  <a:latin typeface="Calibri Light" panose="020F0302020204030204" pitchFamily="34" charset="0"/>
                  <a:cs typeface="Calibri Light" panose="020F0302020204030204" pitchFamily="34" charset="0"/>
                </a:rPr>
                <a:t>DCS</a:t>
              </a:r>
            </a:p>
          </p:txBody>
        </p:sp>
      </p:grpSp>
    </p:spTree>
    <p:extLst>
      <p:ext uri="{BB962C8B-B14F-4D97-AF65-F5344CB8AC3E}">
        <p14:creationId xmlns:p14="http://schemas.microsoft.com/office/powerpoint/2010/main" val="424905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5732"/>
            <a:ext cx="9144000" cy="1449042"/>
          </a:xfrm>
        </p:spPr>
        <p:txBody>
          <a:bodyPr/>
          <a:lstStyle/>
          <a:p>
            <a:r>
              <a:rPr lang="en-US" b="1" dirty="0">
                <a:solidFill>
                  <a:schemeClr val="accent1">
                    <a:lumMod val="50000"/>
                  </a:schemeClr>
                </a:solidFill>
              </a:rPr>
              <a:t>Questions and Answers</a:t>
            </a:r>
            <a:endParaRPr lang="en-US" dirty="0">
              <a:solidFill>
                <a:schemeClr val="accent1">
                  <a:lumMod val="50000"/>
                </a:schemeClr>
              </a:solidFill>
            </a:endParaRPr>
          </a:p>
        </p:txBody>
      </p:sp>
      <p:sp>
        <p:nvSpPr>
          <p:cNvPr id="4" name="Subtitle 3">
            <a:extLst>
              <a:ext uri="{FF2B5EF4-FFF2-40B4-BE49-F238E27FC236}">
                <a16:creationId xmlns:a16="http://schemas.microsoft.com/office/drawing/2014/main" id="{F4C88F65-9366-4201-8B21-55A95FE57650}"/>
              </a:ext>
            </a:extLst>
          </p:cNvPr>
          <p:cNvSpPr>
            <a:spLocks noGrp="1"/>
          </p:cNvSpPr>
          <p:nvPr>
            <p:ph type="subTitle" idx="1"/>
          </p:nvPr>
        </p:nvSpPr>
        <p:spPr>
          <a:xfrm>
            <a:off x="1524000" y="3064048"/>
            <a:ext cx="9144000" cy="1655762"/>
          </a:xfrm>
        </p:spPr>
        <p:txBody>
          <a:bodyPr>
            <a:normAutofit/>
          </a:bodyPr>
          <a:lstStyle/>
          <a:p>
            <a:r>
              <a:rPr lang="en-US" sz="3200" dirty="0"/>
              <a:t>Thank you</a:t>
            </a:r>
          </a:p>
        </p:txBody>
      </p:sp>
    </p:spTree>
    <p:extLst>
      <p:ext uri="{BB962C8B-B14F-4D97-AF65-F5344CB8AC3E}">
        <p14:creationId xmlns:p14="http://schemas.microsoft.com/office/powerpoint/2010/main" val="3814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AC66-E7E7-4491-B41B-DE50C8E92458}"/>
              </a:ext>
            </a:extLst>
          </p:cNvPr>
          <p:cNvSpPr>
            <a:spLocks noGrp="1"/>
          </p:cNvSpPr>
          <p:nvPr>
            <p:ph type="title"/>
          </p:nvPr>
        </p:nvSpPr>
        <p:spPr/>
        <p:txBody>
          <a:bodyPr/>
          <a:lstStyle/>
          <a:p>
            <a:r>
              <a:rPr lang="en-US" dirty="0"/>
              <a:t>Putting it all together…</a:t>
            </a:r>
          </a:p>
        </p:txBody>
      </p:sp>
      <p:pic>
        <p:nvPicPr>
          <p:cNvPr id="6" name="Online Media 5">
            <a:hlinkClick r:id="" action="ppaction://media"/>
            <a:extLst>
              <a:ext uri="{FF2B5EF4-FFF2-40B4-BE49-F238E27FC236}">
                <a16:creationId xmlns:a16="http://schemas.microsoft.com/office/drawing/2014/main" id="{432C38BD-776C-43E2-BB03-C0C3C6DC160B}"/>
              </a:ext>
            </a:extLst>
          </p:cNvPr>
          <p:cNvPicPr>
            <a:picLocks noGrp="1" noRot="1" noChangeAspect="1"/>
          </p:cNvPicPr>
          <p:nvPr>
            <p:ph idx="1"/>
            <a:videoFile r:link="rId1"/>
          </p:nvPr>
        </p:nvPicPr>
        <p:blipFill>
          <a:blip r:embed="rId4"/>
          <a:stretch>
            <a:fillRect/>
          </a:stretch>
        </p:blipFill>
        <p:spPr>
          <a:xfrm>
            <a:off x="838200" y="1353218"/>
            <a:ext cx="10515600" cy="5274486"/>
          </a:xfrm>
          <a:prstGeom prst="rect">
            <a:avLst/>
          </a:prstGeom>
        </p:spPr>
      </p:pic>
    </p:spTree>
    <p:extLst>
      <p:ext uri="{BB962C8B-B14F-4D97-AF65-F5344CB8AC3E}">
        <p14:creationId xmlns:p14="http://schemas.microsoft.com/office/powerpoint/2010/main" val="72692737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B9D8-C83D-41F1-B8DA-5CA849F533C7}"/>
              </a:ext>
            </a:extLst>
          </p:cNvPr>
          <p:cNvSpPr>
            <a:spLocks noGrp="1"/>
          </p:cNvSpPr>
          <p:nvPr>
            <p:ph type="title"/>
          </p:nvPr>
        </p:nvSpPr>
        <p:spPr/>
        <p:txBody>
          <a:bodyPr/>
          <a:lstStyle/>
          <a:p>
            <a:r>
              <a:rPr lang="en-US" dirty="0"/>
              <a:t>Contact Us</a:t>
            </a:r>
          </a:p>
        </p:txBody>
      </p:sp>
      <p:sp>
        <p:nvSpPr>
          <p:cNvPr id="5" name="TextBox 4">
            <a:extLst>
              <a:ext uri="{FF2B5EF4-FFF2-40B4-BE49-F238E27FC236}">
                <a16:creationId xmlns:a16="http://schemas.microsoft.com/office/drawing/2014/main" id="{6A73C5E8-A489-47F1-B321-34342C8F36BD}"/>
              </a:ext>
            </a:extLst>
          </p:cNvPr>
          <p:cNvSpPr txBox="1"/>
          <p:nvPr/>
        </p:nvSpPr>
        <p:spPr>
          <a:xfrm>
            <a:off x="7534923" y="1746410"/>
            <a:ext cx="3818877" cy="1754326"/>
          </a:xfrm>
          <a:prstGeom prst="rect">
            <a:avLst/>
          </a:prstGeom>
          <a:noFill/>
        </p:spPr>
        <p:txBody>
          <a:bodyPr wrap="square" rtlCol="0">
            <a:spAutoFit/>
          </a:bodyPr>
          <a:lstStyle/>
          <a:p>
            <a:r>
              <a:rPr lang="en-US" b="1" dirty="0"/>
              <a:t>Sally Ward</a:t>
            </a:r>
          </a:p>
          <a:p>
            <a:r>
              <a:rPr lang="en-US" dirty="0"/>
              <a:t>Director of Planning and Government</a:t>
            </a:r>
          </a:p>
          <a:p>
            <a:r>
              <a:rPr lang="en-US" dirty="0"/>
              <a:t>Department of Information Resources, Chief Operations Office</a:t>
            </a:r>
          </a:p>
          <a:p>
            <a:r>
              <a:rPr lang="en-US" dirty="0"/>
              <a:t>512-463-9003</a:t>
            </a:r>
          </a:p>
          <a:p>
            <a:r>
              <a:rPr lang="en-US" dirty="0">
                <a:hlinkClick r:id="rId3"/>
              </a:rPr>
              <a:t>sally.ward@dir.texas.gov</a:t>
            </a:r>
            <a:endParaRPr lang="en-US" dirty="0"/>
          </a:p>
        </p:txBody>
      </p:sp>
      <p:sp>
        <p:nvSpPr>
          <p:cNvPr id="6" name="TextBox 5">
            <a:extLst>
              <a:ext uri="{FF2B5EF4-FFF2-40B4-BE49-F238E27FC236}">
                <a16:creationId xmlns:a16="http://schemas.microsoft.com/office/drawing/2014/main" id="{95BA509E-AFA1-470E-BFA7-6876B409FB31}"/>
              </a:ext>
            </a:extLst>
          </p:cNvPr>
          <p:cNvSpPr txBox="1"/>
          <p:nvPr/>
        </p:nvSpPr>
        <p:spPr>
          <a:xfrm>
            <a:off x="838200" y="1746410"/>
            <a:ext cx="3726022" cy="2031325"/>
          </a:xfrm>
          <a:prstGeom prst="rect">
            <a:avLst/>
          </a:prstGeom>
          <a:noFill/>
        </p:spPr>
        <p:txBody>
          <a:bodyPr wrap="square" rtlCol="0">
            <a:spAutoFit/>
          </a:bodyPr>
          <a:lstStyle/>
          <a:p>
            <a:r>
              <a:rPr lang="en-US" b="1" dirty="0"/>
              <a:t>Colleen Berkley, CTCM, CTPM, PMP</a:t>
            </a:r>
          </a:p>
          <a:p>
            <a:r>
              <a:rPr lang="en-US" dirty="0"/>
              <a:t>Director of Procurement Services</a:t>
            </a:r>
          </a:p>
          <a:p>
            <a:r>
              <a:rPr lang="en-US" dirty="0"/>
              <a:t>Department of Information Resources, Chief Procurement Office</a:t>
            </a:r>
          </a:p>
          <a:p>
            <a:r>
              <a:rPr lang="en-US" dirty="0"/>
              <a:t>512-475-4659</a:t>
            </a:r>
          </a:p>
          <a:p>
            <a:r>
              <a:rPr lang="en-US" u="sng" dirty="0">
                <a:hlinkClick r:id="rId4"/>
              </a:rPr>
              <a:t>colleen.berkley@dir.texas.gov</a:t>
            </a:r>
            <a:endParaRPr lang="en-US" dirty="0"/>
          </a:p>
          <a:p>
            <a:endParaRPr lang="en-US" dirty="0"/>
          </a:p>
        </p:txBody>
      </p:sp>
      <p:sp>
        <p:nvSpPr>
          <p:cNvPr id="7" name="TextBox 6">
            <a:extLst>
              <a:ext uri="{FF2B5EF4-FFF2-40B4-BE49-F238E27FC236}">
                <a16:creationId xmlns:a16="http://schemas.microsoft.com/office/drawing/2014/main" id="{FDF0798B-6A6E-43E8-B817-CC045479E386}"/>
              </a:ext>
            </a:extLst>
          </p:cNvPr>
          <p:cNvSpPr txBox="1"/>
          <p:nvPr/>
        </p:nvSpPr>
        <p:spPr>
          <a:xfrm>
            <a:off x="4104185" y="4409413"/>
            <a:ext cx="3983629" cy="2031325"/>
          </a:xfrm>
          <a:prstGeom prst="rect">
            <a:avLst/>
          </a:prstGeom>
          <a:noFill/>
        </p:spPr>
        <p:txBody>
          <a:bodyPr wrap="square" rtlCol="0">
            <a:spAutoFit/>
          </a:bodyPr>
          <a:lstStyle/>
          <a:p>
            <a:r>
              <a:rPr lang="en-US" b="1" dirty="0"/>
              <a:t>Kate Fite</a:t>
            </a:r>
          </a:p>
          <a:p>
            <a:r>
              <a:rPr lang="en-US" dirty="0"/>
              <a:t>Assistant General Counsel and PIR Guru</a:t>
            </a:r>
          </a:p>
          <a:p>
            <a:r>
              <a:rPr lang="en-US" dirty="0"/>
              <a:t>Department of Information Resources, General Counsel’s Office</a:t>
            </a:r>
          </a:p>
          <a:p>
            <a:r>
              <a:rPr lang="en-US" dirty="0"/>
              <a:t>512-463-1153</a:t>
            </a:r>
          </a:p>
          <a:p>
            <a:r>
              <a:rPr lang="en-US" dirty="0">
                <a:hlinkClick r:id="rId5"/>
              </a:rPr>
              <a:t>kate.fite@dir.texas.gov</a:t>
            </a:r>
            <a:endParaRPr lang="en-US" dirty="0"/>
          </a:p>
          <a:p>
            <a:endParaRPr lang="en-US" dirty="0"/>
          </a:p>
        </p:txBody>
      </p:sp>
    </p:spTree>
    <p:extLst>
      <p:ext uri="{BB962C8B-B14F-4D97-AF65-F5344CB8AC3E}">
        <p14:creationId xmlns:p14="http://schemas.microsoft.com/office/powerpoint/2010/main" val="395126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8157-96DF-499A-A095-DAB925CCDB6C}"/>
              </a:ext>
            </a:extLst>
          </p:cNvPr>
          <p:cNvSpPr>
            <a:spLocks noGrp="1"/>
          </p:cNvSpPr>
          <p:nvPr>
            <p:ph type="title"/>
          </p:nvPr>
        </p:nvSpPr>
        <p:spPr/>
        <p:txBody>
          <a:bodyPr/>
          <a:lstStyle/>
          <a:p>
            <a:r>
              <a:rPr lang="en-US" dirty="0"/>
              <a:t>Rules of Negotiations</a:t>
            </a:r>
          </a:p>
        </p:txBody>
      </p:sp>
      <p:sp>
        <p:nvSpPr>
          <p:cNvPr id="3" name="Content Placeholder 2">
            <a:extLst>
              <a:ext uri="{FF2B5EF4-FFF2-40B4-BE49-F238E27FC236}">
                <a16:creationId xmlns:a16="http://schemas.microsoft.com/office/drawing/2014/main" id="{216CF011-211C-48C1-8231-6EC878707A7F}"/>
              </a:ext>
            </a:extLst>
          </p:cNvPr>
          <p:cNvSpPr>
            <a:spLocks noGrp="1"/>
          </p:cNvSpPr>
          <p:nvPr>
            <p:ph idx="1"/>
          </p:nvPr>
        </p:nvSpPr>
        <p:spPr/>
        <p:txBody>
          <a:bodyPr>
            <a:normAutofit/>
          </a:bodyPr>
          <a:lstStyle/>
          <a:p>
            <a:pPr marL="0" indent="0">
              <a:buNone/>
            </a:pPr>
            <a:r>
              <a:rPr lang="en-US" dirty="0"/>
              <a:t>In negotiations, you can:</a:t>
            </a:r>
          </a:p>
          <a:p>
            <a:pPr lvl="1">
              <a:lnSpc>
                <a:spcPct val="150000"/>
              </a:lnSpc>
              <a:spcBef>
                <a:spcPts val="1200"/>
              </a:spcBef>
            </a:pPr>
            <a:r>
              <a:rPr lang="en-US" dirty="0"/>
              <a:t>Point out areas where the Response varies from the requirements</a:t>
            </a:r>
          </a:p>
          <a:p>
            <a:pPr lvl="1">
              <a:lnSpc>
                <a:spcPct val="150000"/>
              </a:lnSpc>
            </a:pPr>
            <a:r>
              <a:rPr lang="en-US" dirty="0"/>
              <a:t>Discuss potential tradeoffs</a:t>
            </a:r>
          </a:p>
          <a:p>
            <a:pPr lvl="1">
              <a:lnSpc>
                <a:spcPct val="150000"/>
              </a:lnSpc>
            </a:pPr>
            <a:r>
              <a:rPr lang="en-US" dirty="0"/>
              <a:t>Reach agreements (which are then documented in the contract)</a:t>
            </a:r>
          </a:p>
          <a:p>
            <a:pPr lvl="1">
              <a:lnSpc>
                <a:spcPct val="150000"/>
              </a:lnSpc>
            </a:pPr>
            <a:r>
              <a:rPr lang="en-US" dirty="0"/>
              <a:t>Persuade the offeror to improve pricing/performance in the offer revision</a:t>
            </a:r>
          </a:p>
          <a:p>
            <a:pPr lvl="1"/>
            <a:endParaRPr lang="en-US" dirty="0"/>
          </a:p>
          <a:p>
            <a:pPr marL="0" indent="0">
              <a:buNone/>
            </a:pPr>
            <a:r>
              <a:rPr lang="en-US" sz="3600" b="1" dirty="0"/>
              <a:t>NEVER</a:t>
            </a:r>
            <a:r>
              <a:rPr lang="en-US" sz="3600" b="1" dirty="0">
                <a:solidFill>
                  <a:srgbClr val="FF0000"/>
                </a:solidFill>
              </a:rPr>
              <a:t> </a:t>
            </a:r>
            <a:r>
              <a:rPr lang="en-US" dirty="0"/>
              <a:t>reveal information from another offer/proposal as a basis of comparison</a:t>
            </a:r>
          </a:p>
        </p:txBody>
      </p:sp>
      <p:pic>
        <p:nvPicPr>
          <p:cNvPr id="5" name="Graphic 4" descr="Signpost">
            <a:extLst>
              <a:ext uri="{FF2B5EF4-FFF2-40B4-BE49-F238E27FC236}">
                <a16:creationId xmlns:a16="http://schemas.microsoft.com/office/drawing/2014/main" id="{8A2DE39B-BEE6-460D-BEB1-290C3177F7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4651" y="1241014"/>
            <a:ext cx="2062264" cy="2805691"/>
          </a:xfrm>
          <a:prstGeom prst="rect">
            <a:avLst/>
          </a:prstGeom>
        </p:spPr>
      </p:pic>
    </p:spTree>
    <p:extLst>
      <p:ext uri="{BB962C8B-B14F-4D97-AF65-F5344CB8AC3E}">
        <p14:creationId xmlns:p14="http://schemas.microsoft.com/office/powerpoint/2010/main" val="234653137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E8DC-EFE0-4972-AA41-9D625B385E07}"/>
              </a:ext>
            </a:extLst>
          </p:cNvPr>
          <p:cNvSpPr>
            <a:spLocks noGrp="1"/>
          </p:cNvSpPr>
          <p:nvPr>
            <p:ph type="title"/>
          </p:nvPr>
        </p:nvSpPr>
        <p:spPr/>
        <p:txBody>
          <a:bodyPr/>
          <a:lstStyle/>
          <a:p>
            <a:r>
              <a:rPr lang="en-US" dirty="0"/>
              <a:t>Pricing Do’s and Don’ts</a:t>
            </a:r>
          </a:p>
        </p:txBody>
      </p:sp>
      <p:sp>
        <p:nvSpPr>
          <p:cNvPr id="3" name="Content Placeholder 2">
            <a:extLst>
              <a:ext uri="{FF2B5EF4-FFF2-40B4-BE49-F238E27FC236}">
                <a16:creationId xmlns:a16="http://schemas.microsoft.com/office/drawing/2014/main" id="{5ED4D7D9-E296-44CD-B18C-71E44B53113B}"/>
              </a:ext>
            </a:extLst>
          </p:cNvPr>
          <p:cNvSpPr>
            <a:spLocks noGrp="1"/>
          </p:cNvSpPr>
          <p:nvPr>
            <p:ph idx="1"/>
          </p:nvPr>
        </p:nvSpPr>
        <p:spPr/>
        <p:txBody>
          <a:bodyPr>
            <a:normAutofit/>
          </a:bodyPr>
          <a:lstStyle/>
          <a:p>
            <a:pPr marL="0" indent="0">
              <a:buNone/>
            </a:pPr>
            <a:r>
              <a:rPr lang="en-US" dirty="0"/>
              <a:t>You can tell an offeror that you believe the price is too high/low based on:</a:t>
            </a:r>
          </a:p>
          <a:p>
            <a:pPr lvl="1">
              <a:lnSpc>
                <a:spcPct val="150000"/>
              </a:lnSpc>
              <a:spcBef>
                <a:spcPts val="1200"/>
              </a:spcBef>
            </a:pPr>
            <a:r>
              <a:rPr lang="en-US" dirty="0"/>
              <a:t>Market research – Market/Catalog prices</a:t>
            </a:r>
          </a:p>
          <a:p>
            <a:pPr lvl="1">
              <a:lnSpc>
                <a:spcPct val="150000"/>
              </a:lnSpc>
              <a:spcBef>
                <a:spcPts val="1200"/>
              </a:spcBef>
            </a:pPr>
            <a:r>
              <a:rPr lang="en-US" dirty="0"/>
              <a:t>Past procurements – historical prices</a:t>
            </a:r>
          </a:p>
          <a:p>
            <a:pPr lvl="1">
              <a:lnSpc>
                <a:spcPct val="150000"/>
              </a:lnSpc>
              <a:spcBef>
                <a:spcPts val="1200"/>
              </a:spcBef>
            </a:pPr>
            <a:r>
              <a:rPr lang="en-US" dirty="0"/>
              <a:t>Independent government estimate</a:t>
            </a:r>
          </a:p>
          <a:p>
            <a:pPr lvl="1">
              <a:lnSpc>
                <a:spcPct val="150000"/>
              </a:lnSpc>
              <a:spcBef>
                <a:spcPts val="1200"/>
              </a:spcBef>
            </a:pPr>
            <a:r>
              <a:rPr lang="en-US" dirty="0"/>
              <a:t>A cost estimating relationship’s predictions of price</a:t>
            </a:r>
          </a:p>
          <a:p>
            <a:pPr lvl="1"/>
            <a:endParaRPr lang="en-US" dirty="0"/>
          </a:p>
          <a:p>
            <a:pPr marL="0" lvl="1" indent="0">
              <a:spcBef>
                <a:spcPts val="1000"/>
              </a:spcBef>
              <a:buNone/>
            </a:pPr>
            <a:r>
              <a:rPr lang="en-US" sz="2800" dirty="0"/>
              <a:t>But, you </a:t>
            </a:r>
            <a:r>
              <a:rPr lang="en-US" sz="2800" b="1" dirty="0"/>
              <a:t>CANNOT</a:t>
            </a:r>
            <a:r>
              <a:rPr lang="en-US" sz="2800" dirty="0"/>
              <a:t> discuss other offerors’ prices</a:t>
            </a:r>
          </a:p>
          <a:p>
            <a:endParaRPr lang="en-US" dirty="0"/>
          </a:p>
        </p:txBody>
      </p:sp>
      <p:pic>
        <p:nvPicPr>
          <p:cNvPr id="8" name="Graphic 7" descr="Raised Hand">
            <a:extLst>
              <a:ext uri="{FF2B5EF4-FFF2-40B4-BE49-F238E27FC236}">
                <a16:creationId xmlns:a16="http://schemas.microsoft.com/office/drawing/2014/main" id="{AF955570-E6B8-4056-B439-C6F76AD63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4674" y="2349801"/>
            <a:ext cx="2689126" cy="2689126"/>
          </a:xfrm>
          <a:prstGeom prst="rect">
            <a:avLst/>
          </a:prstGeom>
        </p:spPr>
      </p:pic>
    </p:spTree>
    <p:extLst>
      <p:ext uri="{BB962C8B-B14F-4D97-AF65-F5344CB8AC3E}">
        <p14:creationId xmlns:p14="http://schemas.microsoft.com/office/powerpoint/2010/main" val="149050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DB14-8154-4B93-AB7F-97A233D54165}"/>
              </a:ext>
            </a:extLst>
          </p:cNvPr>
          <p:cNvSpPr>
            <a:spLocks noGrp="1"/>
          </p:cNvSpPr>
          <p:nvPr>
            <p:ph type="title"/>
          </p:nvPr>
        </p:nvSpPr>
        <p:spPr/>
        <p:txBody>
          <a:bodyPr/>
          <a:lstStyle/>
          <a:p>
            <a:r>
              <a:rPr lang="en-US" dirty="0"/>
              <a:t>Interlude</a:t>
            </a:r>
          </a:p>
        </p:txBody>
      </p:sp>
      <p:pic>
        <p:nvPicPr>
          <p:cNvPr id="6" name="Online Media 5">
            <a:hlinkClick r:id="" action="ppaction://media"/>
            <a:extLst>
              <a:ext uri="{FF2B5EF4-FFF2-40B4-BE49-F238E27FC236}">
                <a16:creationId xmlns:a16="http://schemas.microsoft.com/office/drawing/2014/main" id="{5808E27E-E68C-4F03-946E-19C4C03FB13E}"/>
              </a:ext>
            </a:extLst>
          </p:cNvPr>
          <p:cNvPicPr>
            <a:picLocks noGrp="1" noRot="1" noChangeAspect="1"/>
          </p:cNvPicPr>
          <p:nvPr>
            <p:ph idx="1"/>
            <a:videoFile r:link="rId1"/>
          </p:nvPr>
        </p:nvPicPr>
        <p:blipFill>
          <a:blip r:embed="rId4"/>
          <a:stretch>
            <a:fillRect/>
          </a:stretch>
        </p:blipFill>
        <p:spPr>
          <a:xfrm>
            <a:off x="2554770" y="1411245"/>
            <a:ext cx="7082459" cy="5311844"/>
          </a:xfrm>
          <a:prstGeom prst="rect">
            <a:avLst/>
          </a:prstGeom>
        </p:spPr>
      </p:pic>
    </p:spTree>
    <p:extLst>
      <p:ext uri="{BB962C8B-B14F-4D97-AF65-F5344CB8AC3E}">
        <p14:creationId xmlns:p14="http://schemas.microsoft.com/office/powerpoint/2010/main" val="15719299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4E18-8F86-420C-AC3C-B43B3A044ECE}"/>
              </a:ext>
            </a:extLst>
          </p:cNvPr>
          <p:cNvSpPr>
            <a:spLocks noGrp="1"/>
          </p:cNvSpPr>
          <p:nvPr>
            <p:ph type="title"/>
          </p:nvPr>
        </p:nvSpPr>
        <p:spPr/>
        <p:txBody>
          <a:bodyPr/>
          <a:lstStyle/>
          <a:p>
            <a:r>
              <a:rPr lang="en-US" dirty="0"/>
              <a:t>Know your Type</a:t>
            </a:r>
          </a:p>
        </p:txBody>
      </p:sp>
      <p:sp>
        <p:nvSpPr>
          <p:cNvPr id="3" name="Content Placeholder 2">
            <a:extLst>
              <a:ext uri="{FF2B5EF4-FFF2-40B4-BE49-F238E27FC236}">
                <a16:creationId xmlns:a16="http://schemas.microsoft.com/office/drawing/2014/main" id="{2959E6D3-C419-4A88-AB90-75986F755922}"/>
              </a:ext>
            </a:extLst>
          </p:cNvPr>
          <p:cNvSpPr>
            <a:spLocks noGrp="1"/>
          </p:cNvSpPr>
          <p:nvPr>
            <p:ph idx="1"/>
          </p:nvPr>
        </p:nvSpPr>
        <p:spPr>
          <a:xfrm>
            <a:off x="838200" y="1556951"/>
            <a:ext cx="4965972" cy="4620012"/>
          </a:xfrm>
        </p:spPr>
        <p:txBody>
          <a:bodyPr/>
          <a:lstStyle/>
          <a:p>
            <a:pPr marL="0" indent="0">
              <a:buNone/>
            </a:pPr>
            <a:r>
              <a:rPr lang="en-US" dirty="0"/>
              <a:t>There are generally three (3) types of negotiators:</a:t>
            </a:r>
          </a:p>
          <a:p>
            <a:pPr lvl="1">
              <a:lnSpc>
                <a:spcPct val="150000"/>
              </a:lnSpc>
              <a:spcBef>
                <a:spcPts val="1200"/>
              </a:spcBef>
            </a:pPr>
            <a:r>
              <a:rPr lang="en-US" dirty="0"/>
              <a:t>Soft Negotiator</a:t>
            </a:r>
          </a:p>
          <a:p>
            <a:pPr lvl="1">
              <a:lnSpc>
                <a:spcPct val="150000"/>
              </a:lnSpc>
              <a:spcBef>
                <a:spcPts val="1200"/>
              </a:spcBef>
            </a:pPr>
            <a:r>
              <a:rPr lang="en-US" dirty="0"/>
              <a:t>Analyzer</a:t>
            </a:r>
          </a:p>
          <a:p>
            <a:pPr lvl="1">
              <a:lnSpc>
                <a:spcPct val="150000"/>
              </a:lnSpc>
              <a:spcBef>
                <a:spcPts val="1200"/>
              </a:spcBef>
            </a:pPr>
            <a:r>
              <a:rPr lang="en-US" dirty="0"/>
              <a:t>Hard Negotiator</a:t>
            </a:r>
          </a:p>
          <a:p>
            <a:pPr marL="0" indent="0">
              <a:spcBef>
                <a:spcPts val="1200"/>
              </a:spcBef>
              <a:buNone/>
            </a:pPr>
            <a:r>
              <a:rPr lang="en-US" dirty="0"/>
              <a:t>It is important to know who you are and be able to identify who the other side has brought</a:t>
            </a:r>
          </a:p>
        </p:txBody>
      </p:sp>
      <p:pic>
        <p:nvPicPr>
          <p:cNvPr id="5" name="Graphic 4" descr="Head with Gears">
            <a:extLst>
              <a:ext uri="{FF2B5EF4-FFF2-40B4-BE49-F238E27FC236}">
                <a16:creationId xmlns:a16="http://schemas.microsoft.com/office/drawing/2014/main" id="{23396932-8168-4BC1-A132-5AF21104DD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1399" y="2551133"/>
            <a:ext cx="2535677" cy="2535677"/>
          </a:xfrm>
          <a:prstGeom prst="rect">
            <a:avLst/>
          </a:prstGeom>
        </p:spPr>
      </p:pic>
      <p:pic>
        <p:nvPicPr>
          <p:cNvPr id="7" name="Graphic 6" descr="Hammer">
            <a:extLst>
              <a:ext uri="{FF2B5EF4-FFF2-40B4-BE49-F238E27FC236}">
                <a16:creationId xmlns:a16="http://schemas.microsoft.com/office/drawing/2014/main" id="{08CDCCEA-E717-4127-BBEC-948A6C3502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6570" y="4241259"/>
            <a:ext cx="2197042" cy="2197042"/>
          </a:xfrm>
          <a:prstGeom prst="rect">
            <a:avLst/>
          </a:prstGeom>
        </p:spPr>
      </p:pic>
      <p:pic>
        <p:nvPicPr>
          <p:cNvPr id="9" name="Graphic 8" descr="Flower in pot">
            <a:extLst>
              <a:ext uri="{FF2B5EF4-FFF2-40B4-BE49-F238E27FC236}">
                <a16:creationId xmlns:a16="http://schemas.microsoft.com/office/drawing/2014/main" id="{D68D207E-13A9-4254-AC50-FF2A39ED33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1104" y="1201578"/>
            <a:ext cx="2795079" cy="2795079"/>
          </a:xfrm>
          <a:prstGeom prst="rect">
            <a:avLst/>
          </a:prstGeom>
        </p:spPr>
      </p:pic>
    </p:spTree>
    <p:extLst>
      <p:ext uri="{BB962C8B-B14F-4D97-AF65-F5344CB8AC3E}">
        <p14:creationId xmlns:p14="http://schemas.microsoft.com/office/powerpoint/2010/main" val="99303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C0C2-6EC4-4A59-8D33-469328BC57D1}"/>
              </a:ext>
            </a:extLst>
          </p:cNvPr>
          <p:cNvSpPr>
            <a:spLocks noGrp="1"/>
          </p:cNvSpPr>
          <p:nvPr>
            <p:ph type="title"/>
          </p:nvPr>
        </p:nvSpPr>
        <p:spPr/>
        <p:txBody>
          <a:bodyPr/>
          <a:lstStyle/>
          <a:p>
            <a:r>
              <a:rPr lang="en-US" dirty="0"/>
              <a:t>Soft Negotiator</a:t>
            </a:r>
          </a:p>
        </p:txBody>
      </p:sp>
      <p:sp>
        <p:nvSpPr>
          <p:cNvPr id="3" name="Content Placeholder 2">
            <a:extLst>
              <a:ext uri="{FF2B5EF4-FFF2-40B4-BE49-F238E27FC236}">
                <a16:creationId xmlns:a16="http://schemas.microsoft.com/office/drawing/2014/main" id="{F7CA5DCE-0E54-45E3-8147-7E1E630D2448}"/>
              </a:ext>
            </a:extLst>
          </p:cNvPr>
          <p:cNvSpPr>
            <a:spLocks noGrp="1"/>
          </p:cNvSpPr>
          <p:nvPr>
            <p:ph idx="1"/>
          </p:nvPr>
        </p:nvSpPr>
        <p:spPr/>
        <p:txBody>
          <a:bodyPr/>
          <a:lstStyle/>
          <a:p>
            <a:pPr marL="0" indent="0">
              <a:buNone/>
            </a:pPr>
            <a:r>
              <a:rPr lang="en-US" dirty="0"/>
              <a:t>Soft Negotiators:</a:t>
            </a:r>
          </a:p>
          <a:p>
            <a:pPr lvl="1">
              <a:lnSpc>
                <a:spcPct val="150000"/>
              </a:lnSpc>
              <a:spcBef>
                <a:spcPts val="1200"/>
              </a:spcBef>
            </a:pPr>
            <a:r>
              <a:rPr lang="en-US" dirty="0"/>
              <a:t>Build relationships first;</a:t>
            </a:r>
          </a:p>
          <a:p>
            <a:pPr lvl="1">
              <a:lnSpc>
                <a:spcPct val="150000"/>
              </a:lnSpc>
              <a:spcBef>
                <a:spcPts val="1200"/>
              </a:spcBef>
            </a:pPr>
            <a:r>
              <a:rPr lang="en-US" dirty="0"/>
              <a:t>Quest for agreement without conflict;</a:t>
            </a:r>
          </a:p>
          <a:p>
            <a:pPr lvl="1">
              <a:lnSpc>
                <a:spcPct val="150000"/>
              </a:lnSpc>
              <a:spcBef>
                <a:spcPts val="1200"/>
              </a:spcBef>
            </a:pPr>
            <a:r>
              <a:rPr lang="en-US" dirty="0"/>
              <a:t>Make concessions/Offers to gain value for the state; and/or</a:t>
            </a:r>
          </a:p>
          <a:p>
            <a:pPr lvl="1">
              <a:lnSpc>
                <a:spcPct val="150000"/>
              </a:lnSpc>
              <a:spcBef>
                <a:spcPts val="1200"/>
              </a:spcBef>
            </a:pPr>
            <a:r>
              <a:rPr lang="en-US" dirty="0"/>
              <a:t>Start with the bottom line.</a:t>
            </a:r>
          </a:p>
        </p:txBody>
      </p:sp>
      <p:pic>
        <p:nvPicPr>
          <p:cNvPr id="5" name="Picture 4">
            <a:extLst>
              <a:ext uri="{FF2B5EF4-FFF2-40B4-BE49-F238E27FC236}">
                <a16:creationId xmlns:a16="http://schemas.microsoft.com/office/drawing/2014/main" id="{D15EFB37-3FCE-4517-BEDF-314FDED37E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87774" y="2885560"/>
            <a:ext cx="3282305" cy="3486776"/>
          </a:xfrm>
          <a:prstGeom prst="rect">
            <a:avLst/>
          </a:prstGeom>
        </p:spPr>
      </p:pic>
      <p:sp>
        <p:nvSpPr>
          <p:cNvPr id="6" name="TextBox 5">
            <a:extLst>
              <a:ext uri="{FF2B5EF4-FFF2-40B4-BE49-F238E27FC236}">
                <a16:creationId xmlns:a16="http://schemas.microsoft.com/office/drawing/2014/main" id="{63C5414B-7610-4B9A-A8D4-0846445C7D4A}"/>
              </a:ext>
            </a:extLst>
          </p:cNvPr>
          <p:cNvSpPr txBox="1"/>
          <p:nvPr/>
        </p:nvSpPr>
        <p:spPr>
          <a:xfrm>
            <a:off x="9566275" y="6380147"/>
            <a:ext cx="1787525" cy="369332"/>
          </a:xfrm>
          <a:prstGeom prst="rect">
            <a:avLst/>
          </a:prstGeom>
          <a:noFill/>
        </p:spPr>
        <p:txBody>
          <a:bodyPr wrap="square" rtlCol="0">
            <a:spAutoFit/>
          </a:bodyPr>
          <a:lstStyle/>
          <a:p>
            <a:r>
              <a:rPr lang="en-US" sz="900" dirty="0">
                <a:hlinkClick r:id="rId4" tooltip="http://eslcarissa.blogspot.nl/2013/08/catenation-with-jokes.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643863721"/>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721C-DBEA-4855-9022-743B5E6B722D}"/>
              </a:ext>
            </a:extLst>
          </p:cNvPr>
          <p:cNvSpPr>
            <a:spLocks noGrp="1"/>
          </p:cNvSpPr>
          <p:nvPr>
            <p:ph type="title"/>
          </p:nvPr>
        </p:nvSpPr>
        <p:spPr/>
        <p:txBody>
          <a:bodyPr/>
          <a:lstStyle/>
          <a:p>
            <a:r>
              <a:rPr lang="en-US" dirty="0"/>
              <a:t>Analyzer</a:t>
            </a:r>
          </a:p>
        </p:txBody>
      </p:sp>
      <p:sp>
        <p:nvSpPr>
          <p:cNvPr id="3" name="Content Placeholder 2">
            <a:extLst>
              <a:ext uri="{FF2B5EF4-FFF2-40B4-BE49-F238E27FC236}">
                <a16:creationId xmlns:a16="http://schemas.microsoft.com/office/drawing/2014/main" id="{63C5A9B4-F81F-4AB1-B277-EC5E825D4A00}"/>
              </a:ext>
            </a:extLst>
          </p:cNvPr>
          <p:cNvSpPr>
            <a:spLocks noGrp="1"/>
          </p:cNvSpPr>
          <p:nvPr>
            <p:ph idx="1"/>
          </p:nvPr>
        </p:nvSpPr>
        <p:spPr/>
        <p:txBody>
          <a:bodyPr>
            <a:normAutofit lnSpcReduction="10000"/>
          </a:bodyPr>
          <a:lstStyle/>
          <a:p>
            <a:pPr marL="0" indent="0">
              <a:spcBef>
                <a:spcPts val="1800"/>
              </a:spcBef>
              <a:buNone/>
            </a:pPr>
            <a:r>
              <a:rPr lang="en-US" dirty="0"/>
              <a:t>Analyzers:</a:t>
            </a:r>
          </a:p>
          <a:p>
            <a:pPr lvl="1">
              <a:lnSpc>
                <a:spcPct val="150000"/>
              </a:lnSpc>
              <a:spcBef>
                <a:spcPts val="1200"/>
              </a:spcBef>
            </a:pPr>
            <a:r>
              <a:rPr lang="en-US" dirty="0"/>
              <a:t>Treat negotiations like a game wits;</a:t>
            </a:r>
          </a:p>
          <a:p>
            <a:pPr lvl="1">
              <a:lnSpc>
                <a:spcPct val="150000"/>
              </a:lnSpc>
              <a:spcBef>
                <a:spcPts val="1200"/>
              </a:spcBef>
            </a:pPr>
            <a:r>
              <a:rPr lang="en-US" dirty="0"/>
              <a:t>Focus on data, not people;</a:t>
            </a:r>
          </a:p>
          <a:p>
            <a:pPr lvl="1">
              <a:lnSpc>
                <a:spcPct val="150000"/>
              </a:lnSpc>
              <a:spcBef>
                <a:spcPts val="1200"/>
              </a:spcBef>
            </a:pPr>
            <a:r>
              <a:rPr lang="en-US" dirty="0"/>
              <a:t>Make concessions based on logic;</a:t>
            </a:r>
          </a:p>
          <a:p>
            <a:pPr lvl="1">
              <a:lnSpc>
                <a:spcPct val="150000"/>
              </a:lnSpc>
              <a:spcBef>
                <a:spcPts val="1200"/>
              </a:spcBef>
            </a:pPr>
            <a:r>
              <a:rPr lang="en-US" dirty="0"/>
              <a:t>Explain without emotion; and/or</a:t>
            </a:r>
          </a:p>
          <a:p>
            <a:pPr lvl="1">
              <a:lnSpc>
                <a:spcPct val="150000"/>
              </a:lnSpc>
              <a:spcBef>
                <a:spcPts val="1200"/>
              </a:spcBef>
            </a:pPr>
            <a:r>
              <a:rPr lang="en-US" dirty="0"/>
              <a:t>Reach settlement through reason</a:t>
            </a:r>
          </a:p>
          <a:p>
            <a:pPr marL="457200" lvl="1" indent="0">
              <a:lnSpc>
                <a:spcPct val="150000"/>
              </a:lnSpc>
              <a:spcBef>
                <a:spcPts val="1200"/>
              </a:spcBef>
              <a:buNone/>
            </a:pPr>
            <a:r>
              <a:rPr lang="en-US" dirty="0"/>
              <a:t>	and persuasion.</a:t>
            </a:r>
          </a:p>
        </p:txBody>
      </p:sp>
      <p:graphicFrame>
        <p:nvGraphicFramePr>
          <p:cNvPr id="4" name="Diagram 3">
            <a:extLst>
              <a:ext uri="{FF2B5EF4-FFF2-40B4-BE49-F238E27FC236}">
                <a16:creationId xmlns:a16="http://schemas.microsoft.com/office/drawing/2014/main" id="{A61B2655-4E7C-4254-8025-EA042303F00F}"/>
              </a:ext>
            </a:extLst>
          </p:cNvPr>
          <p:cNvGraphicFramePr/>
          <p:nvPr>
            <p:extLst>
              <p:ext uri="{D42A27DB-BD31-4B8C-83A1-F6EECF244321}">
                <p14:modId xmlns:p14="http://schemas.microsoft.com/office/powerpoint/2010/main" val="1889632348"/>
              </p:ext>
            </p:extLst>
          </p:nvPr>
        </p:nvGraphicFramePr>
        <p:xfrm>
          <a:off x="6451323" y="1725684"/>
          <a:ext cx="5740677" cy="428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161DE506-374D-4177-A508-533C384C74BD}"/>
              </a:ext>
            </a:extLst>
          </p:cNvPr>
          <p:cNvSpPr txBox="1"/>
          <p:nvPr/>
        </p:nvSpPr>
        <p:spPr>
          <a:xfrm>
            <a:off x="8869194" y="6425534"/>
            <a:ext cx="3197126" cy="230832"/>
          </a:xfrm>
          <a:prstGeom prst="rect">
            <a:avLst/>
          </a:prstGeom>
          <a:noFill/>
        </p:spPr>
        <p:txBody>
          <a:bodyPr wrap="square" rtlCol="0">
            <a:spAutoFit/>
          </a:bodyPr>
          <a:lstStyle/>
          <a:p>
            <a:r>
              <a:rPr lang="en-US" sz="900" dirty="0">
                <a:hlinkClick r:id="rId8" tooltip="http://www.flickr.com/photos/pineapples101/4456963598/"/>
              </a:rPr>
              <a:t>This Photo</a:t>
            </a:r>
            <a:r>
              <a:rPr lang="en-US" sz="900" dirty="0"/>
              <a:t> by Unknown Author is licensed under </a:t>
            </a:r>
            <a:r>
              <a:rPr lang="en-US" sz="900" dirty="0">
                <a:hlinkClick r:id="rId9" tooltip="https://creativecommons.org/licenses/by-nc-sa/2.0/"/>
              </a:rPr>
              <a:t>CC BY-NC-SA</a:t>
            </a:r>
            <a:endParaRPr lang="en-US" sz="900" dirty="0"/>
          </a:p>
        </p:txBody>
      </p:sp>
    </p:spTree>
    <p:extLst>
      <p:ext uri="{BB962C8B-B14F-4D97-AF65-F5344CB8AC3E}">
        <p14:creationId xmlns:p14="http://schemas.microsoft.com/office/powerpoint/2010/main" val="4151070777"/>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492557-F333-A14D-A4AA-3AB04AA91133}" vid="{D8DD3D2F-B84D-A54B-88D9-9D3199E32B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37E061906B8D41B78466604C53C4AE" ma:contentTypeVersion="28" ma:contentTypeDescription="Create a new document." ma:contentTypeScope="" ma:versionID="b1fac3747e4839e2d4ffb6e4054a9b09">
  <xsd:schema xmlns:xsd="http://www.w3.org/2001/XMLSchema" xmlns:xs="http://www.w3.org/2001/XMLSchema" xmlns:p="http://schemas.microsoft.com/office/2006/metadata/properties" xmlns:ns2="1624d5a5-934e-431c-bdeb-2205adc15921" targetNamespace="http://schemas.microsoft.com/office/2006/metadata/properties" ma:root="true" ma:fieldsID="54ec43d53a1f88dddf6650d30005016a" ns2:_="">
    <xsd:import namespace="1624d5a5-934e-431c-bdeb-2205adc15921"/>
    <xsd:element name="properties">
      <xsd:complexType>
        <xsd:sequence>
          <xsd:element name="documentManagement">
            <xsd:complexType>
              <xsd:all>
                <xsd:element ref="ns2:DocumentCategory"/>
                <xsd:element ref="ns2:DocumentSummary"/>
                <xsd:element ref="ns2:DocumentPublishDate"/>
                <xsd:element ref="ns2:DIRDepartment" minOccurs="0"/>
                <xsd:element ref="ns2:RedirectURL" minOccurs="0"/>
                <xsd:element ref="ns2:SearchSummary" minOccurs="0"/>
                <xsd:element ref="ns2:DocumentSize" minOccurs="0"/>
                <xsd:element ref="ns2:DocumentExtension" minOccurs="0"/>
                <xsd:element ref="ns2:SearchKeywords" minOccurs="0"/>
                <xsd:element ref="ns2:TSLACSubject" minOccurs="0"/>
                <xsd:element ref="ns2:TSLACType"/>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4d5a5-934e-431c-bdeb-2205adc15921" elementFormDefault="qualified">
    <xsd:import namespace="http://schemas.microsoft.com/office/2006/documentManagement/types"/>
    <xsd:import namespace="http://schemas.microsoft.com/office/infopath/2007/PartnerControls"/>
    <xsd:element name="DocumentCategory" ma:index="1" ma:displayName="Document Category" ma:format="Dropdown" ma:internalName="DocumentCategory">
      <xsd:simpleType>
        <xsd:restriction base="dms:Choice">
          <xsd:enumeration value="Audit"/>
          <xsd:enumeration value="Board"/>
          <xsd:enumeration value="Event Materials"/>
          <xsd:enumeration value="Forms"/>
          <xsd:enumeration value="Guidelines"/>
          <xsd:enumeration value="Other"/>
          <xsd:enumeration value="Policies"/>
          <xsd:enumeration value="Reports"/>
          <xsd:enumeration value="Templates"/>
        </xsd:restriction>
      </xsd:simpleType>
    </xsd:element>
    <xsd:element name="DocumentSummary" ma:index="2" ma:displayName="Document Summary" ma:internalName="DocumentSummary">
      <xsd:simpleType>
        <xsd:restriction base="dms:Note">
          <xsd:maxLength value="255"/>
        </xsd:restriction>
      </xsd:simpleType>
    </xsd:element>
    <xsd:element name="DocumentPublishDate" ma:index="3" ma:displayName="Document Publish Date" ma:default="[today]" ma:format="DateOnly" ma:internalName="DocumentPublishDate">
      <xsd:simpleType>
        <xsd:restriction base="dms:DateTime"/>
      </xsd:simpleType>
    </xsd:element>
    <xsd:element name="DIRDepartment" ma:index="4" nillable="true" ma:displayName="DIR Department" ma:default="General" ma:format="Dropdown" ma:internalName="DIRDepartment">
      <xsd:simpleType>
        <xsd:restriction base="dms:Choice">
          <xsd:enumeration value="Contracts"/>
          <xsd:enumeration value="Data Center"/>
          <xsd:enumeration value="General"/>
          <xsd:enumeration value="Information Security"/>
          <xsd:enumeration value="Policy &amp; Planning"/>
          <xsd:enumeration value="Telecom"/>
          <xsd:enumeration value="Texas.Gov"/>
        </xsd:restriction>
      </xsd:simpleType>
    </xsd:element>
    <xsd:element name="RedirectURL" ma:index="5" nillable="true" ma:displayName="Redirect URL" ma:hidden="true" ma:internalName="RedirectURL" ma:readOnly="false">
      <xsd:simpleType>
        <xsd:restriction base="dms:Text">
          <xsd:maxLength value="255"/>
        </xsd:restriction>
      </xsd:simpleType>
    </xsd:element>
    <xsd:element name="SearchSummary" ma:index="6" nillable="true" ma:displayName="Search Summary" ma:hidden="true" ma:internalName="SearchSummary" ma:readOnly="false">
      <xsd:simpleType>
        <xsd:restriction base="dms:Note"/>
      </xsd:simpleType>
    </xsd:element>
    <xsd:element name="DocumentSize" ma:index="15" nillable="true" ma:displayName="Document Size" ma:hidden="true" ma:internalName="DocumentSize" ma:readOnly="false">
      <xsd:simpleType>
        <xsd:restriction base="dms:Text">
          <xsd:maxLength value="255"/>
        </xsd:restriction>
      </xsd:simpleType>
    </xsd:element>
    <xsd:element name="DocumentExtension" ma:index="16" nillable="true" ma:displayName="Document Extension" ma:hidden="true" ma:internalName="DocumentExtension" ma:readOnly="false">
      <xsd:simpleType>
        <xsd:restriction base="dms:Text">
          <xsd:maxLength value="255"/>
        </xsd:restriction>
      </xsd:simpleType>
    </xsd:element>
    <xsd:element name="SearchKeywords" ma:index="17" nillable="true" ma:displayName="Search Keywords" ma:internalName="SearchKeywords">
      <xsd:simpleType>
        <xsd:restriction base="dms:Text">
          <xsd:maxLength value="255"/>
        </xsd:restriction>
      </xsd:simpleType>
    </xsd:element>
    <xsd:element name="TSLACSubject" ma:index="18" nillable="true" ma:displayName="TSLAC Subject" ma:internalName="TSLACSubject" ma:requiredMultiChoice="true">
      <xsd:complexType>
        <xsd:complexContent>
          <xsd:extension base="dms:MultiChoice">
            <xsd:sequence>
              <xsd:element name="Value" maxOccurs="unbounded" minOccurs="0" nillable="true">
                <xsd:simpleType>
                  <xsd:restriction base="dms:Choice">
                    <xsd:enumeration value="Auditing Budget"/>
                    <xsd:enumeration value="Executive Departments"/>
                    <xsd:enumeration value="Government Information"/>
                    <xsd:enumeration value="Government Purchasing"/>
                    <xsd:enumeration value="State Governments"/>
                  </xsd:restriction>
                </xsd:simpleType>
              </xsd:element>
            </xsd:sequence>
          </xsd:extension>
        </xsd:complexContent>
      </xsd:complexType>
    </xsd:element>
    <xsd:element name="TSLACType" ma:index="19" ma:displayName="TSLAC Type" ma:format="Dropdown" ma:internalName="TSLACType">
      <xsd:simpleType>
        <xsd:restriction base="dms:Choice">
          <xsd:enumeration value="Agency Rules, Policies and Procedures"/>
          <xsd:enumeration value="Agency Search engines"/>
          <xsd:enumeration value="Agency staff contacts"/>
          <xsd:enumeration value="Databases"/>
          <xsd:enumeration value="Employment information"/>
          <xsd:enumeration value="Executive Orders"/>
          <xsd:enumeration value="External Fiscal Reports"/>
          <xsd:enumeration value="Forms and Form instructions"/>
          <xsd:enumeration value="Grants or Funding Opportunities"/>
          <xsd:enumeration value="Homepages"/>
          <xsd:enumeration value="Legal Opinions and Advice"/>
          <xsd:enumeration value="Legislation, Proposed Legislation, and Statutes"/>
          <xsd:enumeration value="Legislative Appropriations Requests"/>
          <xsd:enumeration value="Licenses and Licensing Information"/>
          <xsd:enumeration value="Mail and Telecommunication Listings"/>
          <xsd:enumeration value="Manuals and Instructions"/>
          <xsd:enumeration value="Maps"/>
          <xsd:enumeration value="Meeting Agendas"/>
          <xsd:enumeration value="Meeting Minutes"/>
          <xsd:enumeration value="Miscellaneous reports"/>
          <xsd:enumeration value="News or Press Releases"/>
          <xsd:enumeration value="Non-fiscal reports and studies"/>
          <xsd:enumeration value="Organization Charts"/>
          <xsd:enumeration value="Other publications"/>
          <xsd:enumeration value="Periodicals - Newsletters and Magazines"/>
          <xsd:enumeration value="Personnel Policies and Procedures"/>
          <xsd:enumeration value="Plans and Planning Information"/>
          <xsd:enumeration value="Programs and Services"/>
          <xsd:enumeration value="Reference materials"/>
          <xsd:enumeration value="Reports - Biennial or Annual"/>
          <xsd:enumeration value="Reports - Required Legislative"/>
          <xsd:enumeration value="Reports on Performance Measures"/>
          <xsd:enumeration value="Speeches and Papers"/>
          <xsd:enumeration value="Statistics"/>
          <xsd:enumeration value="Strategic Plans"/>
          <xsd:enumeration value="Training Materials"/>
          <xsd:enumeration value="Web documents - Undefined"/>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17e8d30a-da91-4395-8dbc-c1e53e82d6c7}" ma:internalName="TaxCatchAll" ma:showField="CatchAllData" ma:web="1624d5a5-934e-431c-bdeb-2205adc15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Summary xmlns="1624d5a5-934e-431c-bdeb-2205adc15921">Negotiating Major IT Contracts Basics</DocumentSummary>
    <TaxCatchAll xmlns="1624d5a5-934e-431c-bdeb-2205adc15921">
      <Value>142</Value>
      <Value>210</Value>
    </TaxCatchAll>
    <DocumentPublishDate xmlns="1624d5a5-934e-431c-bdeb-2205adc15921">2018-05-09T05:00:00+00:00</DocumentPublishDate>
    <DIRDepartment xmlns="1624d5a5-934e-431c-bdeb-2205adc15921">General</DIRDepartment>
    <SearchSummary xmlns="1624d5a5-934e-431c-bdeb-2205adc15921">Negotiating Major IT Contracts Basics</SearchSummary>
    <DocumentExtension xmlns="1624d5a5-934e-431c-bdeb-2205adc15921">pptx</DocumentExtension>
    <DocumentCategory xmlns="1624d5a5-934e-431c-bdeb-2205adc15921">Event Materials</DocumentCategory>
    <RedirectURL xmlns="1624d5a5-934e-431c-bdeb-2205adc15921">/portal/internal/resources/DocumentLibrary/Negotiating Major IT Contracts Basics.pptx</RedirectURL>
    <TSLACSubject xmlns="1624d5a5-934e-431c-bdeb-2205adc15921">
      <Value>Executive Departments</Value>
      <Value>Government Information</Value>
      <Value>State Governments</Value>
    </TSLACSubject>
    <DocumentSize xmlns="1624d5a5-934e-431c-bdeb-2205adc15921">5106.858713412</DocumentSize>
    <TSLACType xmlns="1624d5a5-934e-431c-bdeb-2205adc15921">Training Materials</TSLACType>
    <SearchKeywords xmlns="1624d5a5-934e-431c-bdeb-2205adc15921">DIR Connect, 2018, </SearchKeywords>
    <TaxKeywordTaxHTField xmlns="1624d5a5-934e-431c-bdeb-2205adc15921">
      <Terms xmlns="http://schemas.microsoft.com/office/infopath/2007/PartnerControls">
        <TermInfo xmlns="http://schemas.microsoft.com/office/infopath/2007/PartnerControls">
          <TermName xmlns="http://schemas.microsoft.com/office/infopath/2007/PartnerControls">dir connect</TermName>
          <TermId xmlns="http://schemas.microsoft.com/office/infopath/2007/PartnerControls">2f3467d6-2dbd-4640-9150-9204f7c51540</TermId>
        </TermInfo>
        <TermInfo xmlns="http://schemas.microsoft.com/office/infopath/2007/PartnerControls">
          <TermName xmlns="http://schemas.microsoft.com/office/infopath/2007/PartnerControls">2018</TermName>
          <TermId xmlns="http://schemas.microsoft.com/office/infopath/2007/PartnerControls">4014fb24-166e-4697-b678-92d10d7577a6</TermId>
        </TermInfo>
      </Terms>
    </TaxKeywordTaxHTField>
  </documentManagement>
</p:properties>
</file>

<file path=customXml/itemProps1.xml><?xml version="1.0" encoding="utf-8"?>
<ds:datastoreItem xmlns:ds="http://schemas.openxmlformats.org/officeDocument/2006/customXml" ds:itemID="{A4506E2B-5AD6-4ECA-8907-94DE18422CCB}"/>
</file>

<file path=customXml/itemProps2.xml><?xml version="1.0" encoding="utf-8"?>
<ds:datastoreItem xmlns:ds="http://schemas.openxmlformats.org/officeDocument/2006/customXml" ds:itemID="{C7792529-47B0-48CB-9B18-5808067F51A3}"/>
</file>

<file path=customXml/itemProps3.xml><?xml version="1.0" encoding="utf-8"?>
<ds:datastoreItem xmlns:ds="http://schemas.openxmlformats.org/officeDocument/2006/customXml" ds:itemID="{42DDA53D-EF9B-486E-BC59-4FE00C1C3417}"/>
</file>

<file path=docProps/app.xml><?xml version="1.0" encoding="utf-8"?>
<Properties xmlns="http://schemas.openxmlformats.org/officeDocument/2006/extended-properties" xmlns:vt="http://schemas.openxmlformats.org/officeDocument/2006/docPropsVTypes">
  <Template>DIR_bluetemplate</Template>
  <TotalTime>12239</TotalTime>
  <Words>5336</Words>
  <Application>Microsoft Office PowerPoint</Application>
  <PresentationFormat>Widescreen</PresentationFormat>
  <Paragraphs>550</Paragraphs>
  <Slides>38</Slides>
  <Notes>38</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Franklin Gothic Book</vt:lpstr>
      <vt:lpstr>Franklin Gothic Demi</vt:lpstr>
      <vt:lpstr>Franklin Gothic Demi Cond</vt:lpstr>
      <vt:lpstr>Franklin Gothic Heavy</vt:lpstr>
      <vt:lpstr>Franklin Gothic Medium</vt:lpstr>
      <vt:lpstr>Wingdings</vt:lpstr>
      <vt:lpstr>Office Theme</vt:lpstr>
      <vt:lpstr>Negotiating Major IT Contracts</vt:lpstr>
      <vt:lpstr>What are negotiations?</vt:lpstr>
      <vt:lpstr>What can be Negotiated?</vt:lpstr>
      <vt:lpstr>Rules of Negotiations</vt:lpstr>
      <vt:lpstr>Pricing Do’s and Don’ts</vt:lpstr>
      <vt:lpstr>Interlude</vt:lpstr>
      <vt:lpstr>Know your Type</vt:lpstr>
      <vt:lpstr>Soft Negotiator</vt:lpstr>
      <vt:lpstr>Analyzer</vt:lpstr>
      <vt:lpstr>Hard Negotiator</vt:lpstr>
      <vt:lpstr>So who should you use?</vt:lpstr>
      <vt:lpstr>DIR Recommends…</vt:lpstr>
      <vt:lpstr>DIR’s Dream Team</vt:lpstr>
      <vt:lpstr>Interlude</vt:lpstr>
      <vt:lpstr>Negotiation Rules</vt:lpstr>
      <vt:lpstr>Negotiation Rules, continued.</vt:lpstr>
      <vt:lpstr>Be Prepared!</vt:lpstr>
      <vt:lpstr>Read thoroughly!</vt:lpstr>
      <vt:lpstr>Don’t Negotiate Against Yourself</vt:lpstr>
      <vt:lpstr>Aim High</vt:lpstr>
      <vt:lpstr>Room to Compromise</vt:lpstr>
      <vt:lpstr>Use Concessions Wisely</vt:lpstr>
      <vt:lpstr>Be Prepared for Someone to Walk</vt:lpstr>
      <vt:lpstr>Put on the Pressure</vt:lpstr>
      <vt:lpstr>Words Count/Non-verbal too</vt:lpstr>
      <vt:lpstr>Get it in Writing! </vt:lpstr>
      <vt:lpstr>IT “Gotchas”</vt:lpstr>
      <vt:lpstr>Intellectual Property</vt:lpstr>
      <vt:lpstr>Limitation of Liability</vt:lpstr>
      <vt:lpstr>Audit Rights</vt:lpstr>
      <vt:lpstr>Termination Assistance</vt:lpstr>
      <vt:lpstr>Too Much? Try DIR Contracts</vt:lpstr>
      <vt:lpstr>Cooperative Contracts</vt:lpstr>
      <vt:lpstr>Cooperative Contracts</vt:lpstr>
      <vt:lpstr>Shared Services</vt:lpstr>
      <vt:lpstr>Questions and Answers</vt:lpstr>
      <vt:lpstr>Putting it all together…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Negotiating Major IT Contracts Basics</dc:title>
  <dc:creator>Revised Response 1</dc:creator>
  <cp:keywords>2018; dir connect</cp:keywords>
  <cp:lastModifiedBy>Colleen Berkley</cp:lastModifiedBy>
  <cp:revision>212</cp:revision>
  <cp:lastPrinted>2018-04-02T14:30:16Z</cp:lastPrinted>
  <dcterms:created xsi:type="dcterms:W3CDTF">2017-09-12T13:39:01Z</dcterms:created>
  <dcterms:modified xsi:type="dcterms:W3CDTF">2018-04-02T15:23:50Z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0x010100BC37E061906B8D41B78466604C53C4AE</vt:lpwstr>
  </property>
  <property fmtid="{D5CDD505-2E9C-101B-9397-08002B2CF9AE}" pid="3" name="TaxKeyword">
    <vt:lpwstr>210;#dir connect|2f3467d6-2dbd-4640-9150-9204f7c51540;#142;#2018|4014fb24-166e-4697-b678-92d10d7577a6</vt:lpwstr>
  </property>
  <property fmtid="{D5CDD505-2E9C-101B-9397-08002B2CF9AE}" pid="4" name="WorkflowChangePath">
    <vt:lpwstr>4e7f0d7b-af58-4d14-a711-25a4e8942f2a,4;4e7f0d7b-af58-4d14-a711-25a4e8942f2a,4;4e7f0d7b-af58-4d14-a711-25a4e8942f2a,4;4e7f0d7b-af58-4d14-a711-25a4e8942f2a,4;4e7f0d7b-af58-4d14-a711-25a4e8942f2a,4;4e7f0d7b-af58-4d14-a711-25a4e8942f2a,4;4e7f0d7b-af58-4d14-a711-25a4e8942f2a,4;</vt:lpwstr>
  </property>
</Properties>
</file>