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7" r:id="rId2"/>
    <p:sldId id="285" r:id="rId3"/>
    <p:sldId id="283" r:id="rId4"/>
    <p:sldId id="282" r:id="rId5"/>
    <p:sldId id="281" r:id="rId6"/>
    <p:sldId id="284" r:id="rId7"/>
    <p:sldId id="278" r:id="rId8"/>
    <p:sldId id="261" r:id="rId9"/>
    <p:sldId id="264" r:id="rId10"/>
    <p:sldId id="270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07875-DB00-4849-82CE-0E42BFF15E78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6C71F6-1E1B-454D-959D-A4F8A414DE97}">
      <dgm:prSet phldrT="[Text]"/>
      <dgm:spPr/>
      <dgm:t>
        <a:bodyPr/>
        <a:lstStyle/>
        <a:p>
          <a:r>
            <a:rPr lang="en-US" dirty="0" smtClean="0"/>
            <a:t>Basic Texas Purchaser</a:t>
          </a:r>
          <a:endParaRPr lang="en-US" dirty="0"/>
        </a:p>
      </dgm:t>
    </dgm:pt>
    <dgm:pt modelId="{ECFE615C-843A-4710-A981-450C5770A743}" type="parTrans" cxnId="{B38A91A7-C070-40B1-B040-E265BC7EC853}">
      <dgm:prSet/>
      <dgm:spPr/>
      <dgm:t>
        <a:bodyPr/>
        <a:lstStyle/>
        <a:p>
          <a:endParaRPr lang="en-US"/>
        </a:p>
      </dgm:t>
    </dgm:pt>
    <dgm:pt modelId="{9362069C-410B-4130-B5C7-5F38FA8C2A7E}" type="sibTrans" cxnId="{B38A91A7-C070-40B1-B040-E265BC7EC853}">
      <dgm:prSet/>
      <dgm:spPr/>
      <dgm:t>
        <a:bodyPr/>
        <a:lstStyle/>
        <a:p>
          <a:endParaRPr lang="en-US"/>
        </a:p>
      </dgm:t>
    </dgm:pt>
    <dgm:pt modelId="{56E6BE95-4671-4D53-9AB4-EC7BF3A31087}">
      <dgm:prSet phldrT="[Text]"/>
      <dgm:spPr/>
      <dgm:t>
        <a:bodyPr/>
        <a:lstStyle/>
        <a:p>
          <a:r>
            <a:rPr lang="en-US" dirty="0" smtClean="0"/>
            <a:t>Certified Texas Contract Developer</a:t>
          </a:r>
          <a:endParaRPr lang="en-US" dirty="0"/>
        </a:p>
      </dgm:t>
    </dgm:pt>
    <dgm:pt modelId="{A74CF26A-DBEF-45FA-A4E8-42EB4651AF3C}" type="parTrans" cxnId="{DC3659C3-3BDF-483B-BCB9-DB774EDEBE3A}">
      <dgm:prSet/>
      <dgm:spPr/>
      <dgm:t>
        <a:bodyPr/>
        <a:lstStyle/>
        <a:p>
          <a:endParaRPr lang="en-US"/>
        </a:p>
      </dgm:t>
    </dgm:pt>
    <dgm:pt modelId="{FA6716B3-DFD6-4EED-9EAB-28E0C7F44F0E}" type="sibTrans" cxnId="{DC3659C3-3BDF-483B-BCB9-DB774EDEBE3A}">
      <dgm:prSet/>
      <dgm:spPr/>
      <dgm:t>
        <a:bodyPr/>
        <a:lstStyle/>
        <a:p>
          <a:endParaRPr lang="en-US"/>
        </a:p>
      </dgm:t>
    </dgm:pt>
    <dgm:pt modelId="{79FBDE0B-BD11-47DA-B38B-0490E701015A}">
      <dgm:prSet phldrT="[Text]"/>
      <dgm:spPr/>
      <dgm:t>
        <a:bodyPr/>
        <a:lstStyle/>
        <a:p>
          <a:r>
            <a:rPr lang="en-US" dirty="0" smtClean="0"/>
            <a:t>Certified Texas Contract Manager</a:t>
          </a:r>
          <a:endParaRPr lang="en-US" dirty="0"/>
        </a:p>
      </dgm:t>
    </dgm:pt>
    <dgm:pt modelId="{8944C9A9-A9AD-463C-B63E-7CD77D740D97}" type="parTrans" cxnId="{CC00F460-E8D9-419F-BFDE-2D8216C5F9F2}">
      <dgm:prSet/>
      <dgm:spPr/>
      <dgm:t>
        <a:bodyPr/>
        <a:lstStyle/>
        <a:p>
          <a:endParaRPr lang="en-US"/>
        </a:p>
      </dgm:t>
    </dgm:pt>
    <dgm:pt modelId="{8D91CBAE-24A4-4FC3-886F-7B8ECEC8B7FD}" type="sibTrans" cxnId="{CC00F460-E8D9-419F-BFDE-2D8216C5F9F2}">
      <dgm:prSet/>
      <dgm:spPr/>
      <dgm:t>
        <a:bodyPr/>
        <a:lstStyle/>
        <a:p>
          <a:endParaRPr lang="en-US"/>
        </a:p>
      </dgm:t>
    </dgm:pt>
    <dgm:pt modelId="{6D4AF021-4594-487C-82C1-FC4DE2551340}" type="pres">
      <dgm:prSet presAssocID="{CB907875-DB00-4849-82CE-0E42BFF15E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0967F-CF74-4A1B-ADB5-D22849BD5EF8}" type="pres">
      <dgm:prSet presAssocID="{316C71F6-1E1B-454D-959D-A4F8A414DE97}" presName="parentLin" presStyleCnt="0"/>
      <dgm:spPr/>
    </dgm:pt>
    <dgm:pt modelId="{6158A906-4FA1-4FF0-9A26-5A0ACE7D5D82}" type="pres">
      <dgm:prSet presAssocID="{316C71F6-1E1B-454D-959D-A4F8A414DE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4651D58-ED72-4E27-AC20-D5F1AEA30A77}" type="pres">
      <dgm:prSet presAssocID="{316C71F6-1E1B-454D-959D-A4F8A414DE97}" presName="parentText" presStyleLbl="node1" presStyleIdx="0" presStyleCnt="3" custLinFactNeighborY="-57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5C45-E3F9-4ADE-95E7-B1125A19F792}" type="pres">
      <dgm:prSet presAssocID="{316C71F6-1E1B-454D-959D-A4F8A414DE97}" presName="negativeSpace" presStyleCnt="0"/>
      <dgm:spPr/>
    </dgm:pt>
    <dgm:pt modelId="{169C123E-847D-464F-B92D-598D83A0234A}" type="pres">
      <dgm:prSet presAssocID="{316C71F6-1E1B-454D-959D-A4F8A414DE97}" presName="childText" presStyleLbl="conFgAcc1" presStyleIdx="0" presStyleCnt="3">
        <dgm:presLayoutVars>
          <dgm:bulletEnabled val="1"/>
        </dgm:presLayoutVars>
      </dgm:prSet>
      <dgm:spPr/>
    </dgm:pt>
    <dgm:pt modelId="{F22FF678-C20F-465B-9E16-65D97F96E27D}" type="pres">
      <dgm:prSet presAssocID="{9362069C-410B-4130-B5C7-5F38FA8C2A7E}" presName="spaceBetweenRectangles" presStyleCnt="0"/>
      <dgm:spPr/>
    </dgm:pt>
    <dgm:pt modelId="{3D27CBAF-E828-4530-91DB-386F03B7FA3C}" type="pres">
      <dgm:prSet presAssocID="{56E6BE95-4671-4D53-9AB4-EC7BF3A31087}" presName="parentLin" presStyleCnt="0"/>
      <dgm:spPr/>
    </dgm:pt>
    <dgm:pt modelId="{E2562439-DACA-49A9-914E-D9AECC1B5895}" type="pres">
      <dgm:prSet presAssocID="{56E6BE95-4671-4D53-9AB4-EC7BF3A3108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9A5B4E1-F0FC-4AE1-8280-3B07C6904409}" type="pres">
      <dgm:prSet presAssocID="{56E6BE95-4671-4D53-9AB4-EC7BF3A3108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1B245-328B-4AC9-B5A9-3D8E536FAF14}" type="pres">
      <dgm:prSet presAssocID="{56E6BE95-4671-4D53-9AB4-EC7BF3A31087}" presName="negativeSpace" presStyleCnt="0"/>
      <dgm:spPr/>
    </dgm:pt>
    <dgm:pt modelId="{1BFB912F-677D-4F5D-B716-AE0241F21BFD}" type="pres">
      <dgm:prSet presAssocID="{56E6BE95-4671-4D53-9AB4-EC7BF3A31087}" presName="childText" presStyleLbl="conFgAcc1" presStyleIdx="1" presStyleCnt="3">
        <dgm:presLayoutVars>
          <dgm:bulletEnabled val="1"/>
        </dgm:presLayoutVars>
      </dgm:prSet>
      <dgm:spPr/>
    </dgm:pt>
    <dgm:pt modelId="{A6B21C47-AC04-4B07-BB55-0E36F8E1D5CB}" type="pres">
      <dgm:prSet presAssocID="{FA6716B3-DFD6-4EED-9EAB-28E0C7F44F0E}" presName="spaceBetweenRectangles" presStyleCnt="0"/>
      <dgm:spPr/>
    </dgm:pt>
    <dgm:pt modelId="{0A8ADAF3-A695-4E8B-ABFE-5F36BD0F1970}" type="pres">
      <dgm:prSet presAssocID="{79FBDE0B-BD11-47DA-B38B-0490E701015A}" presName="parentLin" presStyleCnt="0"/>
      <dgm:spPr/>
    </dgm:pt>
    <dgm:pt modelId="{7420EF4C-8B4B-4909-A733-8B36D5AC849D}" type="pres">
      <dgm:prSet presAssocID="{79FBDE0B-BD11-47DA-B38B-0490E701015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8B8E6A4-18E6-425E-AA30-3877C8FC3A9E}" type="pres">
      <dgm:prSet presAssocID="{79FBDE0B-BD11-47DA-B38B-0490E701015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1E384-418A-4E0C-86CC-6B08966DC976}" type="pres">
      <dgm:prSet presAssocID="{79FBDE0B-BD11-47DA-B38B-0490E701015A}" presName="negativeSpace" presStyleCnt="0"/>
      <dgm:spPr/>
    </dgm:pt>
    <dgm:pt modelId="{63AB1EFA-1B60-424A-B1E7-311E82BDF694}" type="pres">
      <dgm:prSet presAssocID="{79FBDE0B-BD11-47DA-B38B-0490E70101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6835421-A0BA-4684-A203-2B1623758B29}" type="presOf" srcId="{316C71F6-1E1B-454D-959D-A4F8A414DE97}" destId="{44651D58-ED72-4E27-AC20-D5F1AEA30A77}" srcOrd="1" destOrd="0" presId="urn:microsoft.com/office/officeart/2005/8/layout/list1"/>
    <dgm:cxn modelId="{FD84E31A-61DD-4D05-98B1-FA88715CE9D0}" type="presOf" srcId="{316C71F6-1E1B-454D-959D-A4F8A414DE97}" destId="{6158A906-4FA1-4FF0-9A26-5A0ACE7D5D82}" srcOrd="0" destOrd="0" presId="urn:microsoft.com/office/officeart/2005/8/layout/list1"/>
    <dgm:cxn modelId="{DC3659C3-3BDF-483B-BCB9-DB774EDEBE3A}" srcId="{CB907875-DB00-4849-82CE-0E42BFF15E78}" destId="{56E6BE95-4671-4D53-9AB4-EC7BF3A31087}" srcOrd="1" destOrd="0" parTransId="{A74CF26A-DBEF-45FA-A4E8-42EB4651AF3C}" sibTransId="{FA6716B3-DFD6-4EED-9EAB-28E0C7F44F0E}"/>
    <dgm:cxn modelId="{B38A91A7-C070-40B1-B040-E265BC7EC853}" srcId="{CB907875-DB00-4849-82CE-0E42BFF15E78}" destId="{316C71F6-1E1B-454D-959D-A4F8A414DE97}" srcOrd="0" destOrd="0" parTransId="{ECFE615C-843A-4710-A981-450C5770A743}" sibTransId="{9362069C-410B-4130-B5C7-5F38FA8C2A7E}"/>
    <dgm:cxn modelId="{64BFA765-BA67-44CC-B5EB-9D14FB3B3B00}" type="presOf" srcId="{79FBDE0B-BD11-47DA-B38B-0490E701015A}" destId="{88B8E6A4-18E6-425E-AA30-3877C8FC3A9E}" srcOrd="1" destOrd="0" presId="urn:microsoft.com/office/officeart/2005/8/layout/list1"/>
    <dgm:cxn modelId="{F7B9C448-C39A-45CF-9361-7ED16AF3679F}" type="presOf" srcId="{79FBDE0B-BD11-47DA-B38B-0490E701015A}" destId="{7420EF4C-8B4B-4909-A733-8B36D5AC849D}" srcOrd="0" destOrd="0" presId="urn:microsoft.com/office/officeart/2005/8/layout/list1"/>
    <dgm:cxn modelId="{A507934C-73B7-4E06-AB4D-DD1B2020184C}" type="presOf" srcId="{56E6BE95-4671-4D53-9AB4-EC7BF3A31087}" destId="{E2562439-DACA-49A9-914E-D9AECC1B5895}" srcOrd="0" destOrd="0" presId="urn:microsoft.com/office/officeart/2005/8/layout/list1"/>
    <dgm:cxn modelId="{72A00DA6-F8BF-4050-A90F-DB5CA05D3D8F}" type="presOf" srcId="{CB907875-DB00-4849-82CE-0E42BFF15E78}" destId="{6D4AF021-4594-487C-82C1-FC4DE2551340}" srcOrd="0" destOrd="0" presId="urn:microsoft.com/office/officeart/2005/8/layout/list1"/>
    <dgm:cxn modelId="{CC00F460-E8D9-419F-BFDE-2D8216C5F9F2}" srcId="{CB907875-DB00-4849-82CE-0E42BFF15E78}" destId="{79FBDE0B-BD11-47DA-B38B-0490E701015A}" srcOrd="2" destOrd="0" parTransId="{8944C9A9-A9AD-463C-B63E-7CD77D740D97}" sibTransId="{8D91CBAE-24A4-4FC3-886F-7B8ECEC8B7FD}"/>
    <dgm:cxn modelId="{467764C5-FA25-42BF-9131-FD6C73AF4421}" type="presOf" srcId="{56E6BE95-4671-4D53-9AB4-EC7BF3A31087}" destId="{C9A5B4E1-F0FC-4AE1-8280-3B07C6904409}" srcOrd="1" destOrd="0" presId="urn:microsoft.com/office/officeart/2005/8/layout/list1"/>
    <dgm:cxn modelId="{BD1215E2-8265-4AC9-89B0-724480C927CF}" type="presParOf" srcId="{6D4AF021-4594-487C-82C1-FC4DE2551340}" destId="{9650967F-CF74-4A1B-ADB5-D22849BD5EF8}" srcOrd="0" destOrd="0" presId="urn:microsoft.com/office/officeart/2005/8/layout/list1"/>
    <dgm:cxn modelId="{B08FC2E2-633D-483F-8D5A-D9D20F734DF9}" type="presParOf" srcId="{9650967F-CF74-4A1B-ADB5-D22849BD5EF8}" destId="{6158A906-4FA1-4FF0-9A26-5A0ACE7D5D82}" srcOrd="0" destOrd="0" presId="urn:microsoft.com/office/officeart/2005/8/layout/list1"/>
    <dgm:cxn modelId="{E9F42355-19B4-4606-B513-DA97681E03D6}" type="presParOf" srcId="{9650967F-CF74-4A1B-ADB5-D22849BD5EF8}" destId="{44651D58-ED72-4E27-AC20-D5F1AEA30A77}" srcOrd="1" destOrd="0" presId="urn:microsoft.com/office/officeart/2005/8/layout/list1"/>
    <dgm:cxn modelId="{B0743E2E-E4EF-414E-BD05-F9A723820893}" type="presParOf" srcId="{6D4AF021-4594-487C-82C1-FC4DE2551340}" destId="{94AF5C45-E3F9-4ADE-95E7-B1125A19F792}" srcOrd="1" destOrd="0" presId="urn:microsoft.com/office/officeart/2005/8/layout/list1"/>
    <dgm:cxn modelId="{90A96832-B4AB-46E9-AA24-5986745D2CCB}" type="presParOf" srcId="{6D4AF021-4594-487C-82C1-FC4DE2551340}" destId="{169C123E-847D-464F-B92D-598D83A0234A}" srcOrd="2" destOrd="0" presId="urn:microsoft.com/office/officeart/2005/8/layout/list1"/>
    <dgm:cxn modelId="{3389DE06-D235-4F48-AE05-93DA58C016E8}" type="presParOf" srcId="{6D4AF021-4594-487C-82C1-FC4DE2551340}" destId="{F22FF678-C20F-465B-9E16-65D97F96E27D}" srcOrd="3" destOrd="0" presId="urn:microsoft.com/office/officeart/2005/8/layout/list1"/>
    <dgm:cxn modelId="{1C9822A6-E165-45DA-B991-90E81BBA6994}" type="presParOf" srcId="{6D4AF021-4594-487C-82C1-FC4DE2551340}" destId="{3D27CBAF-E828-4530-91DB-386F03B7FA3C}" srcOrd="4" destOrd="0" presId="urn:microsoft.com/office/officeart/2005/8/layout/list1"/>
    <dgm:cxn modelId="{F673430C-850B-4263-B71E-CBE64A93A39F}" type="presParOf" srcId="{3D27CBAF-E828-4530-91DB-386F03B7FA3C}" destId="{E2562439-DACA-49A9-914E-D9AECC1B5895}" srcOrd="0" destOrd="0" presId="urn:microsoft.com/office/officeart/2005/8/layout/list1"/>
    <dgm:cxn modelId="{0DF0B8E8-B796-415C-809C-1E2581AAD4AF}" type="presParOf" srcId="{3D27CBAF-E828-4530-91DB-386F03B7FA3C}" destId="{C9A5B4E1-F0FC-4AE1-8280-3B07C6904409}" srcOrd="1" destOrd="0" presId="urn:microsoft.com/office/officeart/2005/8/layout/list1"/>
    <dgm:cxn modelId="{E9D862E5-D6A1-4107-95A9-F9DE694B8597}" type="presParOf" srcId="{6D4AF021-4594-487C-82C1-FC4DE2551340}" destId="{AC51B245-328B-4AC9-B5A9-3D8E536FAF14}" srcOrd="5" destOrd="0" presId="urn:microsoft.com/office/officeart/2005/8/layout/list1"/>
    <dgm:cxn modelId="{A01B9662-E791-42A8-AB5B-159978763B64}" type="presParOf" srcId="{6D4AF021-4594-487C-82C1-FC4DE2551340}" destId="{1BFB912F-677D-4F5D-B716-AE0241F21BFD}" srcOrd="6" destOrd="0" presId="urn:microsoft.com/office/officeart/2005/8/layout/list1"/>
    <dgm:cxn modelId="{821A78AE-E99E-4944-BBED-D6606D33B7AE}" type="presParOf" srcId="{6D4AF021-4594-487C-82C1-FC4DE2551340}" destId="{A6B21C47-AC04-4B07-BB55-0E36F8E1D5CB}" srcOrd="7" destOrd="0" presId="urn:microsoft.com/office/officeart/2005/8/layout/list1"/>
    <dgm:cxn modelId="{9BFD4314-67CB-43E6-8574-D66FF6379E7C}" type="presParOf" srcId="{6D4AF021-4594-487C-82C1-FC4DE2551340}" destId="{0A8ADAF3-A695-4E8B-ABFE-5F36BD0F1970}" srcOrd="8" destOrd="0" presId="urn:microsoft.com/office/officeart/2005/8/layout/list1"/>
    <dgm:cxn modelId="{5DFD9ADA-E88F-4B51-8792-2C5771BEB4E6}" type="presParOf" srcId="{0A8ADAF3-A695-4E8B-ABFE-5F36BD0F1970}" destId="{7420EF4C-8B4B-4909-A733-8B36D5AC849D}" srcOrd="0" destOrd="0" presId="urn:microsoft.com/office/officeart/2005/8/layout/list1"/>
    <dgm:cxn modelId="{FEC16F32-A569-4AE9-B749-979B78FBD2BA}" type="presParOf" srcId="{0A8ADAF3-A695-4E8B-ABFE-5F36BD0F1970}" destId="{88B8E6A4-18E6-425E-AA30-3877C8FC3A9E}" srcOrd="1" destOrd="0" presId="urn:microsoft.com/office/officeart/2005/8/layout/list1"/>
    <dgm:cxn modelId="{E81CCC83-2E17-4B43-A28A-18829F28DC87}" type="presParOf" srcId="{6D4AF021-4594-487C-82C1-FC4DE2551340}" destId="{4891E384-418A-4E0C-86CC-6B08966DC976}" srcOrd="9" destOrd="0" presId="urn:microsoft.com/office/officeart/2005/8/layout/list1"/>
    <dgm:cxn modelId="{89546973-EE5E-41D9-9101-5ED3DC28AA48}" type="presParOf" srcId="{6D4AF021-4594-487C-82C1-FC4DE2551340}" destId="{63AB1EFA-1B60-424A-B1E7-311E82BDF6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8ABF4-6CE5-46BA-8ABF-7D19A0871AAA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DFD10-E1DB-4AF2-BAC8-449F46E25C33}">
      <dgm:prSet phldrT="[Text]" custT="1"/>
      <dgm:spPr/>
      <dgm:t>
        <a:bodyPr/>
        <a:lstStyle/>
        <a:p>
          <a:r>
            <a:rPr lang="en-US" sz="3200" dirty="0" smtClean="0"/>
            <a:t>Current Texas state or local government employee</a:t>
          </a:r>
          <a:endParaRPr lang="en-US" sz="3200" dirty="0"/>
        </a:p>
      </dgm:t>
    </dgm:pt>
    <dgm:pt modelId="{01EA02CD-2B15-46EA-BBCF-475A9845BE6B}" type="parTrans" cxnId="{0A5C6536-AAC3-4D95-9927-524B9C7A42B4}">
      <dgm:prSet/>
      <dgm:spPr/>
      <dgm:t>
        <a:bodyPr/>
        <a:lstStyle/>
        <a:p>
          <a:endParaRPr lang="en-US"/>
        </a:p>
      </dgm:t>
    </dgm:pt>
    <dgm:pt modelId="{372A0012-8866-4661-8539-3A80BA732A34}" type="sibTrans" cxnId="{0A5C6536-AAC3-4D95-9927-524B9C7A42B4}">
      <dgm:prSet/>
      <dgm:spPr/>
      <dgm:t>
        <a:bodyPr/>
        <a:lstStyle/>
        <a:p>
          <a:endParaRPr lang="en-US"/>
        </a:p>
      </dgm:t>
    </dgm:pt>
    <dgm:pt modelId="{6C755B44-DF1F-474F-BEC3-4996E6045985}">
      <dgm:prSet phldrT="[Text]" custT="1"/>
      <dgm:spPr/>
      <dgm:t>
        <a:bodyPr/>
        <a:lstStyle/>
        <a:p>
          <a:r>
            <a:rPr lang="en-US" sz="3200" dirty="0" smtClean="0"/>
            <a:t>A student currently enrolled in an accredited Texas university or community college / or graduated within the last 3 years</a:t>
          </a:r>
          <a:endParaRPr lang="en-US" sz="3200" dirty="0"/>
        </a:p>
      </dgm:t>
    </dgm:pt>
    <dgm:pt modelId="{10FBFBC9-D21B-4758-BEDE-8F2972B61A1A}" type="parTrans" cxnId="{993E82B6-A270-4D92-95FC-E88F41BCE8B8}">
      <dgm:prSet/>
      <dgm:spPr/>
      <dgm:t>
        <a:bodyPr/>
        <a:lstStyle/>
        <a:p>
          <a:endParaRPr lang="en-US"/>
        </a:p>
      </dgm:t>
    </dgm:pt>
    <dgm:pt modelId="{67443882-5FC7-4620-BB54-28C96389486A}" type="sibTrans" cxnId="{993E82B6-A270-4D92-95FC-E88F41BCE8B8}">
      <dgm:prSet/>
      <dgm:spPr/>
      <dgm:t>
        <a:bodyPr/>
        <a:lstStyle/>
        <a:p>
          <a:endParaRPr lang="en-US"/>
        </a:p>
      </dgm:t>
    </dgm:pt>
    <dgm:pt modelId="{7D60CAFB-713E-45E0-B090-BA15E8E19CFF}" type="pres">
      <dgm:prSet presAssocID="{05D8ABF4-6CE5-46BA-8ABF-7D19A0871A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269F42-8366-4A03-8293-7C5EE751E1DD}" type="pres">
      <dgm:prSet presAssocID="{A9BDFD10-E1DB-4AF2-BAC8-449F46E25C33}" presName="parentLin" presStyleCnt="0"/>
      <dgm:spPr/>
    </dgm:pt>
    <dgm:pt modelId="{1825C44A-BFF0-4DF3-A2C4-F7B4BD12FF70}" type="pres">
      <dgm:prSet presAssocID="{A9BDFD10-E1DB-4AF2-BAC8-449F46E25C3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18A624F-00A1-4AA1-9DA6-8F33C92A9BC5}" type="pres">
      <dgm:prSet presAssocID="{A9BDFD10-E1DB-4AF2-BAC8-449F46E25C33}" presName="parentText" presStyleLbl="node1" presStyleIdx="0" presStyleCnt="2" custScaleX="103326" custScaleY="1001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AEE8B-B834-4DBA-9FB9-F7AB68DB930B}" type="pres">
      <dgm:prSet presAssocID="{A9BDFD10-E1DB-4AF2-BAC8-449F46E25C33}" presName="negativeSpace" presStyleCnt="0"/>
      <dgm:spPr/>
    </dgm:pt>
    <dgm:pt modelId="{0A6B73AC-E8F3-4473-95AB-67E89B1225A9}" type="pres">
      <dgm:prSet presAssocID="{A9BDFD10-E1DB-4AF2-BAC8-449F46E25C33}" presName="childText" presStyleLbl="conFgAcc1" presStyleIdx="0" presStyleCnt="2">
        <dgm:presLayoutVars>
          <dgm:bulletEnabled val="1"/>
        </dgm:presLayoutVars>
      </dgm:prSet>
      <dgm:spPr/>
    </dgm:pt>
    <dgm:pt modelId="{F1202EFA-5644-4DAA-BA03-51429F586C27}" type="pres">
      <dgm:prSet presAssocID="{372A0012-8866-4661-8539-3A80BA732A34}" presName="spaceBetweenRectangles" presStyleCnt="0"/>
      <dgm:spPr/>
    </dgm:pt>
    <dgm:pt modelId="{7165D05E-8216-4088-B596-BD09BA392C05}" type="pres">
      <dgm:prSet presAssocID="{6C755B44-DF1F-474F-BEC3-4996E6045985}" presName="parentLin" presStyleCnt="0"/>
      <dgm:spPr/>
    </dgm:pt>
    <dgm:pt modelId="{784903EB-5607-41A7-A9C9-AD428BE09A8A}" type="pres">
      <dgm:prSet presAssocID="{6C755B44-DF1F-474F-BEC3-4996E604598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EBA22FD-D197-478B-82CC-6F3012DA7925}" type="pres">
      <dgm:prSet presAssocID="{6C755B44-DF1F-474F-BEC3-4996E6045985}" presName="parentText" presStyleLbl="node1" presStyleIdx="1" presStyleCnt="2" custScaleY="221127" custLinFactNeighborY="-31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48B4-1EB8-4A0F-9CD5-924BB2721721}" type="pres">
      <dgm:prSet presAssocID="{6C755B44-DF1F-474F-BEC3-4996E6045985}" presName="negativeSpace" presStyleCnt="0"/>
      <dgm:spPr/>
    </dgm:pt>
    <dgm:pt modelId="{1EE727FD-4DC4-4C62-A82A-492FD94553D3}" type="pres">
      <dgm:prSet presAssocID="{6C755B44-DF1F-474F-BEC3-4996E604598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0A842BA-458D-4AD1-9773-D7E80861042A}" type="presOf" srcId="{A9BDFD10-E1DB-4AF2-BAC8-449F46E25C33}" destId="{F18A624F-00A1-4AA1-9DA6-8F33C92A9BC5}" srcOrd="1" destOrd="0" presId="urn:microsoft.com/office/officeart/2005/8/layout/list1"/>
    <dgm:cxn modelId="{9EFE7958-BAB7-46BF-88CA-CBB0AAB60C56}" type="presOf" srcId="{05D8ABF4-6CE5-46BA-8ABF-7D19A0871AAA}" destId="{7D60CAFB-713E-45E0-B090-BA15E8E19CFF}" srcOrd="0" destOrd="0" presId="urn:microsoft.com/office/officeart/2005/8/layout/list1"/>
    <dgm:cxn modelId="{B11157F4-9B10-43F5-A336-5326CD9A459F}" type="presOf" srcId="{6C755B44-DF1F-474F-BEC3-4996E6045985}" destId="{784903EB-5607-41A7-A9C9-AD428BE09A8A}" srcOrd="0" destOrd="0" presId="urn:microsoft.com/office/officeart/2005/8/layout/list1"/>
    <dgm:cxn modelId="{297233A1-8863-4F8C-92F2-B0AA2C4A6386}" type="presOf" srcId="{A9BDFD10-E1DB-4AF2-BAC8-449F46E25C33}" destId="{1825C44A-BFF0-4DF3-A2C4-F7B4BD12FF70}" srcOrd="0" destOrd="0" presId="urn:microsoft.com/office/officeart/2005/8/layout/list1"/>
    <dgm:cxn modelId="{68255548-BB0A-42D5-BC38-BCCB4F01E709}" type="presOf" srcId="{6C755B44-DF1F-474F-BEC3-4996E6045985}" destId="{6EBA22FD-D197-478B-82CC-6F3012DA7925}" srcOrd="1" destOrd="0" presId="urn:microsoft.com/office/officeart/2005/8/layout/list1"/>
    <dgm:cxn modelId="{0A5C6536-AAC3-4D95-9927-524B9C7A42B4}" srcId="{05D8ABF4-6CE5-46BA-8ABF-7D19A0871AAA}" destId="{A9BDFD10-E1DB-4AF2-BAC8-449F46E25C33}" srcOrd="0" destOrd="0" parTransId="{01EA02CD-2B15-46EA-BBCF-475A9845BE6B}" sibTransId="{372A0012-8866-4661-8539-3A80BA732A34}"/>
    <dgm:cxn modelId="{993E82B6-A270-4D92-95FC-E88F41BCE8B8}" srcId="{05D8ABF4-6CE5-46BA-8ABF-7D19A0871AAA}" destId="{6C755B44-DF1F-474F-BEC3-4996E6045985}" srcOrd="1" destOrd="0" parTransId="{10FBFBC9-D21B-4758-BEDE-8F2972B61A1A}" sibTransId="{67443882-5FC7-4620-BB54-28C96389486A}"/>
    <dgm:cxn modelId="{B5E53825-373B-4EEB-86FB-0B32A2A687F3}" type="presParOf" srcId="{7D60CAFB-713E-45E0-B090-BA15E8E19CFF}" destId="{FB269F42-8366-4A03-8293-7C5EE751E1DD}" srcOrd="0" destOrd="0" presId="urn:microsoft.com/office/officeart/2005/8/layout/list1"/>
    <dgm:cxn modelId="{BFAA4390-AD40-485A-9594-AD838D75C0EB}" type="presParOf" srcId="{FB269F42-8366-4A03-8293-7C5EE751E1DD}" destId="{1825C44A-BFF0-4DF3-A2C4-F7B4BD12FF70}" srcOrd="0" destOrd="0" presId="urn:microsoft.com/office/officeart/2005/8/layout/list1"/>
    <dgm:cxn modelId="{4C3E472D-815C-4ACB-93F4-51A553139D6C}" type="presParOf" srcId="{FB269F42-8366-4A03-8293-7C5EE751E1DD}" destId="{F18A624F-00A1-4AA1-9DA6-8F33C92A9BC5}" srcOrd="1" destOrd="0" presId="urn:microsoft.com/office/officeart/2005/8/layout/list1"/>
    <dgm:cxn modelId="{CE8F1135-9E88-4406-BFCC-E823B4252CEE}" type="presParOf" srcId="{7D60CAFB-713E-45E0-B090-BA15E8E19CFF}" destId="{8DEAEE8B-B834-4DBA-9FB9-F7AB68DB930B}" srcOrd="1" destOrd="0" presId="urn:microsoft.com/office/officeart/2005/8/layout/list1"/>
    <dgm:cxn modelId="{AAE123A3-3F0A-4759-A0FE-D6FBC09FA549}" type="presParOf" srcId="{7D60CAFB-713E-45E0-B090-BA15E8E19CFF}" destId="{0A6B73AC-E8F3-4473-95AB-67E89B1225A9}" srcOrd="2" destOrd="0" presId="urn:microsoft.com/office/officeart/2005/8/layout/list1"/>
    <dgm:cxn modelId="{0878776B-BB65-407F-9AA1-38799E214083}" type="presParOf" srcId="{7D60CAFB-713E-45E0-B090-BA15E8E19CFF}" destId="{F1202EFA-5644-4DAA-BA03-51429F586C27}" srcOrd="3" destOrd="0" presId="urn:microsoft.com/office/officeart/2005/8/layout/list1"/>
    <dgm:cxn modelId="{255B6107-347D-4167-A745-E83194E05126}" type="presParOf" srcId="{7D60CAFB-713E-45E0-B090-BA15E8E19CFF}" destId="{7165D05E-8216-4088-B596-BD09BA392C05}" srcOrd="4" destOrd="0" presId="urn:microsoft.com/office/officeart/2005/8/layout/list1"/>
    <dgm:cxn modelId="{10CC7767-CAC6-46B2-B756-5DBAF9424F5B}" type="presParOf" srcId="{7165D05E-8216-4088-B596-BD09BA392C05}" destId="{784903EB-5607-41A7-A9C9-AD428BE09A8A}" srcOrd="0" destOrd="0" presId="urn:microsoft.com/office/officeart/2005/8/layout/list1"/>
    <dgm:cxn modelId="{EFBCFAB9-C811-4930-BA7A-7099480210FF}" type="presParOf" srcId="{7165D05E-8216-4088-B596-BD09BA392C05}" destId="{6EBA22FD-D197-478B-82CC-6F3012DA7925}" srcOrd="1" destOrd="0" presId="urn:microsoft.com/office/officeart/2005/8/layout/list1"/>
    <dgm:cxn modelId="{5ED77295-03FF-42F7-A340-AADA1A77B394}" type="presParOf" srcId="{7D60CAFB-713E-45E0-B090-BA15E8E19CFF}" destId="{210648B4-1EB8-4A0F-9CD5-924BB2721721}" srcOrd="5" destOrd="0" presId="urn:microsoft.com/office/officeart/2005/8/layout/list1"/>
    <dgm:cxn modelId="{AD72CF6B-3A76-411E-AF50-79BC548EB833}" type="presParOf" srcId="{7D60CAFB-713E-45E0-B090-BA15E8E19CFF}" destId="{1EE727FD-4DC4-4C62-A82A-492FD94553D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C123E-847D-464F-B92D-598D83A0234A}">
      <dsp:nvSpPr>
        <dsp:cNvPr id="0" name=""/>
        <dsp:cNvSpPr/>
      </dsp:nvSpPr>
      <dsp:spPr>
        <a:xfrm>
          <a:off x="0" y="1242513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51D58-ED72-4E27-AC20-D5F1AEA30A77}">
      <dsp:nvSpPr>
        <dsp:cNvPr id="0" name=""/>
        <dsp:cNvSpPr/>
      </dsp:nvSpPr>
      <dsp:spPr>
        <a:xfrm>
          <a:off x="406400" y="764897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Basic Texas Purchaser</a:t>
          </a:r>
          <a:endParaRPr lang="en-US" sz="2900" kern="1200" dirty="0"/>
        </a:p>
      </dsp:txBody>
      <dsp:txXfrm>
        <a:off x="448190" y="806687"/>
        <a:ext cx="5606020" cy="772500"/>
      </dsp:txXfrm>
    </dsp:sp>
    <dsp:sp modelId="{1BFB912F-677D-4F5D-B716-AE0241F21BFD}">
      <dsp:nvSpPr>
        <dsp:cNvPr id="0" name=""/>
        <dsp:cNvSpPr/>
      </dsp:nvSpPr>
      <dsp:spPr>
        <a:xfrm>
          <a:off x="0" y="2557953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5B4E1-F0FC-4AE1-8280-3B07C6904409}">
      <dsp:nvSpPr>
        <dsp:cNvPr id="0" name=""/>
        <dsp:cNvSpPr/>
      </dsp:nvSpPr>
      <dsp:spPr>
        <a:xfrm>
          <a:off x="406400" y="2129913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Certified Texas Contract Developer</a:t>
          </a:r>
          <a:endParaRPr lang="en-US" sz="2900" kern="1200" dirty="0"/>
        </a:p>
      </dsp:txBody>
      <dsp:txXfrm>
        <a:off x="448190" y="2171703"/>
        <a:ext cx="5606020" cy="772500"/>
      </dsp:txXfrm>
    </dsp:sp>
    <dsp:sp modelId="{63AB1EFA-1B60-424A-B1E7-311E82BDF694}">
      <dsp:nvSpPr>
        <dsp:cNvPr id="0" name=""/>
        <dsp:cNvSpPr/>
      </dsp:nvSpPr>
      <dsp:spPr>
        <a:xfrm>
          <a:off x="0" y="3873393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8E6A4-18E6-425E-AA30-3877C8FC3A9E}">
      <dsp:nvSpPr>
        <dsp:cNvPr id="0" name=""/>
        <dsp:cNvSpPr/>
      </dsp:nvSpPr>
      <dsp:spPr>
        <a:xfrm>
          <a:off x="406400" y="3445353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Certified Texas Contract Manager</a:t>
          </a:r>
          <a:endParaRPr lang="en-US" sz="2900" kern="1200" dirty="0"/>
        </a:p>
      </dsp:txBody>
      <dsp:txXfrm>
        <a:off x="448190" y="3487143"/>
        <a:ext cx="560602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B73AC-E8F3-4473-95AB-67E89B1225A9}">
      <dsp:nvSpPr>
        <dsp:cNvPr id="0" name=""/>
        <dsp:cNvSpPr/>
      </dsp:nvSpPr>
      <dsp:spPr>
        <a:xfrm>
          <a:off x="0" y="420324"/>
          <a:ext cx="99233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A624F-00A1-4AA1-9DA6-8F33C92A9BC5}">
      <dsp:nvSpPr>
        <dsp:cNvPr id="0" name=""/>
        <dsp:cNvSpPr/>
      </dsp:nvSpPr>
      <dsp:spPr>
        <a:xfrm>
          <a:off x="496168" y="20361"/>
          <a:ext cx="7177398" cy="798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2556" tIns="0" rIns="26255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Current Texas state or local government employee</a:t>
          </a:r>
          <a:endParaRPr lang="en-US" sz="3200" kern="1200" dirty="0"/>
        </a:p>
      </dsp:txBody>
      <dsp:txXfrm>
        <a:off x="535147" y="59340"/>
        <a:ext cx="7099440" cy="720524"/>
      </dsp:txXfrm>
    </dsp:sp>
    <dsp:sp modelId="{1EE727FD-4DC4-4C62-A82A-492FD94553D3}">
      <dsp:nvSpPr>
        <dsp:cNvPr id="0" name=""/>
        <dsp:cNvSpPr/>
      </dsp:nvSpPr>
      <dsp:spPr>
        <a:xfrm>
          <a:off x="0" y="2610474"/>
          <a:ext cx="99233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A22FD-D197-478B-82CC-6F3012DA7925}">
      <dsp:nvSpPr>
        <dsp:cNvPr id="0" name=""/>
        <dsp:cNvSpPr/>
      </dsp:nvSpPr>
      <dsp:spPr>
        <a:xfrm>
          <a:off x="495684" y="1221106"/>
          <a:ext cx="6939578" cy="176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2556" tIns="0" rIns="26255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 student currently enrolled in an accredited Texas university or community college / or graduated within the last 3 years</a:t>
          </a:r>
          <a:endParaRPr lang="en-US" sz="3200" kern="1200" dirty="0"/>
        </a:p>
      </dsp:txBody>
      <dsp:txXfrm>
        <a:off x="581721" y="1307143"/>
        <a:ext cx="6767504" cy="1590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D7C8EE6-014F-4E8D-AEEF-7C6493895D7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2598ADF-F834-4198-939D-CAEF8BF99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1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5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3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0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42F85-9899-445C-8249-FBC7A6DE13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679E-48D8-B64D-9F50-62A1ED029ADB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0740-9057-A440-83F0-D81A9D2B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5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18480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27805"/>
            <a:ext cx="10972800" cy="379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6679E-48D8-B64D-9F50-62A1ED029ADB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0740-9057-A440-83F0-D81A9D2B18CA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1"/>
            <a:ext cx="12192000" cy="1158141"/>
            <a:chOff x="0" y="0"/>
            <a:chExt cx="9144000" cy="115814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2146300" cy="823310"/>
            </a:xfrm>
            <a:prstGeom prst="rect">
              <a:avLst/>
            </a:prstGeom>
            <a:solidFill>
              <a:srgbClr val="104A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146300" y="0"/>
              <a:ext cx="6997700" cy="823310"/>
            </a:xfrm>
            <a:prstGeom prst="rect">
              <a:avLst/>
            </a:prstGeom>
            <a:solidFill>
              <a:srgbClr val="919FA3">
                <a:alpha val="61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22" b="53994"/>
            <a:stretch/>
          </p:blipFill>
          <p:spPr>
            <a:xfrm>
              <a:off x="2252431" y="0"/>
              <a:ext cx="2959299" cy="83459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260603" y="283099"/>
              <a:ext cx="2997197" cy="37742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56445" y="222458"/>
              <a:ext cx="2087919" cy="440783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0" y="823310"/>
              <a:ext cx="9144000" cy="334831"/>
            </a:xfrm>
            <a:prstGeom prst="rect">
              <a:avLst/>
            </a:prstGeom>
            <a:solidFill>
              <a:srgbClr val="CECCA8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21601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troller.texas.gov/purchasing/trainin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88970" y="997096"/>
            <a:ext cx="9464040" cy="3063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chemeClr val="tx2"/>
                </a:solidFill>
              </a:rPr>
              <a:t>Training &amp; Policy Development Update</a:t>
            </a:r>
            <a:endParaRPr lang="en-US" sz="6600" b="1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82786" y="4773270"/>
            <a:ext cx="547640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	April 4, 2018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CONTACT INFORMATION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37931" y="2438399"/>
            <a:ext cx="11121886" cy="39226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Comptroller </a:t>
            </a:r>
            <a:r>
              <a:rPr lang="en-US" dirty="0"/>
              <a:t>of Public Accounts </a:t>
            </a:r>
          </a:p>
          <a:p>
            <a:pPr marL="0" indent="0" algn="ctr">
              <a:buNone/>
            </a:pPr>
            <a:r>
              <a:rPr lang="en-US" dirty="0"/>
              <a:t>Statewide Procurement Division </a:t>
            </a:r>
          </a:p>
          <a:p>
            <a:pPr marL="0" indent="0" algn="ctr">
              <a:buNone/>
            </a:pPr>
            <a:r>
              <a:rPr lang="en-US" dirty="0"/>
              <a:t>Training &amp; Policy Development </a:t>
            </a:r>
          </a:p>
          <a:p>
            <a:pPr marL="0" indent="0" algn="ctr">
              <a:buNone/>
            </a:pPr>
            <a:r>
              <a:rPr lang="en-US" sz="2400" dirty="0"/>
              <a:t>P.O. Box 13186 </a:t>
            </a:r>
          </a:p>
          <a:p>
            <a:pPr marL="0" indent="0" algn="ctr">
              <a:buNone/>
            </a:pPr>
            <a:r>
              <a:rPr lang="en-US" sz="2400" dirty="0"/>
              <a:t>Austin, TX 78711-3186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Phone</a:t>
            </a:r>
            <a:r>
              <a:rPr lang="en-US" sz="2400" dirty="0"/>
              <a:t>: 512-463-5355 </a:t>
            </a:r>
            <a:endParaRPr lang="en-US" sz="2400" dirty="0" smtClean="0"/>
          </a:p>
          <a:p>
            <a:pPr marL="457200" lvl="1" indent="0" algn="ctr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 * </a:t>
            </a:r>
            <a:r>
              <a:rPr lang="en-US" sz="2000" dirty="0" smtClean="0"/>
              <a:t>All certified individual certificate information can be found in the </a:t>
            </a:r>
            <a:r>
              <a:rPr lang="en-US" sz="2000" dirty="0" smtClean="0">
                <a:hlinkClick r:id="rId2"/>
              </a:rPr>
              <a:t>Directory of Certified Individuals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88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949741"/>
            <a:ext cx="11413761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Training Policy and Development Courses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091961" y="18280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66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64914"/>
            <a:ext cx="10972800" cy="1143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tx2"/>
                </a:solidFill>
              </a:rPr>
              <a:t>Basic Texas Purchaser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sz="5300" b="1" dirty="0" smtClean="0">
                <a:solidFill>
                  <a:schemeClr val="tx2"/>
                </a:solidFill>
              </a:rPr>
              <a:t>Course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599" y="2327803"/>
            <a:ext cx="11326091" cy="4239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A state agency employee must complete the Division’s Texas Purchasing Course to engage in purchasing functions on behalf of a state agency if the employee: </a:t>
            </a:r>
            <a:endParaRPr lang="en-US" sz="2800" dirty="0">
              <a:solidFill>
                <a:schemeClr val="tx2"/>
              </a:solidFill>
            </a:endParaRP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Job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title of “purchaser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”</a:t>
            </a:r>
            <a:endParaRPr lang="en-US" sz="2800" dirty="0">
              <a:solidFill>
                <a:schemeClr val="tx2"/>
              </a:solidFill>
            </a:endParaRP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erforms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purchasing functions as fifteen percent (15%) or more of their job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functions</a:t>
            </a: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akes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a purchase in excess of $5,000.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39879"/>
            <a:ext cx="10515600" cy="16922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Certified Texas Contract Developer 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9" y="2057400"/>
            <a:ext cx="102897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 </a:t>
            </a:r>
            <a:r>
              <a:rPr lang="en-US" sz="3200" dirty="0">
                <a:solidFill>
                  <a:schemeClr val="tx2"/>
                </a:solidFill>
              </a:rPr>
              <a:t>state agency employee must be certified as a Certified Texas Contract Developer to engage in contract development functions on behalf of a state agency and issues a solicitation or contract award required to be posted to the Electronic State Business Daily or in the Texas Register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en-US" sz="3200" dirty="0" smtClean="0">
              <a:solidFill>
                <a:schemeClr val="tx2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 </a:t>
            </a:r>
            <a:r>
              <a:rPr lang="en-US" sz="3200" dirty="0">
                <a:solidFill>
                  <a:schemeClr val="tx2"/>
                </a:solidFill>
              </a:rPr>
              <a:t>Certified Texas Contract Developer may conduct purchasing functions.</a:t>
            </a:r>
            <a:endParaRPr lang="en-US" sz="3200" dirty="0" smtClean="0">
              <a:solidFill>
                <a:schemeClr val="tx2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47284" y="81442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Certified Texas Contract Manager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163" y="2139992"/>
            <a:ext cx="100321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A state agency employee must be certified as a Certified Texas Contract Manager to engage in contract management functions on behalf of a state agency if the employee: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Has a job title of “contract manager” or “contract administration manager” or “contract technician”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</a:t>
            </a:r>
            <a:r>
              <a:rPr lang="en-US" sz="2800" dirty="0" smtClean="0">
                <a:solidFill>
                  <a:schemeClr val="tx2"/>
                </a:solidFill>
              </a:rPr>
              <a:t>erforms contract management functions as fifty percent (50%) or more of their job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M</a:t>
            </a:r>
            <a:r>
              <a:rPr lang="en-US" sz="2800" dirty="0" smtClean="0">
                <a:solidFill>
                  <a:schemeClr val="tx2"/>
                </a:solidFill>
              </a:rPr>
              <a:t>anages any contract in excess of $5,000,000.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184804"/>
            <a:ext cx="10972800" cy="10037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Course Eligibility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2016895"/>
              </p:ext>
            </p:extLst>
          </p:nvPr>
        </p:nvGraphicFramePr>
        <p:xfrm>
          <a:off x="1492771" y="2660074"/>
          <a:ext cx="9923375" cy="331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15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10022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</a:rPr>
              <a:t>Certification Requirements</a:t>
            </a:r>
            <a:endParaRPr lang="en-US" sz="5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8640" y="2037189"/>
          <a:ext cx="110337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6880">
                  <a:extLst>
                    <a:ext uri="{9D8B030D-6E8A-4147-A177-3AD203B41FA5}">
                      <a16:colId xmlns:a16="http://schemas.microsoft.com/office/drawing/2014/main" val="889282657"/>
                    </a:ext>
                  </a:extLst>
                </a:gridCol>
                <a:gridCol w="5516880">
                  <a:extLst>
                    <a:ext uri="{9D8B030D-6E8A-4147-A177-3AD203B41FA5}">
                      <a16:colId xmlns:a16="http://schemas.microsoft.com/office/drawing/2014/main" val="592180859"/>
                    </a:ext>
                  </a:extLst>
                </a:gridCol>
              </a:tblGrid>
              <a:tr h="10192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Certified Texas Contract Developer</a:t>
                      </a:r>
                      <a:endParaRPr lang="en-US" sz="3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Certified Texas Contract Manager</a:t>
                      </a:r>
                      <a:endParaRPr lang="en-US" sz="3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5145032"/>
                  </a:ext>
                </a:extLst>
              </a:tr>
              <a:tr h="148513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Complete the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Texas Contract Developer Certification training course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Complete the Texas Contract Manager Certification training course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538996"/>
                  </a:ext>
                </a:extLst>
              </a:tr>
              <a:tr h="101994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Score of eighty percent (80%) or higher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Score of eighty percent (80%) or higher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91780553"/>
                  </a:ext>
                </a:extLst>
              </a:tr>
              <a:tr h="101920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Paid for course and the examination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Paid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</a:rPr>
                        <a:t> for 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course and the examination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6745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5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371600"/>
            <a:ext cx="64008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>CERTIFICATION RENEWAL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33670" y="1888435"/>
            <a:ext cx="9959008" cy="45322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  <a:p>
            <a:pPr lvl="1"/>
            <a:r>
              <a:rPr lang="en-US" dirty="0" smtClean="0"/>
              <a:t>24</a:t>
            </a:r>
            <a:r>
              <a:rPr lang="en-US" dirty="0" smtClean="0"/>
              <a:t> </a:t>
            </a:r>
            <a:r>
              <a:rPr lang="en-US" dirty="0" smtClean="0"/>
              <a:t>CEH of </a:t>
            </a:r>
            <a:r>
              <a:rPr lang="en-US" dirty="0" smtClean="0"/>
              <a:t>SPD sponsored training; dual 36 CEH’s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1 CEH </a:t>
            </a:r>
            <a:r>
              <a:rPr lang="en-US" dirty="0" smtClean="0"/>
              <a:t>of Ethics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smtClean="0"/>
              <a:t>CEH elective per certification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Renewal </a:t>
            </a:r>
            <a:r>
              <a:rPr lang="en-US" dirty="0" smtClean="0"/>
              <a:t>Refresher course </a:t>
            </a:r>
            <a:r>
              <a:rPr lang="en-US" dirty="0" smtClean="0"/>
              <a:t>required </a:t>
            </a:r>
            <a:r>
              <a:rPr lang="en-US" dirty="0" smtClean="0"/>
              <a:t>after </a:t>
            </a:r>
            <a:r>
              <a:rPr lang="en-US" dirty="0" smtClean="0"/>
              <a:t>2019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*Core </a:t>
            </a:r>
            <a:r>
              <a:rPr lang="en-US" dirty="0"/>
              <a:t>hours acquired from attending the required contract development and/or contract management courses </a:t>
            </a:r>
            <a:r>
              <a:rPr lang="en-US" dirty="0" smtClean="0"/>
              <a:t>do not count towards </a:t>
            </a:r>
            <a:r>
              <a:rPr lang="en-US" dirty="0"/>
              <a:t>certification renewal.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547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SUBMITTING YOUR RENEWAL DOCUMENT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399" y="1970116"/>
            <a:ext cx="10068339" cy="4341232"/>
          </a:xfrm>
        </p:spPr>
        <p:txBody>
          <a:bodyPr>
            <a:normAutofit/>
          </a:bodyPr>
          <a:lstStyle/>
          <a:p>
            <a:r>
              <a:rPr lang="en-US" dirty="0" smtClean="0"/>
              <a:t>Your Excel Spreadsheet is your “Official” renewal document. </a:t>
            </a:r>
          </a:p>
          <a:p>
            <a:r>
              <a:rPr lang="en-US" dirty="0" smtClean="0"/>
              <a:t>Renewing </a:t>
            </a:r>
            <a:r>
              <a:rPr lang="en-US" dirty="0" smtClean="0"/>
              <a:t>with </a:t>
            </a:r>
            <a:r>
              <a:rPr lang="en-US" dirty="0" smtClean="0"/>
              <a:t>24</a:t>
            </a:r>
            <a:r>
              <a:rPr lang="en-US" dirty="0" smtClean="0"/>
              <a:t> </a:t>
            </a:r>
            <a:r>
              <a:rPr lang="en-US" dirty="0" smtClean="0"/>
              <a:t>CEH of SPD sponsored training, only the </a:t>
            </a:r>
            <a:r>
              <a:rPr lang="en-US" dirty="0" smtClean="0"/>
              <a:t>contact information </a:t>
            </a:r>
            <a:r>
              <a:rPr lang="en-US" dirty="0" smtClean="0"/>
              <a:t>tab is necessary. 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Email </a:t>
            </a:r>
            <a:r>
              <a:rPr lang="en-US" u="sng" dirty="0"/>
              <a:t>to: cert.renewal@cpa.texas.gov </a:t>
            </a:r>
          </a:p>
          <a:p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00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E061906B8D41B78466604C53C4AE" ma:contentTypeVersion="28" ma:contentTypeDescription="Create a new document." ma:contentTypeScope="" ma:versionID="b1fac3747e4839e2d4ffb6e4054a9b09">
  <xsd:schema xmlns:xsd="http://www.w3.org/2001/XMLSchema" xmlns:xs="http://www.w3.org/2001/XMLSchema" xmlns:p="http://schemas.microsoft.com/office/2006/metadata/properties" xmlns:ns2="1624d5a5-934e-431c-bdeb-2205adc15921" targetNamespace="http://schemas.microsoft.com/office/2006/metadata/properties" ma:root="true" ma:fieldsID="54ec43d53a1f88dddf6650d30005016a" ns2:_="">
    <xsd:import namespace="1624d5a5-934e-431c-bdeb-2205adc15921"/>
    <xsd:element name="properties">
      <xsd:complexType>
        <xsd:sequence>
          <xsd:element name="documentManagement">
            <xsd:complexType>
              <xsd:all>
                <xsd:element ref="ns2:DocumentCategory"/>
                <xsd:element ref="ns2:DocumentSummary"/>
                <xsd:element ref="ns2:DocumentPublishDate"/>
                <xsd:element ref="ns2:DIRDepartment" minOccurs="0"/>
                <xsd:element ref="ns2:RedirectURL" minOccurs="0"/>
                <xsd:element ref="ns2:SearchSummary" minOccurs="0"/>
                <xsd:element ref="ns2:DocumentSize" minOccurs="0"/>
                <xsd:element ref="ns2:DocumentExtension" minOccurs="0"/>
                <xsd:element ref="ns2:SearchKeywords" minOccurs="0"/>
                <xsd:element ref="ns2:TSLACSubject" minOccurs="0"/>
                <xsd:element ref="ns2:TSLACType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4d5a5-934e-431c-bdeb-2205adc15921" elementFormDefault="qualified">
    <xsd:import namespace="http://schemas.microsoft.com/office/2006/documentManagement/types"/>
    <xsd:import namespace="http://schemas.microsoft.com/office/infopath/2007/PartnerControls"/>
    <xsd:element name="DocumentCategory" ma:index="1" ma:displayName="Document Category" ma:format="Dropdown" ma:internalName="DocumentCategory">
      <xsd:simpleType>
        <xsd:restriction base="dms:Choice">
          <xsd:enumeration value="Audit"/>
          <xsd:enumeration value="Board"/>
          <xsd:enumeration value="Event Materials"/>
          <xsd:enumeration value="Forms"/>
          <xsd:enumeration value="Guidelines"/>
          <xsd:enumeration value="Other"/>
          <xsd:enumeration value="Policies"/>
          <xsd:enumeration value="Reports"/>
          <xsd:enumeration value="Templates"/>
        </xsd:restriction>
      </xsd:simpleType>
    </xsd:element>
    <xsd:element name="DocumentSummary" ma:index="2" ma:displayName="Document Summary" ma:internalName="DocumentSummary">
      <xsd:simpleType>
        <xsd:restriction base="dms:Note">
          <xsd:maxLength value="255"/>
        </xsd:restriction>
      </xsd:simpleType>
    </xsd:element>
    <xsd:element name="DocumentPublishDate" ma:index="3" ma:displayName="Document Publish Date" ma:default="[today]" ma:format="DateOnly" ma:internalName="DocumentPublishDate">
      <xsd:simpleType>
        <xsd:restriction base="dms:DateTime"/>
      </xsd:simpleType>
    </xsd:element>
    <xsd:element name="DIRDepartment" ma:index="4" nillable="true" ma:displayName="DIR Department" ma:default="General" ma:format="Dropdown" ma:internalName="DIRDepartment">
      <xsd:simpleType>
        <xsd:restriction base="dms:Choice">
          <xsd:enumeration value="Contracts"/>
          <xsd:enumeration value="Data Center"/>
          <xsd:enumeration value="General"/>
          <xsd:enumeration value="Information Security"/>
          <xsd:enumeration value="Policy &amp; Planning"/>
          <xsd:enumeration value="Telecom"/>
          <xsd:enumeration value="Texas.Gov"/>
        </xsd:restriction>
      </xsd:simpleType>
    </xsd:element>
    <xsd:element name="RedirectURL" ma:index="5" nillable="true" ma:displayName="Redirect URL" ma:hidden="true" ma:internalName="RedirectURL" ma:readOnly="false">
      <xsd:simpleType>
        <xsd:restriction base="dms:Text">
          <xsd:maxLength value="255"/>
        </xsd:restriction>
      </xsd:simpleType>
    </xsd:element>
    <xsd:element name="SearchSummary" ma:index="6" nillable="true" ma:displayName="Search Summary" ma:hidden="true" ma:internalName="SearchSummary" ma:readOnly="false">
      <xsd:simpleType>
        <xsd:restriction base="dms:Note"/>
      </xsd:simpleType>
    </xsd:element>
    <xsd:element name="DocumentSize" ma:index="15" nillable="true" ma:displayName="Document Size" ma:hidden="true" ma:internalName="DocumentSize" ma:readOnly="false">
      <xsd:simpleType>
        <xsd:restriction base="dms:Text">
          <xsd:maxLength value="255"/>
        </xsd:restriction>
      </xsd:simpleType>
    </xsd:element>
    <xsd:element name="DocumentExtension" ma:index="16" nillable="true" ma:displayName="Document Extension" ma:hidden="true" ma:internalName="DocumentExtension" ma:readOnly="false">
      <xsd:simpleType>
        <xsd:restriction base="dms:Text">
          <xsd:maxLength value="255"/>
        </xsd:restriction>
      </xsd:simpleType>
    </xsd:element>
    <xsd:element name="SearchKeywords" ma:index="17" nillable="true" ma:displayName="Search Keywords" ma:internalName="SearchKeywords">
      <xsd:simpleType>
        <xsd:restriction base="dms:Text">
          <xsd:maxLength value="255"/>
        </xsd:restriction>
      </xsd:simpleType>
    </xsd:element>
    <xsd:element name="TSLACSubject" ma:index="18" nillable="true" ma:displayName="TSLAC Subject" ma:internalName="TSLACSubject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uditing Budget"/>
                    <xsd:enumeration value="Executive Departments"/>
                    <xsd:enumeration value="Government Information"/>
                    <xsd:enumeration value="Government Purchasing"/>
                    <xsd:enumeration value="State Governments"/>
                  </xsd:restriction>
                </xsd:simpleType>
              </xsd:element>
            </xsd:sequence>
          </xsd:extension>
        </xsd:complexContent>
      </xsd:complexType>
    </xsd:element>
    <xsd:element name="TSLACType" ma:index="19" ma:displayName="TSLAC Type" ma:format="Dropdown" ma:internalName="TSLACType">
      <xsd:simpleType>
        <xsd:restriction base="dms:Choice">
          <xsd:enumeration value="Agency Rules, Policies and Procedures"/>
          <xsd:enumeration value="Agency Search engines"/>
          <xsd:enumeration value="Agency staff contacts"/>
          <xsd:enumeration value="Databases"/>
          <xsd:enumeration value="Employment information"/>
          <xsd:enumeration value="Executive Orders"/>
          <xsd:enumeration value="External Fiscal Reports"/>
          <xsd:enumeration value="Forms and Form instructions"/>
          <xsd:enumeration value="Grants or Funding Opportunities"/>
          <xsd:enumeration value="Homepages"/>
          <xsd:enumeration value="Legal Opinions and Advice"/>
          <xsd:enumeration value="Legislation, Proposed Legislation, and Statutes"/>
          <xsd:enumeration value="Legislative Appropriations Requests"/>
          <xsd:enumeration value="Licenses and Licensing Information"/>
          <xsd:enumeration value="Mail and Telecommunication Listings"/>
          <xsd:enumeration value="Manuals and Instructions"/>
          <xsd:enumeration value="Maps"/>
          <xsd:enumeration value="Meeting Agendas"/>
          <xsd:enumeration value="Meeting Minutes"/>
          <xsd:enumeration value="Miscellaneous reports"/>
          <xsd:enumeration value="News or Press Releases"/>
          <xsd:enumeration value="Non-fiscal reports and studies"/>
          <xsd:enumeration value="Organization Charts"/>
          <xsd:enumeration value="Other publications"/>
          <xsd:enumeration value="Periodicals - Newsletters and Magazines"/>
          <xsd:enumeration value="Personnel Policies and Procedures"/>
          <xsd:enumeration value="Plans and Planning Information"/>
          <xsd:enumeration value="Programs and Services"/>
          <xsd:enumeration value="Reference materials"/>
          <xsd:enumeration value="Reports - Biennial or Annual"/>
          <xsd:enumeration value="Reports - Required Legislative"/>
          <xsd:enumeration value="Reports on Performance Measures"/>
          <xsd:enumeration value="Speeches and Papers"/>
          <xsd:enumeration value="Statistics"/>
          <xsd:enumeration value="Strategic Plans"/>
          <xsd:enumeration value="Training Materials"/>
          <xsd:enumeration value="Web documents - Undefined"/>
        </xsd:restriction>
      </xsd:simpleType>
    </xsd:element>
    <xsd:element name="TaxKeywordTaxHTField" ma:index="22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3" nillable="true" ma:displayName="Taxonomy Catch All Column" ma:hidden="true" ma:list="{17e8d30a-da91-4395-8dbc-c1e53e82d6c7}" ma:internalName="TaxCatchAll" ma:showField="CatchAllData" ma:web="1624d5a5-934e-431c-bdeb-2205adc159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ummary xmlns="1624d5a5-934e-431c-bdeb-2205adc15921">Training &amp; Policy Development Update 
</DocumentSummary>
    <TaxCatchAll xmlns="1624d5a5-934e-431c-bdeb-2205adc15921">
      <Value>210</Value>
    </TaxCatchAll>
    <DocumentPublishDate xmlns="1624d5a5-934e-431c-bdeb-2205adc15921">2018-05-09T05:00:00+00:00</DocumentPublishDate>
    <DIRDepartment xmlns="1624d5a5-934e-431c-bdeb-2205adc15921">General</DIRDepartment>
    <SearchSummary xmlns="1624d5a5-934e-431c-bdeb-2205adc15921">Training &amp; Policy Development Update 
</SearchSummary>
    <DocumentExtension xmlns="1624d5a5-934e-431c-bdeb-2205adc15921">pptx</DocumentExtension>
    <DocumentCategory xmlns="1624d5a5-934e-431c-bdeb-2205adc15921">Event Materials</DocumentCategory>
    <RedirectURL xmlns="1624d5a5-934e-431c-bdeb-2205adc15921">/portal/internal/resources/DocumentLibrary/Training and Policy Development Update.pptx</RedirectURL>
    <TSLACSubject xmlns="1624d5a5-934e-431c-bdeb-2205adc15921">
      <Value>Executive Departments</Value>
      <Value>Government Information</Value>
      <Value>State Governments</Value>
    </TSLACSubject>
    <DocumentSize xmlns="1624d5a5-934e-431c-bdeb-2205adc15921">936.401864312</DocumentSize>
    <TSLACType xmlns="1624d5a5-934e-431c-bdeb-2205adc15921">Web documents - Undefined</TSLACType>
    <SearchKeywords xmlns="1624d5a5-934e-431c-bdeb-2205adc15921" xsi:nil="true"/>
    <TaxKeywordTaxHTField xmlns="1624d5a5-934e-431c-bdeb-2205adc1592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dir connect</TermName>
          <TermId xmlns="http://schemas.microsoft.com/office/infopath/2007/PartnerControls">2f3467d6-2dbd-4640-9150-9204f7c51540</TermId>
        </TermInfo>
      </Terms>
    </TaxKeywordTaxHTField>
  </documentManagement>
</p:properties>
</file>

<file path=customXml/itemProps1.xml><?xml version="1.0" encoding="utf-8"?>
<ds:datastoreItem xmlns:ds="http://schemas.openxmlformats.org/officeDocument/2006/customXml" ds:itemID="{04F4F715-E62E-4CC2-BF40-5922672F8757}"/>
</file>

<file path=customXml/itemProps2.xml><?xml version="1.0" encoding="utf-8"?>
<ds:datastoreItem xmlns:ds="http://schemas.openxmlformats.org/officeDocument/2006/customXml" ds:itemID="{035801BB-2BA8-4E37-83D7-84B0507425C0}"/>
</file>

<file path=customXml/itemProps3.xml><?xml version="1.0" encoding="utf-8"?>
<ds:datastoreItem xmlns:ds="http://schemas.openxmlformats.org/officeDocument/2006/customXml" ds:itemID="{3B27CA9D-34D6-4D7C-89F4-2C49D1C2437C}"/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441</Words>
  <Application>Microsoft Office PowerPoint</Application>
  <PresentationFormat>Widescreen</PresentationFormat>
  <Paragraphs>67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1_Office Theme</vt:lpstr>
      <vt:lpstr>PowerPoint Presentation</vt:lpstr>
      <vt:lpstr>Training Policy and Development Courses</vt:lpstr>
      <vt:lpstr>Basic Texas Purchaser Course</vt:lpstr>
      <vt:lpstr>Certified Texas Contract Developer </vt:lpstr>
      <vt:lpstr>Certified Texas Contract Manager</vt:lpstr>
      <vt:lpstr>Course Eligibility</vt:lpstr>
      <vt:lpstr>Certification Requirements</vt:lpstr>
      <vt:lpstr>CERTIFICATION RENEWAL  </vt:lpstr>
      <vt:lpstr>SUBMITTING YOUR RENEWAL DOCUMENT  </vt:lpstr>
      <vt:lpstr>CONTACT INFORMATION  </vt:lpstr>
    </vt:vector>
  </TitlesOfParts>
  <Company>Texas Comptroller of Public Accounts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and Policy Development Update</dc:title>
  <dc:creator>Tosca Mccormick</dc:creator>
  <cp:keywords>dir connect</cp:keywords>
  <cp:lastModifiedBy>Leticia Estrada</cp:lastModifiedBy>
  <cp:revision>44</cp:revision>
  <cp:lastPrinted>2018-01-25T15:44:56Z</cp:lastPrinted>
  <dcterms:created xsi:type="dcterms:W3CDTF">2017-10-20T20:03:13Z</dcterms:created>
  <dcterms:modified xsi:type="dcterms:W3CDTF">2018-03-28T20:16:14Z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0x010100BC37E061906B8D41B78466604C53C4AE</vt:lpwstr>
  </property>
  <property fmtid="{D5CDD505-2E9C-101B-9397-08002B2CF9AE}" pid="3" name="TaxKeyword">
    <vt:lpwstr>210;#dir connect|2f3467d6-2dbd-4640-9150-9204f7c51540</vt:lpwstr>
  </property>
  <property fmtid="{D5CDD505-2E9C-101B-9397-08002B2CF9AE}" pid="4" name="WorkflowChangePath">
    <vt:lpwstr>4e7f0d7b-af58-4d14-a711-25a4e8942f2a,4;4e7f0d7b-af58-4d14-a711-25a4e8942f2a,4;4e7f0d7b-af58-4d14-a711-25a4e8942f2a,4;4e7f0d7b-af58-4d14-a711-25a4e8942f2a,4;4e7f0d7b-af58-4d14-a711-25a4e8942f2a,4;4e7f0d7b-af58-4d14-a711-25a4e8942f2a,4;4e7f0d7b-af58-4d14-a711-25a4e8942f2a,4;</vt:lpwstr>
  </property>
</Properties>
</file>