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s/slide5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30.xml" ContentType="application/vnd.openxmlformats-officedocument.presentationml.slide+xml"/>
  <Override PartName="/ppt/slides/slide57.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6.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44.xml" ContentType="application/vnd.openxmlformats-officedocument.presentationml.slide+xml"/>
  <Override PartName="/ppt/slides/slide29.xml" ContentType="application/vnd.openxmlformats-officedocument.presentationml.slide+xml"/>
  <Override PartName="/ppt/slides/slide42.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5.xml" ContentType="application/vnd.openxmlformats-officedocument.presentationml.slide+xml"/>
  <Override PartName="/ppt/slides/slide43.xml" ContentType="application/vnd.openxmlformats-officedocument.presentationml.slide+xml"/>
  <Override PartName="/ppt/slides/slide37.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63.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8.xml" ContentType="application/vnd.openxmlformats-officedocument.presentationml.notesSlide+xml"/>
  <Override PartName="/ppt/slideLayouts/slideLayout64.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rawing1.xml" ContentType="application/vnd.ms-office.drawingml.diagramDrawing+xml"/>
  <Override PartName="/ppt/theme/theme5.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8" r:id="rId2"/>
    <p:sldMasterId id="2147483737" r:id="rId3"/>
  </p:sldMasterIdLst>
  <p:notesMasterIdLst>
    <p:notesMasterId r:id="rId61"/>
  </p:notesMasterIdLst>
  <p:handoutMasterIdLst>
    <p:handoutMasterId r:id="rId62"/>
  </p:handoutMasterIdLst>
  <p:sldIdLst>
    <p:sldId id="256" r:id="rId4"/>
    <p:sldId id="414" r:id="rId5"/>
    <p:sldId id="410" r:id="rId6"/>
    <p:sldId id="353" r:id="rId7"/>
    <p:sldId id="374" r:id="rId8"/>
    <p:sldId id="417" r:id="rId9"/>
    <p:sldId id="379" r:id="rId10"/>
    <p:sldId id="421" r:id="rId11"/>
    <p:sldId id="321" r:id="rId12"/>
    <p:sldId id="418" r:id="rId13"/>
    <p:sldId id="266" r:id="rId14"/>
    <p:sldId id="412" r:id="rId15"/>
    <p:sldId id="329" r:id="rId16"/>
    <p:sldId id="346" r:id="rId17"/>
    <p:sldId id="339" r:id="rId18"/>
    <p:sldId id="362" r:id="rId19"/>
    <p:sldId id="380" r:id="rId20"/>
    <p:sldId id="363" r:id="rId21"/>
    <p:sldId id="365" r:id="rId22"/>
    <p:sldId id="366" r:id="rId23"/>
    <p:sldId id="357" r:id="rId24"/>
    <p:sldId id="413" r:id="rId25"/>
    <p:sldId id="419" r:id="rId26"/>
    <p:sldId id="360" r:id="rId27"/>
    <p:sldId id="422" r:id="rId28"/>
    <p:sldId id="423" r:id="rId29"/>
    <p:sldId id="424" r:id="rId30"/>
    <p:sldId id="427" r:id="rId31"/>
    <p:sldId id="335" r:id="rId32"/>
    <p:sldId id="352" r:id="rId33"/>
    <p:sldId id="349" r:id="rId34"/>
    <p:sldId id="337" r:id="rId35"/>
    <p:sldId id="382" r:id="rId36"/>
    <p:sldId id="383" r:id="rId37"/>
    <p:sldId id="415" r:id="rId38"/>
    <p:sldId id="384" r:id="rId39"/>
    <p:sldId id="385" r:id="rId40"/>
    <p:sldId id="386" r:id="rId41"/>
    <p:sldId id="420" r:id="rId42"/>
    <p:sldId id="387" r:id="rId43"/>
    <p:sldId id="388" r:id="rId44"/>
    <p:sldId id="389" r:id="rId45"/>
    <p:sldId id="428" r:id="rId46"/>
    <p:sldId id="392" r:id="rId47"/>
    <p:sldId id="393" r:id="rId48"/>
    <p:sldId id="396" r:id="rId49"/>
    <p:sldId id="399" r:id="rId50"/>
    <p:sldId id="395" r:id="rId51"/>
    <p:sldId id="397" r:id="rId52"/>
    <p:sldId id="400" r:id="rId53"/>
    <p:sldId id="401" r:id="rId54"/>
    <p:sldId id="402" r:id="rId55"/>
    <p:sldId id="403" r:id="rId56"/>
    <p:sldId id="404" r:id="rId57"/>
    <p:sldId id="405" r:id="rId58"/>
    <p:sldId id="406" r:id="rId59"/>
    <p:sldId id="40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 id="2" name="Lopez, Elizabeth" initials="LE" lastIdx="8" clrIdx="1">
    <p:extLst>
      <p:ext uri="{19B8F6BF-5375-455C-9EA6-DF929625EA0E}">
        <p15:presenceInfo xmlns:p15="http://schemas.microsoft.com/office/powerpoint/2012/main" userId="S-1-5-21-1492875657-3371681403-4255478549-7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485" y="5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commentAuthors" Target="commentAuthors.xml"/><Relationship Id="rId68"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69" Type="http://schemas.openxmlformats.org/officeDocument/2006/relationships/customXml" Target="../customXml/item2.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7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75CA9-F83F-4248-B936-CC214DFD0F7F}"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E90383EF-480D-4CA6-A787-8C8F988A3F73}">
      <dgm:prSet phldrT="[Text]"/>
      <dgm:spPr>
        <a:solidFill>
          <a:schemeClr val="tx1"/>
        </a:solidFill>
      </dgm:spPr>
      <dgm:t>
        <a:bodyPr/>
        <a:lstStyle/>
        <a:p>
          <a:r>
            <a:rPr lang="en-US" dirty="0">
              <a:latin typeface="Franklin Gothic Medium" panose="020B0603020102020204" pitchFamily="34" charset="0"/>
            </a:rPr>
            <a:t>PLAN</a:t>
          </a:r>
        </a:p>
      </dgm:t>
    </dgm:pt>
    <dgm:pt modelId="{4CBDE546-BC2B-487E-A11E-8C932579AAC0}" type="parTrans" cxnId="{230CD76C-2505-4258-B909-2637D7F31335}">
      <dgm:prSet/>
      <dgm:spPr/>
      <dgm:t>
        <a:bodyPr/>
        <a:lstStyle/>
        <a:p>
          <a:endParaRPr lang="en-US"/>
        </a:p>
      </dgm:t>
    </dgm:pt>
    <dgm:pt modelId="{0BB31D5B-BEE4-448A-A973-FAE021C5D9DE}" type="sibTrans" cxnId="{230CD76C-2505-4258-B909-2637D7F31335}">
      <dgm:prSet/>
      <dgm:spPr/>
      <dgm:t>
        <a:bodyPr/>
        <a:lstStyle/>
        <a:p>
          <a:endParaRPr lang="en-US"/>
        </a:p>
      </dgm:t>
    </dgm:pt>
    <dgm:pt modelId="{299BAD8F-7FAB-46B4-B6B3-E39CE5749950}">
      <dgm:prSet phldrT="[Text]" custT="1"/>
      <dgm:spPr>
        <a:solidFill>
          <a:schemeClr val="tx1"/>
        </a:solidFill>
        <a:ln>
          <a:solidFill>
            <a:schemeClr val="tx1"/>
          </a:solidFill>
        </a:ln>
      </dgm:spPr>
      <dgm:t>
        <a:bodyPr/>
        <a:lstStyle/>
        <a:p>
          <a:endParaRPr lang="en-US" sz="2300" dirty="0">
            <a:solidFill>
              <a:schemeClr val="bg1"/>
            </a:solidFill>
            <a:latin typeface="Franklin Gothic Medium" panose="020B0603020102020204" pitchFamily="34" charset="0"/>
          </a:endParaRPr>
        </a:p>
        <a:p>
          <a:r>
            <a:rPr lang="en-US" sz="2300" dirty="0">
              <a:solidFill>
                <a:schemeClr val="bg1"/>
              </a:solidFill>
              <a:latin typeface="Franklin Gothic Medium" panose="020B0603020102020204" pitchFamily="34" charset="0"/>
            </a:rPr>
            <a:t>○Define need</a:t>
          </a:r>
        </a:p>
        <a:p>
          <a:r>
            <a:rPr lang="en-US" sz="800" dirty="0">
              <a:solidFill>
                <a:schemeClr val="bg1"/>
              </a:solidFill>
              <a:latin typeface="Franklin Gothic Medium" panose="020B0603020102020204" pitchFamily="34" charset="0"/>
            </a:rPr>
            <a:t> </a:t>
          </a:r>
        </a:p>
        <a:p>
          <a:r>
            <a:rPr lang="en-US" sz="2300" dirty="0">
              <a:solidFill>
                <a:schemeClr val="bg1"/>
              </a:solidFill>
              <a:latin typeface="Franklin Gothic Medium" panose="020B0603020102020204" pitchFamily="34" charset="0"/>
            </a:rPr>
            <a:t>○Assess project risk</a:t>
          </a:r>
        </a:p>
        <a:p>
          <a:endParaRPr lang="en-US" sz="800" dirty="0">
            <a:solidFill>
              <a:schemeClr val="bg1"/>
            </a:solidFill>
            <a:latin typeface="Franklin Gothic Medium" panose="020B0603020102020204" pitchFamily="34" charset="0"/>
          </a:endParaRPr>
        </a:p>
        <a:p>
          <a:r>
            <a:rPr lang="en-US" sz="2300" dirty="0">
              <a:solidFill>
                <a:schemeClr val="bg1"/>
              </a:solidFill>
              <a:latin typeface="Franklin Gothic Medium" panose="020B0603020102020204" pitchFamily="34" charset="0"/>
            </a:rPr>
            <a:t>○Develop SOW elements</a:t>
          </a:r>
        </a:p>
        <a:p>
          <a:r>
            <a:rPr lang="en-US" sz="2300" dirty="0">
              <a:solidFill>
                <a:schemeClr val="bg1"/>
              </a:solidFill>
              <a:latin typeface="Franklin Gothic Medium" panose="020B0603020102020204" pitchFamily="34" charset="0"/>
            </a:rPr>
            <a:t>   necessary to manage</a:t>
          </a:r>
        </a:p>
        <a:p>
          <a:r>
            <a:rPr lang="en-US" sz="2300" dirty="0">
              <a:solidFill>
                <a:schemeClr val="bg1"/>
              </a:solidFill>
              <a:latin typeface="Franklin Gothic Medium" panose="020B0603020102020204" pitchFamily="34" charset="0"/>
            </a:rPr>
            <a:t>   the contract</a:t>
          </a:r>
        </a:p>
      </dgm:t>
    </dgm:pt>
    <dgm:pt modelId="{B540A17E-0D3B-4171-94E6-F0A9989D9E1D}" type="parTrans" cxnId="{74496637-F0DE-4B87-BB77-D151AA9E1168}">
      <dgm:prSet/>
      <dgm:spPr/>
      <dgm:t>
        <a:bodyPr/>
        <a:lstStyle/>
        <a:p>
          <a:endParaRPr lang="en-US"/>
        </a:p>
      </dgm:t>
    </dgm:pt>
    <dgm:pt modelId="{0EBD9726-5623-42DF-B87D-EF900732BFCF}" type="sibTrans" cxnId="{74496637-F0DE-4B87-BB77-D151AA9E1168}">
      <dgm:prSet/>
      <dgm:spPr/>
      <dgm:t>
        <a:bodyPr/>
        <a:lstStyle/>
        <a:p>
          <a:endParaRPr lang="en-US"/>
        </a:p>
      </dgm:t>
    </dgm:pt>
    <dgm:pt modelId="{7090FCA6-BD04-4B57-AA0F-E65734C45BC4}">
      <dgm:prSet phldrT="[Text]"/>
      <dgm:spPr>
        <a:solidFill>
          <a:srgbClr val="A858A2"/>
        </a:solidFill>
      </dgm:spPr>
      <dgm:t>
        <a:bodyPr/>
        <a:lstStyle/>
        <a:p>
          <a:r>
            <a:rPr lang="en-US" dirty="0">
              <a:latin typeface="Franklin Gothic Medium" panose="020B0603020102020204" pitchFamily="34" charset="0"/>
            </a:rPr>
            <a:t>SELECT</a:t>
          </a:r>
        </a:p>
      </dgm:t>
    </dgm:pt>
    <dgm:pt modelId="{71AFCF4D-ACEA-4608-BBB2-3DE0CA87A46B}" type="parTrans" cxnId="{4CEAE883-17A7-4569-82EE-49B76A6C24C6}">
      <dgm:prSet/>
      <dgm:spPr/>
      <dgm:t>
        <a:bodyPr/>
        <a:lstStyle/>
        <a:p>
          <a:endParaRPr lang="en-US"/>
        </a:p>
      </dgm:t>
    </dgm:pt>
    <dgm:pt modelId="{30C262DB-2625-497C-8670-84CA82AFC37A}" type="sibTrans" cxnId="{4CEAE883-17A7-4569-82EE-49B76A6C24C6}">
      <dgm:prSet/>
      <dgm:spPr/>
      <dgm:t>
        <a:bodyPr/>
        <a:lstStyle/>
        <a:p>
          <a:endParaRPr lang="en-US"/>
        </a:p>
      </dgm:t>
    </dgm:pt>
    <dgm:pt modelId="{3C69C894-A366-4F1B-827B-B0AC7D7377B9}">
      <dgm:prSet phldrT="[Text]" custT="1"/>
      <dgm:spPr>
        <a:solidFill>
          <a:srgbClr val="A858A2"/>
        </a:solidFill>
        <a:ln>
          <a:solidFill>
            <a:srgbClr val="A858A2"/>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300" dirty="0">
              <a:solidFill>
                <a:schemeClr val="bg1"/>
              </a:solidFill>
              <a:latin typeface="Franklin Gothic Medium" panose="020B0603020102020204" pitchFamily="34" charset="0"/>
            </a:rPr>
            <a:t>○Submit SOW to</a:t>
          </a:r>
        </a:p>
        <a:p>
          <a:pPr marL="0" marR="0" indent="0" defTabSz="914400" eaLnBrk="1" fontAlgn="auto" latinLnBrk="0" hangingPunct="1">
            <a:lnSpc>
              <a:spcPct val="100000"/>
            </a:lnSpc>
            <a:spcBef>
              <a:spcPts val="0"/>
            </a:spcBef>
            <a:spcAft>
              <a:spcPts val="0"/>
            </a:spcAft>
            <a:buClrTx/>
            <a:buSzTx/>
            <a:buFontTx/>
            <a:buNone/>
            <a:tabLst/>
            <a:defRPr/>
          </a:pPr>
          <a:r>
            <a:rPr lang="en-US" sz="2300" dirty="0">
              <a:solidFill>
                <a:schemeClr val="bg1"/>
              </a:solidFill>
              <a:latin typeface="Franklin Gothic Medium" panose="020B0603020102020204" pitchFamily="34" charset="0"/>
            </a:rPr>
            <a:t>  appropriate categories</a:t>
          </a:r>
        </a:p>
        <a:p>
          <a:pPr defTabSz="1022350">
            <a:lnSpc>
              <a:spcPct val="90000"/>
            </a:lnSpc>
            <a:spcBef>
              <a:spcPct val="0"/>
            </a:spcBef>
            <a:spcAft>
              <a:spcPct val="35000"/>
            </a:spcAft>
          </a:pPr>
          <a:endParaRPr lang="en-US" sz="800" dirty="0">
            <a:solidFill>
              <a:schemeClr val="bg1"/>
            </a:solidFill>
            <a:latin typeface="Franklin Gothic Medium" panose="020B0603020102020204" pitchFamily="34" charset="0"/>
          </a:endParaRPr>
        </a:p>
        <a:p>
          <a:pPr defTabSz="1022350">
            <a:lnSpc>
              <a:spcPct val="90000"/>
            </a:lnSpc>
            <a:spcBef>
              <a:spcPct val="0"/>
            </a:spcBef>
            <a:spcAft>
              <a:spcPct val="35000"/>
            </a:spcAft>
          </a:pPr>
          <a:r>
            <a:rPr lang="en-US" sz="2300" dirty="0">
              <a:solidFill>
                <a:schemeClr val="bg1"/>
              </a:solidFill>
              <a:latin typeface="Franklin Gothic Medium" panose="020B0603020102020204" pitchFamily="34" charset="0"/>
            </a:rPr>
            <a:t>○Review responses</a:t>
          </a:r>
        </a:p>
        <a:p>
          <a:pPr defTabSz="1022350">
            <a:lnSpc>
              <a:spcPct val="90000"/>
            </a:lnSpc>
            <a:spcBef>
              <a:spcPct val="0"/>
            </a:spcBef>
            <a:spcAft>
              <a:spcPct val="35000"/>
            </a:spcAft>
          </a:pPr>
          <a:endParaRPr lang="en-US" sz="800" dirty="0">
            <a:solidFill>
              <a:schemeClr val="bg1"/>
            </a:solidFill>
            <a:latin typeface="Franklin Gothic Medium" panose="020B0603020102020204" pitchFamily="34" charset="0"/>
          </a:endParaRPr>
        </a:p>
        <a:p>
          <a:pPr defTabSz="1022350">
            <a:lnSpc>
              <a:spcPct val="90000"/>
            </a:lnSpc>
            <a:spcBef>
              <a:spcPct val="0"/>
            </a:spcBef>
            <a:spcAft>
              <a:spcPct val="35000"/>
            </a:spcAft>
          </a:pPr>
          <a:r>
            <a:rPr lang="en-US" sz="2300" dirty="0">
              <a:solidFill>
                <a:schemeClr val="bg1"/>
              </a:solidFill>
              <a:latin typeface="Franklin Gothic Medium" panose="020B0603020102020204" pitchFamily="34" charset="0"/>
            </a:rPr>
            <a:t>○Initiate work with the</a:t>
          </a:r>
        </a:p>
        <a:p>
          <a:pPr defTabSz="1022350">
            <a:lnSpc>
              <a:spcPct val="90000"/>
            </a:lnSpc>
            <a:spcBef>
              <a:spcPct val="0"/>
            </a:spcBef>
            <a:spcAft>
              <a:spcPct val="35000"/>
            </a:spcAft>
          </a:pPr>
          <a:r>
            <a:rPr lang="en-US" sz="2300" dirty="0">
              <a:solidFill>
                <a:schemeClr val="bg1"/>
              </a:solidFill>
              <a:latin typeface="Franklin Gothic Medium" panose="020B0603020102020204" pitchFamily="34" charset="0"/>
            </a:rPr>
            <a:t>  selected vendor</a:t>
          </a:r>
        </a:p>
      </dgm:t>
    </dgm:pt>
    <dgm:pt modelId="{80DC3037-3D3D-418B-B8A1-917D1E14522E}" type="parTrans" cxnId="{A0E7A905-D075-4B4A-B56E-C6AA4B76051F}">
      <dgm:prSet/>
      <dgm:spPr/>
      <dgm:t>
        <a:bodyPr/>
        <a:lstStyle/>
        <a:p>
          <a:endParaRPr lang="en-US"/>
        </a:p>
      </dgm:t>
    </dgm:pt>
    <dgm:pt modelId="{4640ABD8-F4AC-4D4D-88A4-2E358201A8D0}" type="sibTrans" cxnId="{A0E7A905-D075-4B4A-B56E-C6AA4B76051F}">
      <dgm:prSet/>
      <dgm:spPr/>
      <dgm:t>
        <a:bodyPr/>
        <a:lstStyle/>
        <a:p>
          <a:endParaRPr lang="en-US"/>
        </a:p>
      </dgm:t>
    </dgm:pt>
    <dgm:pt modelId="{73FB00F6-9F15-4F5D-AF67-49CD9BDC91A5}">
      <dgm:prSet phldrT="[Text]"/>
      <dgm:spPr>
        <a:solidFill>
          <a:schemeClr val="tx1"/>
        </a:solidFill>
      </dgm:spPr>
      <dgm:t>
        <a:bodyPr/>
        <a:lstStyle/>
        <a:p>
          <a:r>
            <a:rPr lang="en-US" dirty="0">
              <a:latin typeface="Franklin Gothic Medium" panose="020B0603020102020204" pitchFamily="34" charset="0"/>
            </a:rPr>
            <a:t>MANAGE</a:t>
          </a:r>
        </a:p>
      </dgm:t>
    </dgm:pt>
    <dgm:pt modelId="{D33AE988-D9D1-4217-A7C6-8D4C14B4C061}" type="parTrans" cxnId="{CF825DFD-4E86-42DC-A39D-2542B592CEF1}">
      <dgm:prSet/>
      <dgm:spPr/>
      <dgm:t>
        <a:bodyPr/>
        <a:lstStyle/>
        <a:p>
          <a:endParaRPr lang="en-US"/>
        </a:p>
      </dgm:t>
    </dgm:pt>
    <dgm:pt modelId="{E7E6C1DE-1892-44E4-A782-70AB47C65555}" type="sibTrans" cxnId="{CF825DFD-4E86-42DC-A39D-2542B592CEF1}">
      <dgm:prSet/>
      <dgm:spPr/>
      <dgm:t>
        <a:bodyPr/>
        <a:lstStyle/>
        <a:p>
          <a:endParaRPr lang="en-US"/>
        </a:p>
      </dgm:t>
    </dgm:pt>
    <dgm:pt modelId="{A2C289C1-36AB-42DB-BFB6-26531225E0B2}">
      <dgm:prSet phldrT="[Text]" custT="1"/>
      <dgm:spPr>
        <a:solidFill>
          <a:schemeClr val="tx1"/>
        </a:solidFill>
        <a:ln>
          <a:solidFill>
            <a:schemeClr val="tx1"/>
          </a:solidFill>
        </a:ln>
      </dgm:spPr>
      <dgm:t>
        <a:bodyPr/>
        <a:lstStyle/>
        <a:p>
          <a:r>
            <a:rPr lang="en-US" sz="2300" dirty="0">
              <a:solidFill>
                <a:schemeClr val="bg1"/>
              </a:solidFill>
              <a:latin typeface="Franklin Gothic Medium" panose="020B0603020102020204" pitchFamily="34" charset="0"/>
            </a:rPr>
            <a:t>○Develop tools necessary</a:t>
          </a:r>
        </a:p>
        <a:p>
          <a:r>
            <a:rPr lang="en-US" sz="2300" dirty="0">
              <a:solidFill>
                <a:schemeClr val="bg1"/>
              </a:solidFill>
              <a:latin typeface="Franklin Gothic Medium" panose="020B0603020102020204" pitchFamily="34" charset="0"/>
            </a:rPr>
            <a:t>   to manage the vendor</a:t>
          </a:r>
        </a:p>
        <a:p>
          <a:endParaRPr lang="en-US" sz="800" dirty="0">
            <a:solidFill>
              <a:schemeClr val="bg1"/>
            </a:solidFill>
            <a:latin typeface="Franklin Gothic Medium" panose="020B0603020102020204" pitchFamily="34" charset="0"/>
          </a:endParaRPr>
        </a:p>
        <a:p>
          <a:r>
            <a:rPr lang="en-US" sz="2300" dirty="0">
              <a:solidFill>
                <a:schemeClr val="bg1"/>
              </a:solidFill>
              <a:latin typeface="Franklin Gothic Medium" panose="020B0603020102020204" pitchFamily="34" charset="0"/>
            </a:rPr>
            <a:t>○Document vendor</a:t>
          </a:r>
        </a:p>
        <a:p>
          <a:r>
            <a:rPr lang="en-US" sz="2300" dirty="0">
              <a:solidFill>
                <a:schemeClr val="bg1"/>
              </a:solidFill>
              <a:latin typeface="Franklin Gothic Medium" panose="020B0603020102020204" pitchFamily="34" charset="0"/>
            </a:rPr>
            <a:t>   performance</a:t>
          </a:r>
        </a:p>
      </dgm:t>
    </dgm:pt>
    <dgm:pt modelId="{926BD355-6D1F-40C3-B3D3-73B8609B79B4}" type="parTrans" cxnId="{024FBDDE-3D8D-4781-A254-4B8104A3257E}">
      <dgm:prSet/>
      <dgm:spPr/>
      <dgm:t>
        <a:bodyPr/>
        <a:lstStyle/>
        <a:p>
          <a:endParaRPr lang="en-US"/>
        </a:p>
      </dgm:t>
    </dgm:pt>
    <dgm:pt modelId="{1B43BC42-B681-47B9-B388-CF783ABE097A}" type="sibTrans" cxnId="{024FBDDE-3D8D-4781-A254-4B8104A3257E}">
      <dgm:prSet/>
      <dgm:spPr/>
      <dgm:t>
        <a:bodyPr/>
        <a:lstStyle/>
        <a:p>
          <a:endParaRPr lang="en-US"/>
        </a:p>
      </dgm:t>
    </dgm:pt>
    <dgm:pt modelId="{1EFC5068-7B0E-40BD-8920-ED2B911C4D9C}">
      <dgm:prSet/>
      <dgm:spPr>
        <a:solidFill>
          <a:srgbClr val="A858A2"/>
        </a:solidFill>
        <a:ln>
          <a:solidFill>
            <a:srgbClr val="A858A2"/>
          </a:solidFill>
        </a:ln>
      </dgm:spPr>
      <dgm:t>
        <a:bodyPr/>
        <a:lstStyle/>
        <a:p>
          <a:pPr defTabSz="1022350">
            <a:lnSpc>
              <a:spcPct val="90000"/>
            </a:lnSpc>
            <a:spcBef>
              <a:spcPct val="0"/>
            </a:spcBef>
            <a:spcAft>
              <a:spcPct val="35000"/>
            </a:spcAft>
          </a:pPr>
          <a:endParaRPr lang="en-US" sz="2300">
            <a:latin typeface="Franklin Gothic Medium" panose="020B0603020102020204" pitchFamily="34" charset="0"/>
          </a:endParaRPr>
        </a:p>
      </dgm:t>
    </dgm:pt>
    <dgm:pt modelId="{B12D03B6-8EB7-4E4C-A716-AE08E2346607}" type="parTrans" cxnId="{C2C6F66F-5993-45AD-9A39-7869D85F67A8}">
      <dgm:prSet/>
      <dgm:spPr/>
      <dgm:t>
        <a:bodyPr/>
        <a:lstStyle/>
        <a:p>
          <a:endParaRPr lang="en-US"/>
        </a:p>
      </dgm:t>
    </dgm:pt>
    <dgm:pt modelId="{83577E29-C835-4D9C-9060-01FD56B514FC}" type="sibTrans" cxnId="{C2C6F66F-5993-45AD-9A39-7869D85F67A8}">
      <dgm:prSet/>
      <dgm:spPr/>
      <dgm:t>
        <a:bodyPr/>
        <a:lstStyle/>
        <a:p>
          <a:endParaRPr lang="en-US"/>
        </a:p>
      </dgm:t>
    </dgm:pt>
    <dgm:pt modelId="{4506AD38-FAC2-4667-B693-9C3AD5719379}">
      <dgm:prSet custT="1"/>
      <dgm:spPr/>
      <dgm:t>
        <a:bodyPr/>
        <a:lstStyle/>
        <a:p>
          <a:pPr defTabSz="1022350">
            <a:lnSpc>
              <a:spcPct val="90000"/>
            </a:lnSpc>
            <a:spcBef>
              <a:spcPct val="0"/>
            </a:spcBef>
            <a:spcAft>
              <a:spcPct val="35000"/>
            </a:spcAft>
          </a:pPr>
          <a:endParaRPr lang="en-US" sz="2300" dirty="0">
            <a:solidFill>
              <a:schemeClr val="bg1"/>
            </a:solidFill>
            <a:latin typeface="Franklin Gothic Medium" panose="020B0603020102020204" pitchFamily="34" charset="0"/>
          </a:endParaRPr>
        </a:p>
      </dgm:t>
    </dgm:pt>
    <dgm:pt modelId="{8CDFA3FA-AFE6-401E-9021-BAE2A9BCF635}" type="parTrans" cxnId="{FB69B791-D4D4-4C95-994E-447774C6BE02}">
      <dgm:prSet/>
      <dgm:spPr/>
      <dgm:t>
        <a:bodyPr/>
        <a:lstStyle/>
        <a:p>
          <a:endParaRPr lang="en-US"/>
        </a:p>
      </dgm:t>
    </dgm:pt>
    <dgm:pt modelId="{0A4E9869-482F-4702-94E8-9128904607C3}" type="sibTrans" cxnId="{FB69B791-D4D4-4C95-994E-447774C6BE02}">
      <dgm:prSet/>
      <dgm:spPr/>
      <dgm:t>
        <a:bodyPr/>
        <a:lstStyle/>
        <a:p>
          <a:endParaRPr lang="en-US"/>
        </a:p>
      </dgm:t>
    </dgm:pt>
    <dgm:pt modelId="{28112666-3D6C-41FC-91C4-E345E957DCC5}">
      <dgm:prSet custT="1"/>
      <dgm:spPr/>
      <dgm:t>
        <a:bodyPr/>
        <a:lstStyle/>
        <a:p>
          <a:pPr defTabSz="1022350">
            <a:lnSpc>
              <a:spcPct val="90000"/>
            </a:lnSpc>
            <a:spcBef>
              <a:spcPct val="0"/>
            </a:spcBef>
            <a:spcAft>
              <a:spcPct val="35000"/>
            </a:spcAft>
          </a:pPr>
          <a:endParaRPr lang="en-US" sz="2300" dirty="0">
            <a:solidFill>
              <a:schemeClr val="bg1"/>
            </a:solidFill>
            <a:latin typeface="Franklin Gothic Medium" panose="020B0603020102020204" pitchFamily="34" charset="0"/>
          </a:endParaRPr>
        </a:p>
      </dgm:t>
    </dgm:pt>
    <dgm:pt modelId="{7E356ED0-8793-4613-A0E7-1528A328B3D6}" type="parTrans" cxnId="{6F2E90FF-1C36-4F51-A1AC-909D272AFEF9}">
      <dgm:prSet/>
      <dgm:spPr/>
      <dgm:t>
        <a:bodyPr/>
        <a:lstStyle/>
        <a:p>
          <a:endParaRPr lang="en-US"/>
        </a:p>
      </dgm:t>
    </dgm:pt>
    <dgm:pt modelId="{814A2DCD-194A-4A22-9F3B-748F2C13E060}" type="sibTrans" cxnId="{6F2E90FF-1C36-4F51-A1AC-909D272AFEF9}">
      <dgm:prSet/>
      <dgm:spPr/>
      <dgm:t>
        <a:bodyPr/>
        <a:lstStyle/>
        <a:p>
          <a:endParaRPr lang="en-US"/>
        </a:p>
      </dgm:t>
    </dgm:pt>
    <dgm:pt modelId="{3008550B-2999-4F48-A059-C85FEE6252A5}" type="pres">
      <dgm:prSet presAssocID="{F7875CA9-F83F-4248-B936-CC214DFD0F7F}" presName="Name0" presStyleCnt="0">
        <dgm:presLayoutVars>
          <dgm:chMax val="5"/>
          <dgm:chPref val="5"/>
          <dgm:dir/>
          <dgm:animLvl val="lvl"/>
        </dgm:presLayoutVars>
      </dgm:prSet>
      <dgm:spPr/>
      <dgm:t>
        <a:bodyPr/>
        <a:lstStyle/>
        <a:p>
          <a:endParaRPr lang="en-US"/>
        </a:p>
      </dgm:t>
    </dgm:pt>
    <dgm:pt modelId="{3FB2E1B5-DD24-45EE-AEE9-E12388B069E9}" type="pres">
      <dgm:prSet presAssocID="{E90383EF-480D-4CA6-A787-8C8F988A3F73}" presName="parentText1" presStyleLbl="node1" presStyleIdx="0" presStyleCnt="3" custLinFactNeighborX="-14559" custLinFactNeighborY="19690">
        <dgm:presLayoutVars>
          <dgm:chMax/>
          <dgm:chPref val="3"/>
          <dgm:bulletEnabled val="1"/>
        </dgm:presLayoutVars>
      </dgm:prSet>
      <dgm:spPr/>
      <dgm:t>
        <a:bodyPr/>
        <a:lstStyle/>
        <a:p>
          <a:endParaRPr lang="en-US"/>
        </a:p>
      </dgm:t>
    </dgm:pt>
    <dgm:pt modelId="{38025E33-136B-4E30-98BC-3753B9D99620}" type="pres">
      <dgm:prSet presAssocID="{E90383EF-480D-4CA6-A787-8C8F988A3F73}" presName="childText1" presStyleLbl="solidAlignAcc1" presStyleIdx="0" presStyleCnt="3" custLinFactNeighborY="547">
        <dgm:presLayoutVars>
          <dgm:chMax val="0"/>
          <dgm:chPref val="0"/>
          <dgm:bulletEnabled val="1"/>
        </dgm:presLayoutVars>
      </dgm:prSet>
      <dgm:spPr/>
      <dgm:t>
        <a:bodyPr/>
        <a:lstStyle/>
        <a:p>
          <a:endParaRPr lang="en-US"/>
        </a:p>
      </dgm:t>
    </dgm:pt>
    <dgm:pt modelId="{603BD671-366E-469C-A8BC-9EC391836677}" type="pres">
      <dgm:prSet presAssocID="{7090FCA6-BD04-4B57-AA0F-E65734C45BC4}" presName="parentText2" presStyleLbl="node1" presStyleIdx="1" presStyleCnt="3">
        <dgm:presLayoutVars>
          <dgm:chMax/>
          <dgm:chPref val="3"/>
          <dgm:bulletEnabled val="1"/>
        </dgm:presLayoutVars>
      </dgm:prSet>
      <dgm:spPr/>
      <dgm:t>
        <a:bodyPr/>
        <a:lstStyle/>
        <a:p>
          <a:endParaRPr lang="en-US"/>
        </a:p>
      </dgm:t>
    </dgm:pt>
    <dgm:pt modelId="{99E3CD25-5006-4F81-B177-C21A67B20EC0}" type="pres">
      <dgm:prSet presAssocID="{7090FCA6-BD04-4B57-AA0F-E65734C45BC4}" presName="childText2" presStyleLbl="solidAlignAcc1" presStyleIdx="1" presStyleCnt="3" custLinFactNeighborX="516" custLinFactNeighborY="-1699">
        <dgm:presLayoutVars>
          <dgm:chMax val="0"/>
          <dgm:chPref val="0"/>
          <dgm:bulletEnabled val="1"/>
        </dgm:presLayoutVars>
      </dgm:prSet>
      <dgm:spPr/>
      <dgm:t>
        <a:bodyPr/>
        <a:lstStyle/>
        <a:p>
          <a:endParaRPr lang="en-US"/>
        </a:p>
      </dgm:t>
    </dgm:pt>
    <dgm:pt modelId="{DCA1B51C-3FBB-42AD-9D7A-DDD4C2CE6FD6}" type="pres">
      <dgm:prSet presAssocID="{73FB00F6-9F15-4F5D-AF67-49CD9BDC91A5}" presName="parentText3" presStyleLbl="node1" presStyleIdx="2" presStyleCnt="3">
        <dgm:presLayoutVars>
          <dgm:chMax/>
          <dgm:chPref val="3"/>
          <dgm:bulletEnabled val="1"/>
        </dgm:presLayoutVars>
      </dgm:prSet>
      <dgm:spPr/>
      <dgm:t>
        <a:bodyPr/>
        <a:lstStyle/>
        <a:p>
          <a:endParaRPr lang="en-US"/>
        </a:p>
      </dgm:t>
    </dgm:pt>
    <dgm:pt modelId="{64601935-2BAE-4EB7-B60A-70F3E87EBB01}" type="pres">
      <dgm:prSet presAssocID="{73FB00F6-9F15-4F5D-AF67-49CD9BDC91A5}" presName="childText3" presStyleLbl="solidAlignAcc1" presStyleIdx="2" presStyleCnt="3" custLinFactNeighborX="516" custLinFactNeighborY="-2873">
        <dgm:presLayoutVars>
          <dgm:chMax val="0"/>
          <dgm:chPref val="0"/>
          <dgm:bulletEnabled val="1"/>
        </dgm:presLayoutVars>
      </dgm:prSet>
      <dgm:spPr/>
      <dgm:t>
        <a:bodyPr/>
        <a:lstStyle/>
        <a:p>
          <a:endParaRPr lang="en-US"/>
        </a:p>
      </dgm:t>
    </dgm:pt>
  </dgm:ptLst>
  <dgm:cxnLst>
    <dgm:cxn modelId="{09916780-3472-4C3C-8752-420CCCDCD7AF}" type="presOf" srcId="{73FB00F6-9F15-4F5D-AF67-49CD9BDC91A5}" destId="{DCA1B51C-3FBB-42AD-9D7A-DDD4C2CE6FD6}" srcOrd="0" destOrd="0" presId="urn:microsoft.com/office/officeart/2009/3/layout/IncreasingArrowsProcess"/>
    <dgm:cxn modelId="{230CD76C-2505-4258-B909-2637D7F31335}" srcId="{F7875CA9-F83F-4248-B936-CC214DFD0F7F}" destId="{E90383EF-480D-4CA6-A787-8C8F988A3F73}" srcOrd="0" destOrd="0" parTransId="{4CBDE546-BC2B-487E-A11E-8C932579AAC0}" sibTransId="{0BB31D5B-BEE4-448A-A973-FAE021C5D9DE}"/>
    <dgm:cxn modelId="{CF825DFD-4E86-42DC-A39D-2542B592CEF1}" srcId="{F7875CA9-F83F-4248-B936-CC214DFD0F7F}" destId="{73FB00F6-9F15-4F5D-AF67-49CD9BDC91A5}" srcOrd="2" destOrd="0" parTransId="{D33AE988-D9D1-4217-A7C6-8D4C14B4C061}" sibTransId="{E7E6C1DE-1892-44E4-A782-70AB47C65555}"/>
    <dgm:cxn modelId="{436A5448-28A9-40EF-AD38-2AA027CC36CA}" type="presOf" srcId="{28112666-3D6C-41FC-91C4-E345E957DCC5}" destId="{99E3CD25-5006-4F81-B177-C21A67B20EC0}" srcOrd="0" destOrd="2" presId="urn:microsoft.com/office/officeart/2009/3/layout/IncreasingArrowsProcess"/>
    <dgm:cxn modelId="{024FBDDE-3D8D-4781-A254-4B8104A3257E}" srcId="{73FB00F6-9F15-4F5D-AF67-49CD9BDC91A5}" destId="{A2C289C1-36AB-42DB-BFB6-26531225E0B2}" srcOrd="0" destOrd="0" parTransId="{926BD355-6D1F-40C3-B3D3-73B8609B79B4}" sibTransId="{1B43BC42-B681-47B9-B388-CF783ABE097A}"/>
    <dgm:cxn modelId="{C9A87090-CEA8-4BBE-A489-28113CAB8008}" type="presOf" srcId="{3C69C894-A366-4F1B-827B-B0AC7D7377B9}" destId="{99E3CD25-5006-4F81-B177-C21A67B20EC0}" srcOrd="0" destOrd="0" presId="urn:microsoft.com/office/officeart/2009/3/layout/IncreasingArrowsProcess"/>
    <dgm:cxn modelId="{C2C6F66F-5993-45AD-9A39-7869D85F67A8}" srcId="{7090FCA6-BD04-4B57-AA0F-E65734C45BC4}" destId="{1EFC5068-7B0E-40BD-8920-ED2B911C4D9C}" srcOrd="3" destOrd="0" parTransId="{B12D03B6-8EB7-4E4C-A716-AE08E2346607}" sibTransId="{83577E29-C835-4D9C-9060-01FD56B514FC}"/>
    <dgm:cxn modelId="{E6A92435-12C5-40E1-AF42-82A762C1CDF8}" type="presOf" srcId="{4506AD38-FAC2-4667-B693-9C3AD5719379}" destId="{99E3CD25-5006-4F81-B177-C21A67B20EC0}" srcOrd="0" destOrd="1" presId="urn:microsoft.com/office/officeart/2009/3/layout/IncreasingArrowsProcess"/>
    <dgm:cxn modelId="{B1BEC62D-46DF-4D02-BB33-54BFDE28346F}" type="presOf" srcId="{A2C289C1-36AB-42DB-BFB6-26531225E0B2}" destId="{64601935-2BAE-4EB7-B60A-70F3E87EBB01}" srcOrd="0" destOrd="0" presId="urn:microsoft.com/office/officeart/2009/3/layout/IncreasingArrowsProcess"/>
    <dgm:cxn modelId="{AB49F0F9-6A05-4835-A9BA-D76CD74D5549}" type="presOf" srcId="{7090FCA6-BD04-4B57-AA0F-E65734C45BC4}" destId="{603BD671-366E-469C-A8BC-9EC391836677}" srcOrd="0" destOrd="0" presId="urn:microsoft.com/office/officeart/2009/3/layout/IncreasingArrowsProcess"/>
    <dgm:cxn modelId="{E947CA76-DCE4-4E99-B8EE-36484DDAC64C}" type="presOf" srcId="{F7875CA9-F83F-4248-B936-CC214DFD0F7F}" destId="{3008550B-2999-4F48-A059-C85FEE6252A5}" srcOrd="0" destOrd="0" presId="urn:microsoft.com/office/officeart/2009/3/layout/IncreasingArrowsProcess"/>
    <dgm:cxn modelId="{74496637-F0DE-4B87-BB77-D151AA9E1168}" srcId="{E90383EF-480D-4CA6-A787-8C8F988A3F73}" destId="{299BAD8F-7FAB-46B4-B6B3-E39CE5749950}" srcOrd="0" destOrd="0" parTransId="{B540A17E-0D3B-4171-94E6-F0A9989D9E1D}" sibTransId="{0EBD9726-5623-42DF-B87D-EF900732BFCF}"/>
    <dgm:cxn modelId="{6F2E90FF-1C36-4F51-A1AC-909D272AFEF9}" srcId="{7090FCA6-BD04-4B57-AA0F-E65734C45BC4}" destId="{28112666-3D6C-41FC-91C4-E345E957DCC5}" srcOrd="2" destOrd="0" parTransId="{7E356ED0-8793-4613-A0E7-1528A328B3D6}" sibTransId="{814A2DCD-194A-4A22-9F3B-748F2C13E060}"/>
    <dgm:cxn modelId="{4B0C54C6-E24F-47BE-894B-D6C8733C5256}" type="presOf" srcId="{E90383EF-480D-4CA6-A787-8C8F988A3F73}" destId="{3FB2E1B5-DD24-45EE-AEE9-E12388B069E9}" srcOrd="0" destOrd="0" presId="urn:microsoft.com/office/officeart/2009/3/layout/IncreasingArrowsProcess"/>
    <dgm:cxn modelId="{4CEAE883-17A7-4569-82EE-49B76A6C24C6}" srcId="{F7875CA9-F83F-4248-B936-CC214DFD0F7F}" destId="{7090FCA6-BD04-4B57-AA0F-E65734C45BC4}" srcOrd="1" destOrd="0" parTransId="{71AFCF4D-ACEA-4608-BBB2-3DE0CA87A46B}" sibTransId="{30C262DB-2625-497C-8670-84CA82AFC37A}"/>
    <dgm:cxn modelId="{FB69B791-D4D4-4C95-994E-447774C6BE02}" srcId="{7090FCA6-BD04-4B57-AA0F-E65734C45BC4}" destId="{4506AD38-FAC2-4667-B693-9C3AD5719379}" srcOrd="1" destOrd="0" parTransId="{8CDFA3FA-AFE6-401E-9021-BAE2A9BCF635}" sibTransId="{0A4E9869-482F-4702-94E8-9128904607C3}"/>
    <dgm:cxn modelId="{688B03C1-82C2-4633-87DB-387B04B4201C}" type="presOf" srcId="{299BAD8F-7FAB-46B4-B6B3-E39CE5749950}" destId="{38025E33-136B-4E30-98BC-3753B9D99620}" srcOrd="0" destOrd="0" presId="urn:microsoft.com/office/officeart/2009/3/layout/IncreasingArrowsProcess"/>
    <dgm:cxn modelId="{2624103D-8606-4002-AFE2-A03A042C3938}" type="presOf" srcId="{1EFC5068-7B0E-40BD-8920-ED2B911C4D9C}" destId="{99E3CD25-5006-4F81-B177-C21A67B20EC0}" srcOrd="0" destOrd="3" presId="urn:microsoft.com/office/officeart/2009/3/layout/IncreasingArrowsProcess"/>
    <dgm:cxn modelId="{A0E7A905-D075-4B4A-B56E-C6AA4B76051F}" srcId="{7090FCA6-BD04-4B57-AA0F-E65734C45BC4}" destId="{3C69C894-A366-4F1B-827B-B0AC7D7377B9}" srcOrd="0" destOrd="0" parTransId="{80DC3037-3D3D-418B-B8A1-917D1E14522E}" sibTransId="{4640ABD8-F4AC-4D4D-88A4-2E358201A8D0}"/>
    <dgm:cxn modelId="{15006900-F7B0-4E9D-9813-3CCC6C6CDC78}" type="presParOf" srcId="{3008550B-2999-4F48-A059-C85FEE6252A5}" destId="{3FB2E1B5-DD24-45EE-AEE9-E12388B069E9}" srcOrd="0" destOrd="0" presId="urn:microsoft.com/office/officeart/2009/3/layout/IncreasingArrowsProcess"/>
    <dgm:cxn modelId="{999124EC-E637-4C69-AA48-2F6093FF13DC}" type="presParOf" srcId="{3008550B-2999-4F48-A059-C85FEE6252A5}" destId="{38025E33-136B-4E30-98BC-3753B9D99620}" srcOrd="1" destOrd="0" presId="urn:microsoft.com/office/officeart/2009/3/layout/IncreasingArrowsProcess"/>
    <dgm:cxn modelId="{838FD8B1-8231-403F-BC03-A13BCA826888}" type="presParOf" srcId="{3008550B-2999-4F48-A059-C85FEE6252A5}" destId="{603BD671-366E-469C-A8BC-9EC391836677}" srcOrd="2" destOrd="0" presId="urn:microsoft.com/office/officeart/2009/3/layout/IncreasingArrowsProcess"/>
    <dgm:cxn modelId="{8E4B334B-F37E-451B-B99F-B5793CC823ED}" type="presParOf" srcId="{3008550B-2999-4F48-A059-C85FEE6252A5}" destId="{99E3CD25-5006-4F81-B177-C21A67B20EC0}" srcOrd="3" destOrd="0" presId="urn:microsoft.com/office/officeart/2009/3/layout/IncreasingArrowsProcess"/>
    <dgm:cxn modelId="{03B3EF09-00BA-4FD2-8799-792010EE0564}" type="presParOf" srcId="{3008550B-2999-4F48-A059-C85FEE6252A5}" destId="{DCA1B51C-3FBB-42AD-9D7A-DDD4C2CE6FD6}" srcOrd="4" destOrd="0" presId="urn:microsoft.com/office/officeart/2009/3/layout/IncreasingArrowsProcess"/>
    <dgm:cxn modelId="{A2C04964-B751-4CD0-A303-96F4160C1DEB}" type="presParOf" srcId="{3008550B-2999-4F48-A059-C85FEE6252A5}" destId="{64601935-2BAE-4EB7-B60A-70F3E87EBB01}"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418F0-9082-46B6-8F68-DAACE2EE1A73}" type="doc">
      <dgm:prSet loTypeId="urn:microsoft.com/office/officeart/2009/3/layout/StepUpProcess" loCatId="process" qsTypeId="urn:microsoft.com/office/officeart/2005/8/quickstyle/3d3" qsCatId="3D" csTypeId="urn:microsoft.com/office/officeart/2005/8/colors/accent0_3" csCatId="mainScheme" phldr="1"/>
      <dgm:spPr/>
      <dgm:t>
        <a:bodyPr/>
        <a:lstStyle/>
        <a:p>
          <a:endParaRPr lang="en-US"/>
        </a:p>
      </dgm:t>
    </dgm:pt>
    <dgm:pt modelId="{AFA5C47C-690F-4A33-AED6-A19DCCC0737E}">
      <dgm:prSet phldrT="[Text]" custT="1"/>
      <dgm:spPr/>
      <dgm:t>
        <a:bodyPr/>
        <a:lstStyle/>
        <a:p>
          <a:r>
            <a:rPr lang="en-US" sz="2400" b="1" dirty="0"/>
            <a:t>Attempt to resolve with vendor’s first tier management</a:t>
          </a:r>
        </a:p>
      </dgm:t>
    </dgm:pt>
    <dgm:pt modelId="{63A92C2F-6D61-48C1-A407-D77B5D56B093}" type="parTrans" cxnId="{6B281EF2-9054-4483-A30D-B556DFCDEB92}">
      <dgm:prSet/>
      <dgm:spPr/>
      <dgm:t>
        <a:bodyPr/>
        <a:lstStyle/>
        <a:p>
          <a:endParaRPr lang="en-US" sz="1600" b="1"/>
        </a:p>
      </dgm:t>
    </dgm:pt>
    <dgm:pt modelId="{C1EAB1C7-AB18-45DD-81E5-10732654528A}" type="sibTrans" cxnId="{6B281EF2-9054-4483-A30D-B556DFCDEB92}">
      <dgm:prSet custT="1"/>
      <dgm:spPr/>
      <dgm:t>
        <a:bodyPr/>
        <a:lstStyle/>
        <a:p>
          <a:endParaRPr lang="en-US" sz="2000" b="1"/>
        </a:p>
      </dgm:t>
    </dgm:pt>
    <dgm:pt modelId="{7DE8B93D-4347-407D-AB5E-2FF2B5C6BAB2}">
      <dgm:prSet phldrT="[Text]" custT="1"/>
      <dgm:spPr/>
      <dgm:t>
        <a:bodyPr/>
        <a:lstStyle/>
        <a:p>
          <a:r>
            <a:rPr lang="en-US" sz="2400" b="1" dirty="0"/>
            <a:t>Contact higher level </a:t>
          </a:r>
          <a:r>
            <a:rPr lang="en-US" sz="2400" b="1" dirty="0" smtClean="0"/>
            <a:t>manager</a:t>
          </a:r>
          <a:endParaRPr lang="en-US" sz="2400" b="1" dirty="0"/>
        </a:p>
      </dgm:t>
    </dgm:pt>
    <dgm:pt modelId="{704C065D-EB45-4CD1-A1BC-9F71F29DE006}" type="parTrans" cxnId="{EA6485A2-BE26-4E45-AF4B-A0078675DAD0}">
      <dgm:prSet/>
      <dgm:spPr/>
      <dgm:t>
        <a:bodyPr/>
        <a:lstStyle/>
        <a:p>
          <a:endParaRPr lang="en-US" sz="1600" b="1"/>
        </a:p>
      </dgm:t>
    </dgm:pt>
    <dgm:pt modelId="{CDE05C00-9E78-4187-8489-2946D332ABED}" type="sibTrans" cxnId="{EA6485A2-BE26-4E45-AF4B-A0078675DAD0}">
      <dgm:prSet custT="1"/>
      <dgm:spPr/>
      <dgm:t>
        <a:bodyPr/>
        <a:lstStyle/>
        <a:p>
          <a:endParaRPr lang="en-US" sz="2000" b="1"/>
        </a:p>
      </dgm:t>
    </dgm:pt>
    <dgm:pt modelId="{3A828FD2-4CD2-40C1-B62A-0E50DC368BCB}">
      <dgm:prSet custT="1"/>
      <dgm:spPr/>
      <dgm:t>
        <a:bodyPr/>
        <a:lstStyle/>
        <a:p>
          <a:r>
            <a:rPr lang="en-US" sz="2400" b="1" dirty="0"/>
            <a:t>Hold meeting. Legal representation may be necessary.</a:t>
          </a:r>
        </a:p>
      </dgm:t>
    </dgm:pt>
    <dgm:pt modelId="{8645CEF5-9DCA-4E1F-BA9B-917F70799051}" type="parTrans" cxnId="{C67A21AC-FCF1-4C24-BC4E-493DBB087E6E}">
      <dgm:prSet/>
      <dgm:spPr/>
      <dgm:t>
        <a:bodyPr/>
        <a:lstStyle/>
        <a:p>
          <a:endParaRPr lang="en-US" sz="1600" b="1"/>
        </a:p>
      </dgm:t>
    </dgm:pt>
    <dgm:pt modelId="{05500123-E59C-4B1D-87F8-94FADC71BA05}" type="sibTrans" cxnId="{C67A21AC-FCF1-4C24-BC4E-493DBB087E6E}">
      <dgm:prSet custT="1"/>
      <dgm:spPr/>
      <dgm:t>
        <a:bodyPr/>
        <a:lstStyle/>
        <a:p>
          <a:endParaRPr lang="en-US" sz="2000" b="1"/>
        </a:p>
      </dgm:t>
    </dgm:pt>
    <dgm:pt modelId="{D3F5BEDE-0552-4C0D-8CB2-C60DD662E34A}">
      <dgm:prSet custT="1"/>
      <dgm:spPr/>
      <dgm:t>
        <a:bodyPr/>
        <a:lstStyle/>
        <a:p>
          <a:r>
            <a:rPr lang="en-US" sz="2400" b="1" dirty="0"/>
            <a:t>Contract Manager works with Purchaser and Legal to initiate steps toward SOW Termination.</a:t>
          </a:r>
        </a:p>
      </dgm:t>
    </dgm:pt>
    <dgm:pt modelId="{EAE81DB5-D2ED-4FCE-AD4E-9C26EBBD6571}" type="parTrans" cxnId="{8936F4A1-EB65-4DD7-9F9B-9989D6B88712}">
      <dgm:prSet/>
      <dgm:spPr/>
      <dgm:t>
        <a:bodyPr/>
        <a:lstStyle/>
        <a:p>
          <a:endParaRPr lang="en-US" sz="1600" b="1"/>
        </a:p>
      </dgm:t>
    </dgm:pt>
    <dgm:pt modelId="{43DF2863-9FA1-4B5A-9F22-35A4D29FDF6C}" type="sibTrans" cxnId="{8936F4A1-EB65-4DD7-9F9B-9989D6B88712}">
      <dgm:prSet custT="1"/>
      <dgm:spPr/>
      <dgm:t>
        <a:bodyPr/>
        <a:lstStyle/>
        <a:p>
          <a:endParaRPr lang="en-US" sz="2000" b="1"/>
        </a:p>
      </dgm:t>
    </dgm:pt>
    <dgm:pt modelId="{CA141E74-198B-46BD-A90C-2A346F8F3362}">
      <dgm:prSet custT="1"/>
      <dgm:spPr/>
      <dgm:t>
        <a:bodyPr/>
        <a:lstStyle/>
        <a:p>
          <a:r>
            <a:rPr lang="en-US" sz="2400" b="1" dirty="0"/>
            <a:t>Action is taken in accordance with SOW provisions and applicable laws.  </a:t>
          </a:r>
        </a:p>
      </dgm:t>
    </dgm:pt>
    <dgm:pt modelId="{A4A9ACEE-D6F8-4A4D-8F71-A22D87CA888B}" type="parTrans" cxnId="{1387F1EE-F975-4797-B622-425E6CE06F8E}">
      <dgm:prSet/>
      <dgm:spPr/>
      <dgm:t>
        <a:bodyPr/>
        <a:lstStyle/>
        <a:p>
          <a:endParaRPr lang="en-US"/>
        </a:p>
      </dgm:t>
    </dgm:pt>
    <dgm:pt modelId="{A9B0F4A5-4A87-448A-B9D7-B97F179F54C9}" type="sibTrans" cxnId="{1387F1EE-F975-4797-B622-425E6CE06F8E}">
      <dgm:prSet/>
      <dgm:spPr/>
      <dgm:t>
        <a:bodyPr/>
        <a:lstStyle/>
        <a:p>
          <a:endParaRPr lang="en-US"/>
        </a:p>
      </dgm:t>
    </dgm:pt>
    <dgm:pt modelId="{4EF818BB-D2FC-4F14-BFC4-72637849BD58}" type="pres">
      <dgm:prSet presAssocID="{357418F0-9082-46B6-8F68-DAACE2EE1A73}" presName="rootnode" presStyleCnt="0">
        <dgm:presLayoutVars>
          <dgm:chMax/>
          <dgm:chPref/>
          <dgm:dir/>
          <dgm:animLvl val="lvl"/>
        </dgm:presLayoutVars>
      </dgm:prSet>
      <dgm:spPr/>
      <dgm:t>
        <a:bodyPr/>
        <a:lstStyle/>
        <a:p>
          <a:endParaRPr lang="en-US"/>
        </a:p>
      </dgm:t>
    </dgm:pt>
    <dgm:pt modelId="{A7C0B496-D972-4F4C-8DC6-3D455807F0BA}" type="pres">
      <dgm:prSet presAssocID="{AFA5C47C-690F-4A33-AED6-A19DCCC0737E}" presName="composite" presStyleCnt="0"/>
      <dgm:spPr/>
    </dgm:pt>
    <dgm:pt modelId="{E40A4AAA-626B-4F33-8FBA-B174FA6167D0}" type="pres">
      <dgm:prSet presAssocID="{AFA5C47C-690F-4A33-AED6-A19DCCC0737E}" presName="LShape" presStyleLbl="alignNode1" presStyleIdx="0" presStyleCnt="9"/>
      <dgm:spPr>
        <a:solidFill>
          <a:srgbClr val="A858A2"/>
        </a:solidFill>
      </dgm:spPr>
    </dgm:pt>
    <dgm:pt modelId="{A76E29A0-E1EF-46CC-A194-29B44D6A5743}" type="pres">
      <dgm:prSet presAssocID="{AFA5C47C-690F-4A33-AED6-A19DCCC0737E}" presName="ParentText" presStyleLbl="revTx" presStyleIdx="0" presStyleCnt="5" custScaleX="109159" custLinFactNeighborX="4758">
        <dgm:presLayoutVars>
          <dgm:chMax val="0"/>
          <dgm:chPref val="0"/>
          <dgm:bulletEnabled val="1"/>
        </dgm:presLayoutVars>
      </dgm:prSet>
      <dgm:spPr/>
      <dgm:t>
        <a:bodyPr/>
        <a:lstStyle/>
        <a:p>
          <a:endParaRPr lang="en-US"/>
        </a:p>
      </dgm:t>
    </dgm:pt>
    <dgm:pt modelId="{6060360A-E60A-4D2A-BA50-205D0E30FCBD}" type="pres">
      <dgm:prSet presAssocID="{AFA5C47C-690F-4A33-AED6-A19DCCC0737E}" presName="Triangle" presStyleLbl="alignNode1" presStyleIdx="1" presStyleCnt="9"/>
      <dgm:spPr>
        <a:solidFill>
          <a:srgbClr val="A858A2"/>
        </a:solidFill>
      </dgm:spPr>
    </dgm:pt>
    <dgm:pt modelId="{7AA92B62-C112-40EB-A8C4-30EC81153DDE}" type="pres">
      <dgm:prSet presAssocID="{C1EAB1C7-AB18-45DD-81E5-10732654528A}" presName="sibTrans" presStyleCnt="0"/>
      <dgm:spPr/>
    </dgm:pt>
    <dgm:pt modelId="{64AD87DC-D29E-4CCD-AED3-3E2E3C4650C0}" type="pres">
      <dgm:prSet presAssocID="{C1EAB1C7-AB18-45DD-81E5-10732654528A}" presName="space" presStyleCnt="0"/>
      <dgm:spPr/>
    </dgm:pt>
    <dgm:pt modelId="{8E4F95A1-77C6-4851-BEAF-27DD5F7E58E9}" type="pres">
      <dgm:prSet presAssocID="{7DE8B93D-4347-407D-AB5E-2FF2B5C6BAB2}" presName="composite" presStyleCnt="0"/>
      <dgm:spPr/>
    </dgm:pt>
    <dgm:pt modelId="{94666E8E-3E42-4BD8-81BB-202212DF7F03}" type="pres">
      <dgm:prSet presAssocID="{7DE8B93D-4347-407D-AB5E-2FF2B5C6BAB2}" presName="LShape" presStyleLbl="alignNode1" presStyleIdx="2" presStyleCnt="9"/>
      <dgm:spPr>
        <a:solidFill>
          <a:srgbClr val="A858A2"/>
        </a:solidFill>
      </dgm:spPr>
    </dgm:pt>
    <dgm:pt modelId="{B71469AA-744A-4155-A073-7683FE8DDB87}" type="pres">
      <dgm:prSet presAssocID="{7DE8B93D-4347-407D-AB5E-2FF2B5C6BAB2}" presName="ParentText" presStyleLbl="revTx" presStyleIdx="1" presStyleCnt="5">
        <dgm:presLayoutVars>
          <dgm:chMax val="0"/>
          <dgm:chPref val="0"/>
          <dgm:bulletEnabled val="1"/>
        </dgm:presLayoutVars>
      </dgm:prSet>
      <dgm:spPr/>
      <dgm:t>
        <a:bodyPr/>
        <a:lstStyle/>
        <a:p>
          <a:endParaRPr lang="en-US"/>
        </a:p>
      </dgm:t>
    </dgm:pt>
    <dgm:pt modelId="{4B0AE407-A57A-4267-97A8-740AB3340E88}" type="pres">
      <dgm:prSet presAssocID="{7DE8B93D-4347-407D-AB5E-2FF2B5C6BAB2}" presName="Triangle" presStyleLbl="alignNode1" presStyleIdx="3" presStyleCnt="9"/>
      <dgm:spPr>
        <a:solidFill>
          <a:srgbClr val="A858A2"/>
        </a:solidFill>
      </dgm:spPr>
    </dgm:pt>
    <dgm:pt modelId="{665189A0-F08A-4A23-92DB-4AA92826D797}" type="pres">
      <dgm:prSet presAssocID="{CDE05C00-9E78-4187-8489-2946D332ABED}" presName="sibTrans" presStyleCnt="0"/>
      <dgm:spPr/>
    </dgm:pt>
    <dgm:pt modelId="{75E94252-A6AA-4614-ABD9-43A37082946C}" type="pres">
      <dgm:prSet presAssocID="{CDE05C00-9E78-4187-8489-2946D332ABED}" presName="space" presStyleCnt="0"/>
      <dgm:spPr/>
    </dgm:pt>
    <dgm:pt modelId="{9A9B8C29-B551-4CC0-95FB-6079B7E07B48}" type="pres">
      <dgm:prSet presAssocID="{3A828FD2-4CD2-40C1-B62A-0E50DC368BCB}" presName="composite" presStyleCnt="0"/>
      <dgm:spPr/>
    </dgm:pt>
    <dgm:pt modelId="{FC5656D6-3B45-48A1-89FD-9550C8FCD6EA}" type="pres">
      <dgm:prSet presAssocID="{3A828FD2-4CD2-40C1-B62A-0E50DC368BCB}" presName="LShape" presStyleLbl="alignNode1" presStyleIdx="4" presStyleCnt="9"/>
      <dgm:spPr>
        <a:solidFill>
          <a:srgbClr val="A858A2"/>
        </a:solidFill>
      </dgm:spPr>
    </dgm:pt>
    <dgm:pt modelId="{5922D280-89A1-4354-865C-EAF0421E42B2}" type="pres">
      <dgm:prSet presAssocID="{3A828FD2-4CD2-40C1-B62A-0E50DC368BCB}" presName="ParentText" presStyleLbl="revTx" presStyleIdx="2" presStyleCnt="5">
        <dgm:presLayoutVars>
          <dgm:chMax val="0"/>
          <dgm:chPref val="0"/>
          <dgm:bulletEnabled val="1"/>
        </dgm:presLayoutVars>
      </dgm:prSet>
      <dgm:spPr/>
      <dgm:t>
        <a:bodyPr/>
        <a:lstStyle/>
        <a:p>
          <a:endParaRPr lang="en-US"/>
        </a:p>
      </dgm:t>
    </dgm:pt>
    <dgm:pt modelId="{DC83EA10-3A24-40F9-A1D0-C0A16016811D}" type="pres">
      <dgm:prSet presAssocID="{3A828FD2-4CD2-40C1-B62A-0E50DC368BCB}" presName="Triangle" presStyleLbl="alignNode1" presStyleIdx="5" presStyleCnt="9"/>
      <dgm:spPr>
        <a:solidFill>
          <a:srgbClr val="A858A2"/>
        </a:solidFill>
      </dgm:spPr>
    </dgm:pt>
    <dgm:pt modelId="{CA50557A-3ACB-4522-9080-82C0FB1EF13D}" type="pres">
      <dgm:prSet presAssocID="{05500123-E59C-4B1D-87F8-94FADC71BA05}" presName="sibTrans" presStyleCnt="0"/>
      <dgm:spPr/>
    </dgm:pt>
    <dgm:pt modelId="{35B0528B-BBAE-4CCF-BD62-4336CACDE8A7}" type="pres">
      <dgm:prSet presAssocID="{05500123-E59C-4B1D-87F8-94FADC71BA05}" presName="space" presStyleCnt="0"/>
      <dgm:spPr/>
    </dgm:pt>
    <dgm:pt modelId="{EBD798F5-AA69-4F54-ADAF-64A87C9D5316}" type="pres">
      <dgm:prSet presAssocID="{CA141E74-198B-46BD-A90C-2A346F8F3362}" presName="composite" presStyleCnt="0"/>
      <dgm:spPr/>
    </dgm:pt>
    <dgm:pt modelId="{44EA86A0-0286-4AF6-84C3-A2CB49F14DE5}" type="pres">
      <dgm:prSet presAssocID="{CA141E74-198B-46BD-A90C-2A346F8F3362}" presName="LShape" presStyleLbl="alignNode1" presStyleIdx="6" presStyleCnt="9"/>
      <dgm:spPr>
        <a:solidFill>
          <a:srgbClr val="A858A2"/>
        </a:solidFill>
      </dgm:spPr>
    </dgm:pt>
    <dgm:pt modelId="{4A2FF17E-2CFE-43AD-95DD-AB8B90968C04}" type="pres">
      <dgm:prSet presAssocID="{CA141E74-198B-46BD-A90C-2A346F8F3362}" presName="ParentText" presStyleLbl="revTx" presStyleIdx="3" presStyleCnt="5" custScaleX="116638" custLinFactNeighborX="7555">
        <dgm:presLayoutVars>
          <dgm:chMax val="0"/>
          <dgm:chPref val="0"/>
          <dgm:bulletEnabled val="1"/>
        </dgm:presLayoutVars>
      </dgm:prSet>
      <dgm:spPr/>
      <dgm:t>
        <a:bodyPr/>
        <a:lstStyle/>
        <a:p>
          <a:endParaRPr lang="en-US"/>
        </a:p>
      </dgm:t>
    </dgm:pt>
    <dgm:pt modelId="{7E02F9DB-1490-4DD0-A703-44C94B580CB3}" type="pres">
      <dgm:prSet presAssocID="{CA141E74-198B-46BD-A90C-2A346F8F3362}" presName="Triangle" presStyleLbl="alignNode1" presStyleIdx="7" presStyleCnt="9"/>
      <dgm:spPr>
        <a:solidFill>
          <a:srgbClr val="A858A2"/>
        </a:solidFill>
      </dgm:spPr>
    </dgm:pt>
    <dgm:pt modelId="{D89BC5BD-8308-4096-A07E-F6D2CCD03752}" type="pres">
      <dgm:prSet presAssocID="{A9B0F4A5-4A87-448A-B9D7-B97F179F54C9}" presName="sibTrans" presStyleCnt="0"/>
      <dgm:spPr/>
    </dgm:pt>
    <dgm:pt modelId="{E61C0B65-5BE4-4B42-B50D-B57F9A95D246}" type="pres">
      <dgm:prSet presAssocID="{A9B0F4A5-4A87-448A-B9D7-B97F179F54C9}" presName="space" presStyleCnt="0"/>
      <dgm:spPr/>
    </dgm:pt>
    <dgm:pt modelId="{E4FFA5F0-135F-4285-A6C1-C4C4B99C0777}" type="pres">
      <dgm:prSet presAssocID="{D3F5BEDE-0552-4C0D-8CB2-C60DD662E34A}" presName="composite" presStyleCnt="0"/>
      <dgm:spPr/>
    </dgm:pt>
    <dgm:pt modelId="{5D446482-4A00-4E1C-92BF-95393153BC50}" type="pres">
      <dgm:prSet presAssocID="{D3F5BEDE-0552-4C0D-8CB2-C60DD662E34A}" presName="LShape" presStyleLbl="alignNode1" presStyleIdx="8" presStyleCnt="9"/>
      <dgm:spPr>
        <a:solidFill>
          <a:srgbClr val="A858A2"/>
        </a:solidFill>
      </dgm:spPr>
    </dgm:pt>
    <dgm:pt modelId="{BFBD6961-E715-4C63-9875-598CF0E48791}" type="pres">
      <dgm:prSet presAssocID="{D3F5BEDE-0552-4C0D-8CB2-C60DD662E34A}" presName="ParentText" presStyleLbl="revTx" presStyleIdx="4" presStyleCnt="5">
        <dgm:presLayoutVars>
          <dgm:chMax val="0"/>
          <dgm:chPref val="0"/>
          <dgm:bulletEnabled val="1"/>
        </dgm:presLayoutVars>
      </dgm:prSet>
      <dgm:spPr/>
      <dgm:t>
        <a:bodyPr/>
        <a:lstStyle/>
        <a:p>
          <a:endParaRPr lang="en-US"/>
        </a:p>
      </dgm:t>
    </dgm:pt>
  </dgm:ptLst>
  <dgm:cxnLst>
    <dgm:cxn modelId="{6B281EF2-9054-4483-A30D-B556DFCDEB92}" srcId="{357418F0-9082-46B6-8F68-DAACE2EE1A73}" destId="{AFA5C47C-690F-4A33-AED6-A19DCCC0737E}" srcOrd="0" destOrd="0" parTransId="{63A92C2F-6D61-48C1-A407-D77B5D56B093}" sibTransId="{C1EAB1C7-AB18-45DD-81E5-10732654528A}"/>
    <dgm:cxn modelId="{8A4F98BF-D778-4196-9850-FE0724629D0E}" type="presOf" srcId="{CA141E74-198B-46BD-A90C-2A346F8F3362}" destId="{4A2FF17E-2CFE-43AD-95DD-AB8B90968C04}" srcOrd="0" destOrd="0" presId="urn:microsoft.com/office/officeart/2009/3/layout/StepUpProcess"/>
    <dgm:cxn modelId="{C0D2A7DA-C354-4995-A724-296A5353DB46}" type="presOf" srcId="{AFA5C47C-690F-4A33-AED6-A19DCCC0737E}" destId="{A76E29A0-E1EF-46CC-A194-29B44D6A5743}" srcOrd="0" destOrd="0" presId="urn:microsoft.com/office/officeart/2009/3/layout/StepUpProcess"/>
    <dgm:cxn modelId="{D935FE3E-D74B-498D-9B40-A7062B74F067}" type="presOf" srcId="{3A828FD2-4CD2-40C1-B62A-0E50DC368BCB}" destId="{5922D280-89A1-4354-865C-EAF0421E42B2}" srcOrd="0" destOrd="0" presId="urn:microsoft.com/office/officeart/2009/3/layout/StepUpProcess"/>
    <dgm:cxn modelId="{1387F1EE-F975-4797-B622-425E6CE06F8E}" srcId="{357418F0-9082-46B6-8F68-DAACE2EE1A73}" destId="{CA141E74-198B-46BD-A90C-2A346F8F3362}" srcOrd="3" destOrd="0" parTransId="{A4A9ACEE-D6F8-4A4D-8F71-A22D87CA888B}" sibTransId="{A9B0F4A5-4A87-448A-B9D7-B97F179F54C9}"/>
    <dgm:cxn modelId="{EA6485A2-BE26-4E45-AF4B-A0078675DAD0}" srcId="{357418F0-9082-46B6-8F68-DAACE2EE1A73}" destId="{7DE8B93D-4347-407D-AB5E-2FF2B5C6BAB2}" srcOrd="1" destOrd="0" parTransId="{704C065D-EB45-4CD1-A1BC-9F71F29DE006}" sibTransId="{CDE05C00-9E78-4187-8489-2946D332ABED}"/>
    <dgm:cxn modelId="{35034139-54A5-4C9D-B759-EAAD77CB2497}" type="presOf" srcId="{D3F5BEDE-0552-4C0D-8CB2-C60DD662E34A}" destId="{BFBD6961-E715-4C63-9875-598CF0E48791}" srcOrd="0" destOrd="0" presId="urn:microsoft.com/office/officeart/2009/3/layout/StepUpProcess"/>
    <dgm:cxn modelId="{19A70ABA-94BF-4E9E-8612-4230773DBBBE}" type="presOf" srcId="{7DE8B93D-4347-407D-AB5E-2FF2B5C6BAB2}" destId="{B71469AA-744A-4155-A073-7683FE8DDB87}" srcOrd="0" destOrd="0" presId="urn:microsoft.com/office/officeart/2009/3/layout/StepUpProcess"/>
    <dgm:cxn modelId="{2616C655-8055-4213-8155-FE0D4FC9BE6F}" type="presOf" srcId="{357418F0-9082-46B6-8F68-DAACE2EE1A73}" destId="{4EF818BB-D2FC-4F14-BFC4-72637849BD58}" srcOrd="0" destOrd="0" presId="urn:microsoft.com/office/officeart/2009/3/layout/StepUpProcess"/>
    <dgm:cxn modelId="{8936F4A1-EB65-4DD7-9F9B-9989D6B88712}" srcId="{357418F0-9082-46B6-8F68-DAACE2EE1A73}" destId="{D3F5BEDE-0552-4C0D-8CB2-C60DD662E34A}" srcOrd="4" destOrd="0" parTransId="{EAE81DB5-D2ED-4FCE-AD4E-9C26EBBD6571}" sibTransId="{43DF2863-9FA1-4B5A-9F22-35A4D29FDF6C}"/>
    <dgm:cxn modelId="{C67A21AC-FCF1-4C24-BC4E-493DBB087E6E}" srcId="{357418F0-9082-46B6-8F68-DAACE2EE1A73}" destId="{3A828FD2-4CD2-40C1-B62A-0E50DC368BCB}" srcOrd="2" destOrd="0" parTransId="{8645CEF5-9DCA-4E1F-BA9B-917F70799051}" sibTransId="{05500123-E59C-4B1D-87F8-94FADC71BA05}"/>
    <dgm:cxn modelId="{98F219C2-F916-48FF-8816-05B86B839EB0}" type="presParOf" srcId="{4EF818BB-D2FC-4F14-BFC4-72637849BD58}" destId="{A7C0B496-D972-4F4C-8DC6-3D455807F0BA}" srcOrd="0" destOrd="0" presId="urn:microsoft.com/office/officeart/2009/3/layout/StepUpProcess"/>
    <dgm:cxn modelId="{BECDFC56-3752-42C9-8CF8-135FE339D14B}" type="presParOf" srcId="{A7C0B496-D972-4F4C-8DC6-3D455807F0BA}" destId="{E40A4AAA-626B-4F33-8FBA-B174FA6167D0}" srcOrd="0" destOrd="0" presId="urn:microsoft.com/office/officeart/2009/3/layout/StepUpProcess"/>
    <dgm:cxn modelId="{46A7C114-A2CD-4F18-B01F-7543EA35BE36}" type="presParOf" srcId="{A7C0B496-D972-4F4C-8DC6-3D455807F0BA}" destId="{A76E29A0-E1EF-46CC-A194-29B44D6A5743}" srcOrd="1" destOrd="0" presId="urn:microsoft.com/office/officeart/2009/3/layout/StepUpProcess"/>
    <dgm:cxn modelId="{1844FF87-E973-47AC-B468-6BBB6DA6CB26}" type="presParOf" srcId="{A7C0B496-D972-4F4C-8DC6-3D455807F0BA}" destId="{6060360A-E60A-4D2A-BA50-205D0E30FCBD}" srcOrd="2" destOrd="0" presId="urn:microsoft.com/office/officeart/2009/3/layout/StepUpProcess"/>
    <dgm:cxn modelId="{A99C81A7-570A-4FC5-AA07-9ADAEF2508C9}" type="presParOf" srcId="{4EF818BB-D2FC-4F14-BFC4-72637849BD58}" destId="{7AA92B62-C112-40EB-A8C4-30EC81153DDE}" srcOrd="1" destOrd="0" presId="urn:microsoft.com/office/officeart/2009/3/layout/StepUpProcess"/>
    <dgm:cxn modelId="{1C8D1540-7C95-4D0B-89CE-F849892D32C8}" type="presParOf" srcId="{7AA92B62-C112-40EB-A8C4-30EC81153DDE}" destId="{64AD87DC-D29E-4CCD-AED3-3E2E3C4650C0}" srcOrd="0" destOrd="0" presId="urn:microsoft.com/office/officeart/2009/3/layout/StepUpProcess"/>
    <dgm:cxn modelId="{2C4E3B91-70CA-47DC-B6FF-216835F12DB5}" type="presParOf" srcId="{4EF818BB-D2FC-4F14-BFC4-72637849BD58}" destId="{8E4F95A1-77C6-4851-BEAF-27DD5F7E58E9}" srcOrd="2" destOrd="0" presId="urn:microsoft.com/office/officeart/2009/3/layout/StepUpProcess"/>
    <dgm:cxn modelId="{F3A69D47-6684-41C1-BDD1-C08815456DFB}" type="presParOf" srcId="{8E4F95A1-77C6-4851-BEAF-27DD5F7E58E9}" destId="{94666E8E-3E42-4BD8-81BB-202212DF7F03}" srcOrd="0" destOrd="0" presId="urn:microsoft.com/office/officeart/2009/3/layout/StepUpProcess"/>
    <dgm:cxn modelId="{506E6BB0-2837-4540-BE36-F156F1DE309A}" type="presParOf" srcId="{8E4F95A1-77C6-4851-BEAF-27DD5F7E58E9}" destId="{B71469AA-744A-4155-A073-7683FE8DDB87}" srcOrd="1" destOrd="0" presId="urn:microsoft.com/office/officeart/2009/3/layout/StepUpProcess"/>
    <dgm:cxn modelId="{7925CD0E-7D95-49DD-B6DA-5F7FE401D68F}" type="presParOf" srcId="{8E4F95A1-77C6-4851-BEAF-27DD5F7E58E9}" destId="{4B0AE407-A57A-4267-97A8-740AB3340E88}" srcOrd="2" destOrd="0" presId="urn:microsoft.com/office/officeart/2009/3/layout/StepUpProcess"/>
    <dgm:cxn modelId="{25983EE3-CA74-489F-B2F7-9CECD40B0EDF}" type="presParOf" srcId="{4EF818BB-D2FC-4F14-BFC4-72637849BD58}" destId="{665189A0-F08A-4A23-92DB-4AA92826D797}" srcOrd="3" destOrd="0" presId="urn:microsoft.com/office/officeart/2009/3/layout/StepUpProcess"/>
    <dgm:cxn modelId="{60E93778-6EC9-4D45-9F6B-F958A6809117}" type="presParOf" srcId="{665189A0-F08A-4A23-92DB-4AA92826D797}" destId="{75E94252-A6AA-4614-ABD9-43A37082946C}" srcOrd="0" destOrd="0" presId="urn:microsoft.com/office/officeart/2009/3/layout/StepUpProcess"/>
    <dgm:cxn modelId="{70422832-8514-4294-9725-98614517DF68}" type="presParOf" srcId="{4EF818BB-D2FC-4F14-BFC4-72637849BD58}" destId="{9A9B8C29-B551-4CC0-95FB-6079B7E07B48}" srcOrd="4" destOrd="0" presId="urn:microsoft.com/office/officeart/2009/3/layout/StepUpProcess"/>
    <dgm:cxn modelId="{2EB8DE32-4AB6-4789-83F3-F0604733BD78}" type="presParOf" srcId="{9A9B8C29-B551-4CC0-95FB-6079B7E07B48}" destId="{FC5656D6-3B45-48A1-89FD-9550C8FCD6EA}" srcOrd="0" destOrd="0" presId="urn:microsoft.com/office/officeart/2009/3/layout/StepUpProcess"/>
    <dgm:cxn modelId="{FC528E99-07B0-4C29-9D6D-3F180921BA1A}" type="presParOf" srcId="{9A9B8C29-B551-4CC0-95FB-6079B7E07B48}" destId="{5922D280-89A1-4354-865C-EAF0421E42B2}" srcOrd="1" destOrd="0" presId="urn:microsoft.com/office/officeart/2009/3/layout/StepUpProcess"/>
    <dgm:cxn modelId="{386C18CA-4D3C-4D87-8A6B-93CDB7BBB53D}" type="presParOf" srcId="{9A9B8C29-B551-4CC0-95FB-6079B7E07B48}" destId="{DC83EA10-3A24-40F9-A1D0-C0A16016811D}" srcOrd="2" destOrd="0" presId="urn:microsoft.com/office/officeart/2009/3/layout/StepUpProcess"/>
    <dgm:cxn modelId="{1A4E7AE4-52DD-4D4A-9C9C-C275424EA8A3}" type="presParOf" srcId="{4EF818BB-D2FC-4F14-BFC4-72637849BD58}" destId="{CA50557A-3ACB-4522-9080-82C0FB1EF13D}" srcOrd="5" destOrd="0" presId="urn:microsoft.com/office/officeart/2009/3/layout/StepUpProcess"/>
    <dgm:cxn modelId="{F636E4BD-A038-4589-8633-7D5DC1D962A6}" type="presParOf" srcId="{CA50557A-3ACB-4522-9080-82C0FB1EF13D}" destId="{35B0528B-BBAE-4CCF-BD62-4336CACDE8A7}" srcOrd="0" destOrd="0" presId="urn:microsoft.com/office/officeart/2009/3/layout/StepUpProcess"/>
    <dgm:cxn modelId="{64520667-FE2B-4EAA-8B7A-1A8A7D1130A3}" type="presParOf" srcId="{4EF818BB-D2FC-4F14-BFC4-72637849BD58}" destId="{EBD798F5-AA69-4F54-ADAF-64A87C9D5316}" srcOrd="6" destOrd="0" presId="urn:microsoft.com/office/officeart/2009/3/layout/StepUpProcess"/>
    <dgm:cxn modelId="{0DB47D50-96E0-47E5-8990-4A501ABCD12E}" type="presParOf" srcId="{EBD798F5-AA69-4F54-ADAF-64A87C9D5316}" destId="{44EA86A0-0286-4AF6-84C3-A2CB49F14DE5}" srcOrd="0" destOrd="0" presId="urn:microsoft.com/office/officeart/2009/3/layout/StepUpProcess"/>
    <dgm:cxn modelId="{FD39C161-9D5C-4DD9-A723-AB55521C7BB1}" type="presParOf" srcId="{EBD798F5-AA69-4F54-ADAF-64A87C9D5316}" destId="{4A2FF17E-2CFE-43AD-95DD-AB8B90968C04}" srcOrd="1" destOrd="0" presId="urn:microsoft.com/office/officeart/2009/3/layout/StepUpProcess"/>
    <dgm:cxn modelId="{D30BF2AD-2CC2-4321-9F2E-420B80254044}" type="presParOf" srcId="{EBD798F5-AA69-4F54-ADAF-64A87C9D5316}" destId="{7E02F9DB-1490-4DD0-A703-44C94B580CB3}" srcOrd="2" destOrd="0" presId="urn:microsoft.com/office/officeart/2009/3/layout/StepUpProcess"/>
    <dgm:cxn modelId="{B1B7CCF6-7B47-40F9-A611-1CA61FB1916F}" type="presParOf" srcId="{4EF818BB-D2FC-4F14-BFC4-72637849BD58}" destId="{D89BC5BD-8308-4096-A07E-F6D2CCD03752}" srcOrd="7" destOrd="0" presId="urn:microsoft.com/office/officeart/2009/3/layout/StepUpProcess"/>
    <dgm:cxn modelId="{CEF94BA7-B3A0-467F-8FC7-961CAFEF28E1}" type="presParOf" srcId="{D89BC5BD-8308-4096-A07E-F6D2CCD03752}" destId="{E61C0B65-5BE4-4B42-B50D-B57F9A95D246}" srcOrd="0" destOrd="0" presId="urn:microsoft.com/office/officeart/2009/3/layout/StepUpProcess"/>
    <dgm:cxn modelId="{94DFEB94-8CC2-4271-8247-298108FFBC56}" type="presParOf" srcId="{4EF818BB-D2FC-4F14-BFC4-72637849BD58}" destId="{E4FFA5F0-135F-4285-A6C1-C4C4B99C0777}" srcOrd="8" destOrd="0" presId="urn:microsoft.com/office/officeart/2009/3/layout/StepUpProcess"/>
    <dgm:cxn modelId="{87277092-A11A-4EE7-99B7-8014B78624BB}" type="presParOf" srcId="{E4FFA5F0-135F-4285-A6C1-C4C4B99C0777}" destId="{5D446482-4A00-4E1C-92BF-95393153BC50}" srcOrd="0" destOrd="0" presId="urn:microsoft.com/office/officeart/2009/3/layout/StepUpProcess"/>
    <dgm:cxn modelId="{E63CA968-46CD-4FE1-8015-06ACF8AE7B8D}" type="presParOf" srcId="{E4FFA5F0-135F-4285-A6C1-C4C4B99C0777}" destId="{BFBD6961-E715-4C63-9875-598CF0E4879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DDD8E6-82E0-4669-AE25-98BA51D89DFD}" type="datetimeFigureOut">
              <a:rPr lang="en-US" smtClean="0"/>
              <a:t>5/24/2016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FE32EFB-1233-4481-8476-23063702E682}" type="slidenum">
              <a:rPr lang="en-US" smtClean="0"/>
              <a:t>‹#›</a:t>
            </a:fld>
            <a:endParaRPr lang="en-US"/>
          </a:p>
        </p:txBody>
      </p:sp>
    </p:spTree>
    <p:extLst>
      <p:ext uri="{BB962C8B-B14F-4D97-AF65-F5344CB8AC3E}">
        <p14:creationId xmlns:p14="http://schemas.microsoft.com/office/powerpoint/2010/main" val="4222856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87BE5-5F44-4653-9B1D-7BF60C8D2EB0}" type="datetimeFigureOut">
              <a:rPr lang="en-US" smtClean="0"/>
              <a:t>5/24/2016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E1665-9928-404B-BAC2-70E1CE40D7A2}" type="slidenum">
              <a:rPr lang="en-US" smtClean="0"/>
              <a:t>‹#›</a:t>
            </a:fld>
            <a:endParaRPr lang="en-US"/>
          </a:p>
        </p:txBody>
      </p:sp>
    </p:spTree>
    <p:extLst>
      <p:ext uri="{BB962C8B-B14F-4D97-AF65-F5344CB8AC3E}">
        <p14:creationId xmlns:p14="http://schemas.microsoft.com/office/powerpoint/2010/main" val="1967318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mailto:aiko.neill@dir.texas.gov"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Module</a:t>
            </a:r>
            <a:r>
              <a:rPr lang="en-US" baseline="0" dirty="0"/>
              <a:t> Title: DBITS Contract Utilization and Management</a:t>
            </a: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a:t>
            </a:fld>
            <a:endParaRPr lang="en-US"/>
          </a:p>
        </p:txBody>
      </p:sp>
    </p:spTree>
    <p:extLst>
      <p:ext uri="{BB962C8B-B14F-4D97-AF65-F5344CB8AC3E}">
        <p14:creationId xmlns:p14="http://schemas.microsoft.com/office/powerpoint/2010/main" val="3052919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10</a:t>
            </a:fld>
            <a:endParaRPr lang="en-US"/>
          </a:p>
        </p:txBody>
      </p:sp>
    </p:spTree>
    <p:extLst>
      <p:ext uri="{BB962C8B-B14F-4D97-AF65-F5344CB8AC3E}">
        <p14:creationId xmlns:p14="http://schemas.microsoft.com/office/powerpoint/2010/main" val="184064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Section</a:t>
            </a:r>
            <a:r>
              <a:rPr lang="en-US" baseline="0" dirty="0"/>
              <a:t> Title: Plan | Building a Statement of Work</a:t>
            </a: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11</a:t>
            </a:fld>
            <a:endParaRPr lang="en-US"/>
          </a:p>
        </p:txBody>
      </p:sp>
    </p:spTree>
    <p:extLst>
      <p:ext uri="{BB962C8B-B14F-4D97-AF65-F5344CB8AC3E}">
        <p14:creationId xmlns:p14="http://schemas.microsoft.com/office/powerpoint/2010/main" val="4744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12</a:t>
            </a:fld>
            <a:endParaRPr lang="en-US"/>
          </a:p>
        </p:txBody>
      </p:sp>
    </p:spTree>
    <p:extLst>
      <p:ext uri="{BB962C8B-B14F-4D97-AF65-F5344CB8AC3E}">
        <p14:creationId xmlns:p14="http://schemas.microsoft.com/office/powerpoint/2010/main" val="729035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13</a:t>
            </a:fld>
            <a:endParaRPr lang="en-US"/>
          </a:p>
        </p:txBody>
      </p:sp>
    </p:spTree>
    <p:extLst>
      <p:ext uri="{BB962C8B-B14F-4D97-AF65-F5344CB8AC3E}">
        <p14:creationId xmlns:p14="http://schemas.microsoft.com/office/powerpoint/2010/main" val="188131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14</a:t>
            </a:fld>
            <a:endParaRPr lang="en-US"/>
          </a:p>
        </p:txBody>
      </p:sp>
    </p:spTree>
    <p:extLst>
      <p:ext uri="{BB962C8B-B14F-4D97-AF65-F5344CB8AC3E}">
        <p14:creationId xmlns:p14="http://schemas.microsoft.com/office/powerpoint/2010/main" val="203072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E1665-9928-404B-BAC2-70E1CE40D7A2}" type="slidenum">
              <a:rPr lang="en-US" smtClean="0"/>
              <a:t>15</a:t>
            </a:fld>
            <a:endParaRPr lang="en-US"/>
          </a:p>
        </p:txBody>
      </p:sp>
    </p:spTree>
    <p:extLst>
      <p:ext uri="{BB962C8B-B14F-4D97-AF65-F5344CB8AC3E}">
        <p14:creationId xmlns:p14="http://schemas.microsoft.com/office/powerpoint/2010/main" val="350769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16</a:t>
            </a:fld>
            <a:endParaRPr lang="en-US"/>
          </a:p>
        </p:txBody>
      </p:sp>
    </p:spTree>
    <p:extLst>
      <p:ext uri="{BB962C8B-B14F-4D97-AF65-F5344CB8AC3E}">
        <p14:creationId xmlns:p14="http://schemas.microsoft.com/office/powerpoint/2010/main" val="123616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E1665-9928-404B-BAC2-70E1CE40D7A2}" type="slidenum">
              <a:rPr lang="en-US" smtClean="0"/>
              <a:t>17</a:t>
            </a:fld>
            <a:endParaRPr lang="en-US"/>
          </a:p>
        </p:txBody>
      </p:sp>
    </p:spTree>
    <p:extLst>
      <p:ext uri="{BB962C8B-B14F-4D97-AF65-F5344CB8AC3E}">
        <p14:creationId xmlns:p14="http://schemas.microsoft.com/office/powerpoint/2010/main" val="3703854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E1665-9928-404B-BAC2-70E1CE40D7A2}" type="slidenum">
              <a:rPr lang="en-US" smtClean="0"/>
              <a:t>18</a:t>
            </a:fld>
            <a:endParaRPr lang="en-US"/>
          </a:p>
        </p:txBody>
      </p:sp>
    </p:spTree>
    <p:extLst>
      <p:ext uri="{BB962C8B-B14F-4D97-AF65-F5344CB8AC3E}">
        <p14:creationId xmlns:p14="http://schemas.microsoft.com/office/powerpoint/2010/main" val="222885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19</a:t>
            </a:fld>
            <a:endParaRPr lang="en-US"/>
          </a:p>
        </p:txBody>
      </p:sp>
    </p:spTree>
    <p:extLst>
      <p:ext uri="{BB962C8B-B14F-4D97-AF65-F5344CB8AC3E}">
        <p14:creationId xmlns:p14="http://schemas.microsoft.com/office/powerpoint/2010/main" val="3843795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457200" y="719138"/>
            <a:ext cx="6400800" cy="36004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Arial" charset="0"/>
              </a:defRPr>
            </a:lvl1pPr>
            <a:lvl2pPr marL="770662" indent="-296408" eaLnBrk="0" hangingPunct="0">
              <a:defRPr sz="2500">
                <a:solidFill>
                  <a:schemeClr val="tx1"/>
                </a:solidFill>
                <a:latin typeface="Arial" charset="0"/>
              </a:defRPr>
            </a:lvl2pPr>
            <a:lvl3pPr marL="1185634" indent="-237127" eaLnBrk="0" hangingPunct="0">
              <a:defRPr sz="2500">
                <a:solidFill>
                  <a:schemeClr val="tx1"/>
                </a:solidFill>
                <a:latin typeface="Arial" charset="0"/>
              </a:defRPr>
            </a:lvl3pPr>
            <a:lvl4pPr marL="1659887" indent="-237127" eaLnBrk="0" hangingPunct="0">
              <a:defRPr sz="2500">
                <a:solidFill>
                  <a:schemeClr val="tx1"/>
                </a:solidFill>
                <a:latin typeface="Arial" charset="0"/>
              </a:defRPr>
            </a:lvl4pPr>
            <a:lvl5pPr marL="2134141" indent="-237127" eaLnBrk="0" hangingPunct="0">
              <a:defRPr sz="2500">
                <a:solidFill>
                  <a:schemeClr val="tx1"/>
                </a:solidFill>
                <a:latin typeface="Arial" charset="0"/>
              </a:defRPr>
            </a:lvl5pPr>
            <a:lvl6pPr marL="2608395" indent="-237127" eaLnBrk="0" fontAlgn="base" hangingPunct="0">
              <a:spcBef>
                <a:spcPct val="0"/>
              </a:spcBef>
              <a:spcAft>
                <a:spcPct val="0"/>
              </a:spcAft>
              <a:defRPr sz="2500">
                <a:solidFill>
                  <a:schemeClr val="tx1"/>
                </a:solidFill>
                <a:latin typeface="Arial" charset="0"/>
              </a:defRPr>
            </a:lvl6pPr>
            <a:lvl7pPr marL="3082648" indent="-237127" eaLnBrk="0" fontAlgn="base" hangingPunct="0">
              <a:spcBef>
                <a:spcPct val="0"/>
              </a:spcBef>
              <a:spcAft>
                <a:spcPct val="0"/>
              </a:spcAft>
              <a:defRPr sz="2500">
                <a:solidFill>
                  <a:schemeClr val="tx1"/>
                </a:solidFill>
                <a:latin typeface="Arial" charset="0"/>
              </a:defRPr>
            </a:lvl7pPr>
            <a:lvl8pPr marL="3556902" indent="-237127" eaLnBrk="0" fontAlgn="base" hangingPunct="0">
              <a:spcBef>
                <a:spcPct val="0"/>
              </a:spcBef>
              <a:spcAft>
                <a:spcPct val="0"/>
              </a:spcAft>
              <a:defRPr sz="2500">
                <a:solidFill>
                  <a:schemeClr val="tx1"/>
                </a:solidFill>
                <a:latin typeface="Arial" charset="0"/>
              </a:defRPr>
            </a:lvl8pPr>
            <a:lvl9pPr marL="4031155" indent="-237127" eaLnBrk="0" fontAlgn="base" hangingPunct="0">
              <a:spcBef>
                <a:spcPct val="0"/>
              </a:spcBef>
              <a:spcAft>
                <a:spcPct val="0"/>
              </a:spcAft>
              <a:defRPr sz="2500">
                <a:solidFill>
                  <a:schemeClr val="tx1"/>
                </a:solidFill>
                <a:latin typeface="Arial" charset="0"/>
              </a:defRPr>
            </a:lvl9pPr>
          </a:lstStyle>
          <a:p>
            <a:pPr eaLnBrk="1" hangingPunct="1"/>
            <a:fld id="{4BB112CB-89C7-4C9B-B6BA-ECDECD1D0CBF}" type="slidenum">
              <a:rPr lang="en-US" sz="1200"/>
              <a:pPr eaLnBrk="1" hangingPunct="1"/>
              <a:t>2</a:t>
            </a:fld>
            <a:endParaRPr lang="en-US" sz="1200"/>
          </a:p>
        </p:txBody>
      </p:sp>
    </p:spTree>
    <p:extLst>
      <p:ext uri="{BB962C8B-B14F-4D97-AF65-F5344CB8AC3E}">
        <p14:creationId xmlns:p14="http://schemas.microsoft.com/office/powerpoint/2010/main" val="16508941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p:txBody>
      </p:sp>
      <p:sp>
        <p:nvSpPr>
          <p:cNvPr id="4" name="Slide Number Placeholder 3"/>
          <p:cNvSpPr>
            <a:spLocks noGrp="1"/>
          </p:cNvSpPr>
          <p:nvPr>
            <p:ph type="sldNum" sz="quarter" idx="10"/>
          </p:nvPr>
        </p:nvSpPr>
        <p:spPr/>
        <p:txBody>
          <a:bodyPr/>
          <a:lstStyle/>
          <a:p>
            <a:fld id="{794E1665-9928-404B-BAC2-70E1CE40D7A2}" type="slidenum">
              <a:rPr lang="en-US" smtClean="0"/>
              <a:t>20</a:t>
            </a:fld>
            <a:endParaRPr lang="en-US"/>
          </a:p>
        </p:txBody>
      </p:sp>
    </p:spTree>
    <p:extLst>
      <p:ext uri="{BB962C8B-B14F-4D97-AF65-F5344CB8AC3E}">
        <p14:creationId xmlns:p14="http://schemas.microsoft.com/office/powerpoint/2010/main" val="4019833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21</a:t>
            </a:fld>
            <a:endParaRPr lang="en-US"/>
          </a:p>
        </p:txBody>
      </p:sp>
    </p:spTree>
    <p:extLst>
      <p:ext uri="{BB962C8B-B14F-4D97-AF65-F5344CB8AC3E}">
        <p14:creationId xmlns:p14="http://schemas.microsoft.com/office/powerpoint/2010/main" val="378424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22</a:t>
            </a:fld>
            <a:endParaRPr lang="en-US"/>
          </a:p>
        </p:txBody>
      </p:sp>
    </p:spTree>
    <p:extLst>
      <p:ext uri="{BB962C8B-B14F-4D97-AF65-F5344CB8AC3E}">
        <p14:creationId xmlns:p14="http://schemas.microsoft.com/office/powerpoint/2010/main" val="8813854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E1665-9928-404B-BAC2-70E1CE40D7A2}" type="slidenum">
              <a:rPr lang="en-US" smtClean="0"/>
              <a:t>24</a:t>
            </a:fld>
            <a:endParaRPr lang="en-US"/>
          </a:p>
        </p:txBody>
      </p:sp>
    </p:spTree>
    <p:extLst>
      <p:ext uri="{BB962C8B-B14F-4D97-AF65-F5344CB8AC3E}">
        <p14:creationId xmlns:p14="http://schemas.microsoft.com/office/powerpoint/2010/main" val="421109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t>26</a:t>
            </a:fld>
            <a:endParaRPr lang="en-US"/>
          </a:p>
        </p:txBody>
      </p:sp>
    </p:spTree>
    <p:extLst>
      <p:ext uri="{BB962C8B-B14F-4D97-AF65-F5344CB8AC3E}">
        <p14:creationId xmlns:p14="http://schemas.microsoft.com/office/powerpoint/2010/main" val="3586454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Section Title:</a:t>
            </a:r>
            <a:r>
              <a:rPr lang="en-US" baseline="0" dirty="0"/>
              <a:t> Plan | Other Planning Considerations</a:t>
            </a: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29</a:t>
            </a:fld>
            <a:endParaRPr lang="en-US"/>
          </a:p>
        </p:txBody>
      </p:sp>
    </p:spTree>
    <p:extLst>
      <p:ext uri="{BB962C8B-B14F-4D97-AF65-F5344CB8AC3E}">
        <p14:creationId xmlns:p14="http://schemas.microsoft.com/office/powerpoint/2010/main" val="776204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30</a:t>
            </a:fld>
            <a:endParaRPr lang="en-US"/>
          </a:p>
        </p:txBody>
      </p:sp>
    </p:spTree>
    <p:extLst>
      <p:ext uri="{BB962C8B-B14F-4D97-AF65-F5344CB8AC3E}">
        <p14:creationId xmlns:p14="http://schemas.microsoft.com/office/powerpoint/2010/main" val="3517696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31</a:t>
            </a:fld>
            <a:endParaRPr lang="en-US"/>
          </a:p>
        </p:txBody>
      </p:sp>
    </p:spTree>
    <p:extLst>
      <p:ext uri="{BB962C8B-B14F-4D97-AF65-F5344CB8AC3E}">
        <p14:creationId xmlns:p14="http://schemas.microsoft.com/office/powerpoint/2010/main" val="3517696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32</a:t>
            </a:fld>
            <a:endParaRPr lang="en-US"/>
          </a:p>
        </p:txBody>
      </p:sp>
    </p:spTree>
    <p:extLst>
      <p:ext uri="{BB962C8B-B14F-4D97-AF65-F5344CB8AC3E}">
        <p14:creationId xmlns:p14="http://schemas.microsoft.com/office/powerpoint/2010/main" val="2584536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Section Title: Select</a:t>
            </a:r>
            <a:r>
              <a:rPr lang="en-US" baseline="0" dirty="0"/>
              <a:t> | Best Practices for Using the DBITS Contract</a:t>
            </a: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4445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3</a:t>
            </a:fld>
            <a:endParaRPr lang="en-US"/>
          </a:p>
        </p:txBody>
      </p:sp>
    </p:spTree>
    <p:extLst>
      <p:ext uri="{BB962C8B-B14F-4D97-AF65-F5344CB8AC3E}">
        <p14:creationId xmlns:p14="http://schemas.microsoft.com/office/powerpoint/2010/main" val="816039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546357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CF52EA-7ACA-46C9-BC92-222E2A6931FF}" type="slidenum">
              <a:rPr lang="en-US" smtClean="0"/>
              <a:pPr>
                <a:defRPr/>
              </a:pPr>
              <a:t>35</a:t>
            </a:fld>
            <a:endParaRPr lang="en-US" dirty="0"/>
          </a:p>
        </p:txBody>
      </p:sp>
    </p:spTree>
    <p:extLst>
      <p:ext uri="{BB962C8B-B14F-4D97-AF65-F5344CB8AC3E}">
        <p14:creationId xmlns:p14="http://schemas.microsoft.com/office/powerpoint/2010/main" val="2946486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112786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b="0" dirty="0"/>
          </a:p>
          <a:p>
            <a:pPr marL="0" indent="0">
              <a:buFont typeface="Arial"/>
              <a:buNone/>
            </a:pPr>
            <a:endParaRPr lang="en-US" b="0" dirty="0"/>
          </a:p>
          <a:p>
            <a:pPr marL="0" indent="0">
              <a:buFont typeface="Arial"/>
              <a:buNone/>
            </a:pPr>
            <a:endParaRPr lang="en-US" b="0" dirty="0"/>
          </a:p>
          <a:p>
            <a:pPr marL="0" indent="0">
              <a:buFont typeface="Arial"/>
              <a:buNone/>
            </a:pPr>
            <a:endParaRPr lang="en-US" b="0"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21831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b="0"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800202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a:p>
            <a:pPr marL="0" indent="0">
              <a:buFont typeface="Arial"/>
              <a:buNone/>
            </a:pPr>
            <a:endParaRPr lang="en-US" b="0" dirty="0"/>
          </a:p>
          <a:p>
            <a:pPr marL="0" indent="0">
              <a:buFont typeface="Arial"/>
              <a:buNone/>
            </a:pPr>
            <a:endParaRPr lang="en-US" b="0"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72728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348164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38029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8897090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r>
              <a:rPr lang="en-US" dirty="0" smtClean="0"/>
              <a:t>Contract</a:t>
            </a:r>
            <a:r>
              <a:rPr lang="en-US" baseline="0" dirty="0" smtClean="0"/>
              <a:t> Manager’s Role – Many Hats</a:t>
            </a:r>
            <a:endParaRPr lang="en-US" dirty="0" smtClean="0"/>
          </a:p>
          <a:p>
            <a:pPr marL="174708" indent="-174708">
              <a:buFont typeface="Arial"/>
              <a:buChar char="•"/>
            </a:pPr>
            <a:r>
              <a:rPr lang="en-US" dirty="0" smtClean="0"/>
              <a:t>Cop on the beat	</a:t>
            </a:r>
          </a:p>
          <a:p>
            <a:pPr lvl="1"/>
            <a:r>
              <a:rPr lang="en-US" b="0" dirty="0" smtClean="0"/>
              <a:t>Keep bad things from happening</a:t>
            </a:r>
          </a:p>
          <a:p>
            <a:pPr lvl="1"/>
            <a:r>
              <a:rPr lang="en-US" b="0" dirty="0" smtClean="0"/>
              <a:t>Enforce the rules</a:t>
            </a:r>
          </a:p>
          <a:p>
            <a:pPr marL="174708" indent="-174708">
              <a:buFont typeface="Arial"/>
              <a:buChar char="•"/>
            </a:pPr>
            <a:r>
              <a:rPr lang="en-US" dirty="0" smtClean="0"/>
              <a:t>Detective</a:t>
            </a:r>
          </a:p>
          <a:p>
            <a:pPr lvl="1"/>
            <a:r>
              <a:rPr lang="en-US" b="0" dirty="0" smtClean="0"/>
              <a:t>Why didn’t this happen the way you said it would?</a:t>
            </a:r>
          </a:p>
          <a:p>
            <a:pPr lvl="1"/>
            <a:r>
              <a:rPr lang="en-US" b="0" dirty="0" smtClean="0"/>
              <a:t>Just one more thing…</a:t>
            </a:r>
          </a:p>
          <a:p>
            <a:pPr marL="174708" indent="-174708">
              <a:buFont typeface="Arial"/>
              <a:buChar char="•"/>
            </a:pPr>
            <a:r>
              <a:rPr lang="en-US" dirty="0" smtClean="0"/>
              <a:t>Air Traffic Controller</a:t>
            </a:r>
          </a:p>
          <a:p>
            <a:pPr lvl="1"/>
            <a:r>
              <a:rPr lang="en-US" b="0" dirty="0" smtClean="0"/>
              <a:t>Ensure many complicated things happen according to rules of engagement</a:t>
            </a:r>
          </a:p>
          <a:p>
            <a:pPr lvl="1"/>
            <a:r>
              <a:rPr lang="en-US" b="0" dirty="0" smtClean="0"/>
              <a:t>Respond rapidly to avoid catastrophes</a:t>
            </a:r>
          </a:p>
          <a:p>
            <a:pPr marL="174708" indent="-174708">
              <a:buFont typeface="Arial"/>
              <a:buChar char="•"/>
            </a:pPr>
            <a:r>
              <a:rPr lang="en-US" dirty="0" smtClean="0"/>
              <a:t>Coach</a:t>
            </a:r>
          </a:p>
          <a:p>
            <a:pPr lvl="1"/>
            <a:r>
              <a:rPr lang="en-US" b="0" dirty="0" smtClean="0"/>
              <a:t>Manage a system that requires everyone to perform</a:t>
            </a:r>
          </a:p>
          <a:p>
            <a:pPr lvl="1"/>
            <a:r>
              <a:rPr lang="en-US" b="0" dirty="0" smtClean="0"/>
              <a:t>Direct the team to win the game</a:t>
            </a:r>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5505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4</a:t>
            </a:fld>
            <a:endParaRPr lang="en-US"/>
          </a:p>
        </p:txBody>
      </p:sp>
    </p:spTree>
    <p:extLst>
      <p:ext uri="{BB962C8B-B14F-4D97-AF65-F5344CB8AC3E}">
        <p14:creationId xmlns:p14="http://schemas.microsoft.com/office/powerpoint/2010/main" val="2966951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9756207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08015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Section Title: Manage | Dealing with Changes</a:t>
            </a:r>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521576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1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10000"/>
              </a:lnSpc>
              <a:spcBef>
                <a:spcPts val="0"/>
              </a:spcBef>
              <a:spcAft>
                <a:spcPts val="0"/>
              </a:spcAft>
              <a:buClrTx/>
              <a:buSzTx/>
              <a:buFontTx/>
              <a:buNone/>
              <a:tabLst/>
              <a:defRPr/>
            </a:pPr>
            <a:endParaRPr lang="en-US" dirty="0"/>
          </a:p>
          <a:p>
            <a:pPr>
              <a:lnSpc>
                <a:spcPct val="110000"/>
              </a:lnSpc>
            </a:pPr>
            <a:endParaRPr lang="en-US" b="0" dirty="0"/>
          </a:p>
          <a:p>
            <a:pPr>
              <a:lnSpc>
                <a:spcPct val="110000"/>
              </a:lnSpc>
            </a:pPr>
            <a:endParaRPr lang="en-US" b="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837517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b="0" dirty="0"/>
          </a:p>
          <a:p>
            <a:endParaRPr lang="en-US" b="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3231839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baseline="0" dirty="0"/>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720053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Section Title: Manage | Issues &amp; Disputes</a:t>
            </a:r>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35881871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b="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1840082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3617850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4474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94E1665-9928-404B-BAC2-70E1CE40D7A2}" type="slidenum">
              <a:rPr lang="en-US" smtClean="0"/>
              <a:t>5</a:t>
            </a:fld>
            <a:endParaRPr lang="en-US"/>
          </a:p>
        </p:txBody>
      </p:sp>
    </p:spTree>
    <p:extLst>
      <p:ext uri="{BB962C8B-B14F-4D97-AF65-F5344CB8AC3E}">
        <p14:creationId xmlns:p14="http://schemas.microsoft.com/office/powerpoint/2010/main" val="488737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0181287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704751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0" dirty="0"/>
          </a:p>
          <a:p>
            <a:endParaRPr lang="en-US" b="0"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697146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Contact Info:</a:t>
            </a:r>
          </a:p>
          <a:p>
            <a:pPr marL="0" indent="0" algn="l">
              <a:lnSpc>
                <a:spcPct val="80000"/>
              </a:lnSpc>
              <a:buNone/>
            </a:pPr>
            <a:r>
              <a:rPr lang="en-US" b="0" dirty="0"/>
              <a:t>Aiko Neill, DBITS Contract Manager</a:t>
            </a:r>
          </a:p>
          <a:p>
            <a:pPr marL="0" indent="0" algn="l">
              <a:lnSpc>
                <a:spcPct val="80000"/>
              </a:lnSpc>
              <a:buNone/>
            </a:pPr>
            <a:r>
              <a:rPr lang="en-US" b="0" dirty="0"/>
              <a:t>Department of Information Resources</a:t>
            </a:r>
          </a:p>
          <a:p>
            <a:pPr marL="0" indent="0" algn="l">
              <a:lnSpc>
                <a:spcPct val="80000"/>
              </a:lnSpc>
              <a:buNone/>
            </a:pPr>
            <a:r>
              <a:rPr lang="en-US" b="0" dirty="0">
                <a:hlinkClick r:id="rId3"/>
              </a:rPr>
              <a:t>aiko.neill@dir.texas.gov</a:t>
            </a:r>
            <a:r>
              <a:rPr lang="en-US" b="0" dirty="0"/>
              <a:t>  </a:t>
            </a:r>
          </a:p>
          <a:p>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88842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t>6</a:t>
            </a:fld>
            <a:endParaRPr lang="en-US"/>
          </a:p>
        </p:txBody>
      </p:sp>
    </p:spTree>
    <p:extLst>
      <p:ext uri="{BB962C8B-B14F-4D97-AF65-F5344CB8AC3E}">
        <p14:creationId xmlns:p14="http://schemas.microsoft.com/office/powerpoint/2010/main" val="1779989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t>7</a:t>
            </a:fld>
            <a:endParaRPr lang="en-US"/>
          </a:p>
        </p:txBody>
      </p:sp>
    </p:spTree>
    <p:extLst>
      <p:ext uri="{BB962C8B-B14F-4D97-AF65-F5344CB8AC3E}">
        <p14:creationId xmlns:p14="http://schemas.microsoft.com/office/powerpoint/2010/main" val="488737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aseline="0" dirty="0"/>
          </a:p>
          <a:p>
            <a:r>
              <a:rPr lang="en-US" baseline="0" dirty="0"/>
              <a:t>Minimum suggested items in the </a:t>
            </a:r>
            <a:r>
              <a:rPr lang="en-US" sz="1200" kern="1200" dirty="0">
                <a:solidFill>
                  <a:schemeClr val="tx1"/>
                </a:solidFill>
                <a:latin typeface="+mn-lt"/>
                <a:ea typeface="+mn-ea"/>
                <a:cs typeface="+mn-cs"/>
              </a:rPr>
              <a:t>Statement of Work template include:</a:t>
            </a:r>
          </a:p>
          <a:p>
            <a:pPr marL="171450" indent="-171450">
              <a:buFont typeface="Arial"/>
              <a:buChar char="•"/>
            </a:pPr>
            <a:r>
              <a:rPr lang="en-US" sz="1200" kern="1200" dirty="0">
                <a:solidFill>
                  <a:schemeClr val="tx1"/>
                </a:solidFill>
                <a:latin typeface="+mn-lt"/>
                <a:ea typeface="+mn-ea"/>
                <a:cs typeface="+mn-cs"/>
              </a:rPr>
              <a:t>Scope of work</a:t>
            </a:r>
          </a:p>
          <a:p>
            <a:pPr marL="171450" indent="-171450">
              <a:buFont typeface="Arial"/>
              <a:buChar char="•"/>
            </a:pPr>
            <a:r>
              <a:rPr lang="en-US" sz="1200" kern="1200" dirty="0">
                <a:solidFill>
                  <a:schemeClr val="tx1"/>
                </a:solidFill>
                <a:latin typeface="+mn-lt"/>
                <a:ea typeface="+mn-ea"/>
                <a:cs typeface="+mn-cs"/>
              </a:rPr>
              <a:t>Project risks, assumptions and constraints</a:t>
            </a:r>
          </a:p>
          <a:p>
            <a:pPr marL="171450" indent="-171450">
              <a:buFont typeface="Arial"/>
              <a:buChar char="•"/>
            </a:pPr>
            <a:r>
              <a:rPr lang="en-US" sz="1200" kern="1200" dirty="0">
                <a:solidFill>
                  <a:schemeClr val="tx1"/>
                </a:solidFill>
                <a:latin typeface="+mn-lt"/>
                <a:ea typeface="+mn-ea"/>
                <a:cs typeface="+mn-cs"/>
              </a:rPr>
              <a:t>Roles and responsibilities</a:t>
            </a:r>
          </a:p>
          <a:p>
            <a:pPr marL="171450" indent="-171450">
              <a:buFont typeface="Arial"/>
              <a:buChar char="•"/>
            </a:pPr>
            <a:r>
              <a:rPr lang="en-US" sz="1200" kern="1200" dirty="0">
                <a:solidFill>
                  <a:schemeClr val="tx1"/>
                </a:solidFill>
                <a:latin typeface="+mn-lt"/>
                <a:ea typeface="+mn-ea"/>
                <a:cs typeface="+mn-cs"/>
              </a:rPr>
              <a:t>Detailed description of deliverables</a:t>
            </a:r>
          </a:p>
          <a:p>
            <a:pPr marL="171450" indent="-171450">
              <a:buFont typeface="Arial"/>
              <a:buChar char="•"/>
            </a:pPr>
            <a:r>
              <a:rPr lang="en-US" sz="1200" kern="1200" dirty="0">
                <a:solidFill>
                  <a:schemeClr val="tx1"/>
                </a:solidFill>
                <a:latin typeface="+mn-lt"/>
                <a:ea typeface="+mn-ea"/>
                <a:cs typeface="+mn-cs"/>
              </a:rPr>
              <a:t>Acceptance criteria, including testing or period of review</a:t>
            </a:r>
          </a:p>
          <a:p>
            <a:pPr marL="171450" indent="-171450">
              <a:buFont typeface="Arial"/>
              <a:buChar char="•"/>
            </a:pPr>
            <a:r>
              <a:rPr lang="en-US" sz="1200" kern="1200" dirty="0">
                <a:solidFill>
                  <a:schemeClr val="tx1"/>
                </a:solidFill>
                <a:latin typeface="+mn-lt"/>
                <a:ea typeface="+mn-ea"/>
                <a:cs typeface="+mn-cs"/>
              </a:rPr>
              <a:t>Project completion criteria</a:t>
            </a:r>
          </a:p>
          <a:p>
            <a:pPr marL="171450" indent="-171450">
              <a:buFont typeface="Arial"/>
              <a:buChar char="•"/>
            </a:pPr>
            <a:r>
              <a:rPr lang="en-US" sz="1200" kern="1200" dirty="0">
                <a:solidFill>
                  <a:schemeClr val="tx1"/>
                </a:solidFill>
                <a:latin typeface="+mn-lt"/>
                <a:ea typeface="+mn-ea"/>
                <a:cs typeface="+mn-cs"/>
              </a:rPr>
              <a:t>Project schedules to be achieved by vendor</a:t>
            </a:r>
          </a:p>
          <a:p>
            <a:pPr marL="171450" indent="-171450">
              <a:buFont typeface="Arial"/>
              <a:buChar char="•"/>
            </a:pPr>
            <a:r>
              <a:rPr lang="en-US" sz="1200" kern="1200" dirty="0">
                <a:solidFill>
                  <a:schemeClr val="tx1"/>
                </a:solidFill>
                <a:latin typeface="+mn-lt"/>
                <a:ea typeface="+mn-ea"/>
                <a:cs typeface="+mn-cs"/>
              </a:rPr>
              <a:t>Relevant quality processes</a:t>
            </a:r>
            <a:endParaRPr lang="en-US" baseline="0" dirty="0"/>
          </a:p>
        </p:txBody>
      </p:sp>
      <p:sp>
        <p:nvSpPr>
          <p:cNvPr id="4" name="Slide Number Placeholder 3"/>
          <p:cNvSpPr>
            <a:spLocks noGrp="1"/>
          </p:cNvSpPr>
          <p:nvPr>
            <p:ph type="sldNum" sz="quarter" idx="10"/>
          </p:nvPr>
        </p:nvSpPr>
        <p:spPr/>
        <p:txBody>
          <a:bodyPr/>
          <a:lstStyle/>
          <a:p>
            <a:fld id="{794E1665-9928-404B-BAC2-70E1CE40D7A2}" type="slidenum">
              <a:rPr lang="en-US" smtClean="0"/>
              <a:t>8</a:t>
            </a:fld>
            <a:endParaRPr lang="en-US"/>
          </a:p>
        </p:txBody>
      </p:sp>
    </p:spTree>
    <p:extLst>
      <p:ext uri="{BB962C8B-B14F-4D97-AF65-F5344CB8AC3E}">
        <p14:creationId xmlns:p14="http://schemas.microsoft.com/office/powerpoint/2010/main" val="26785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794E1665-9928-404B-BAC2-70E1CE40D7A2}" type="slidenum">
              <a:rPr lang="en-US" smtClean="0"/>
              <a:t>9</a:t>
            </a:fld>
            <a:endParaRPr lang="en-US"/>
          </a:p>
        </p:txBody>
      </p:sp>
    </p:spTree>
    <p:extLst>
      <p:ext uri="{BB962C8B-B14F-4D97-AF65-F5344CB8AC3E}">
        <p14:creationId xmlns:p14="http://schemas.microsoft.com/office/powerpoint/2010/main" val="3342234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59043" name="Rectangle 3"/>
          <p:cNvSpPr>
            <a:spLocks noGrp="1" noChangeArrowheads="1"/>
          </p:cNvSpPr>
          <p:nvPr>
            <p:ph type="ctrTitle"/>
          </p:nvPr>
        </p:nvSpPr>
        <p:spPr>
          <a:xfrm>
            <a:off x="304800" y="1908176"/>
            <a:ext cx="11582400" cy="1749425"/>
          </a:xfrm>
        </p:spPr>
        <p:txBody>
          <a:bodyPr anchor="b"/>
          <a:lstStyle>
            <a:lvl1pPr algn="ctr">
              <a:lnSpc>
                <a:spcPct val="100000"/>
              </a:lnSpc>
              <a:defRPr sz="3300"/>
            </a:lvl1pPr>
          </a:lstStyle>
          <a:p>
            <a:r>
              <a:rPr lang="en-US"/>
              <a:t>Click to edit Master title style</a:t>
            </a:r>
          </a:p>
        </p:txBody>
      </p:sp>
      <p:sp>
        <p:nvSpPr>
          <p:cNvPr id="3159044" name="Rectangle 4"/>
          <p:cNvSpPr>
            <a:spLocks noGrp="1" noChangeArrowheads="1"/>
          </p:cNvSpPr>
          <p:nvPr>
            <p:ph type="subTitle" idx="1"/>
          </p:nvPr>
        </p:nvSpPr>
        <p:spPr>
          <a:xfrm>
            <a:off x="304800" y="3806826"/>
            <a:ext cx="11582400" cy="1298575"/>
          </a:xfrm>
        </p:spPr>
        <p:txBody>
          <a:bodyPr anchor="ctr"/>
          <a:lstStyle>
            <a:lvl1pPr marL="0" indent="0" algn="ctr">
              <a:buFontTx/>
              <a:buNone/>
              <a:defRPr sz="2200"/>
            </a:lvl1pPr>
          </a:lstStyle>
          <a:p>
            <a:r>
              <a:rPr lang="en-US"/>
              <a:t>Click to edit Master subtitle style</a:t>
            </a:r>
          </a:p>
        </p:txBody>
      </p:sp>
      <p:sp>
        <p:nvSpPr>
          <p:cNvPr id="4" name="Rectangle 2"/>
          <p:cNvSpPr>
            <a:spLocks noGrp="1" noChangeArrowheads="1"/>
          </p:cNvSpPr>
          <p:nvPr>
            <p:ph type="ftr" sz="quarter" idx="10"/>
          </p:nvPr>
        </p:nvSpPr>
        <p:spPr>
          <a:xfrm>
            <a:off x="304800" y="5257800"/>
            <a:ext cx="11582400" cy="381000"/>
          </a:xfrm>
        </p:spPr>
        <p:txBody>
          <a:bodyPr/>
          <a:lstStyle>
            <a:lvl1pPr algn="ctr">
              <a:defRPr sz="1600">
                <a:solidFill>
                  <a:schemeClr val="tx1"/>
                </a:solidFill>
              </a:defRPr>
            </a:lvl1pPr>
          </a:lstStyle>
          <a:p>
            <a:pPr>
              <a:defRPr/>
            </a:pPr>
            <a:r>
              <a:rPr lang="en-US"/>
              <a:t>| Edit Footer (View &gt; Header and Footer). Displays on all slides.</a:t>
            </a:r>
            <a:endParaRPr lang="en-US" dirty="0"/>
          </a:p>
        </p:txBody>
      </p:sp>
    </p:spTree>
    <p:extLst>
      <p:ext uri="{BB962C8B-B14F-4D97-AF65-F5344CB8AC3E}">
        <p14:creationId xmlns:p14="http://schemas.microsoft.com/office/powerpoint/2010/main" val="210424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131295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3810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96847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620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295400"/>
            <a:ext cx="5689600" cy="4876800"/>
          </a:xfrm>
        </p:spPr>
        <p:txBody>
          <a:bodyPr/>
          <a:lstStyle/>
          <a:p>
            <a:pPr lvl="0"/>
            <a:r>
              <a:rPr lang="en-US" noProof="0"/>
              <a:t>Click icon to add chart</a:t>
            </a:r>
            <a:endParaRPr lang="en-US" noProof="0" dirty="0"/>
          </a:p>
        </p:txBody>
      </p:sp>
      <p:sp>
        <p:nvSpPr>
          <p:cNvPr id="5" name="Footer Placeholder 4"/>
          <p:cNvSpPr>
            <a:spLocks noGrp="1"/>
          </p:cNvSpPr>
          <p:nvPr>
            <p:ph type="ftr" sz="quarter" idx="10"/>
          </p:nvPr>
        </p:nvSpPr>
        <p:spPr/>
        <p:txBody>
          <a:bodyPr/>
          <a:lstStyle>
            <a:lvl1pPr>
              <a:defRPr/>
            </a:lvl1pPr>
          </a:lstStyle>
          <a:p>
            <a:r>
              <a:rPr lang="en-US"/>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101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620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39248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amp; Subtitle 1 - Large Pink Rectangle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55991355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amp; Subtitle 2 - Large Pink &amp; Black Rectangle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94639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amp; Subtitle 3 - Large Pink Swirl Full Background - Logo in Lower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45277341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amp; Subtitle 4 - Large Pink &amp; Black Swirl Full Background - Logo in Lower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69093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amp; Subtitle 5 - Large Pink Swirl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9683896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amp; Subtitle 6 - Large Pink &amp; Black Swirl Full Background - Logo in Low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4500">
                <a:latin typeface="Franklin Gothic Heavy" panose="020B0903020102020204" pitchFamily="34" charset="0"/>
              </a:defRPr>
            </a:lvl1pPr>
          </a:lstStyle>
          <a:p>
            <a:r>
              <a:rPr lang="en-US" dirty="0"/>
              <a:t>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atin typeface="Franklin Gothic Medium" panose="020B06030201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6400531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dirty="0"/>
              <a:t>|</a:t>
            </a:r>
            <a:r>
              <a:rPr lang="en-US" sz="900" dirty="0"/>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421187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mp; Bullets Slide 1 - Top Half Swirl Pin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662613" cy="1663700"/>
          </a:xfrm>
        </p:spPr>
        <p:txBody>
          <a:bodyPr>
            <a:normAutofit/>
          </a:bodyPr>
          <a:lstStyle>
            <a:lvl1pPr>
              <a:defRPr sz="4500">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838200" y="2714625"/>
            <a:ext cx="10515600" cy="3829050"/>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227962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mp; Bullets Slide 2 - Top Half Swirl Pink &amp; Blac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662613" cy="1663700"/>
          </a:xfrm>
        </p:spPr>
        <p:txBody>
          <a:bodyPr>
            <a:normAutofit/>
          </a:bodyPr>
          <a:lstStyle>
            <a:lvl1pPr>
              <a:defRPr sz="4500">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838200" y="2714625"/>
            <a:ext cx="10515600" cy="3829050"/>
          </a:xfrm>
        </p:spPr>
        <p:txBody>
          <a:bodyPr/>
          <a:lstStyle>
            <a:lvl1pPr algn="r">
              <a:defRPr>
                <a:latin typeface="Franklin Gothic Medium" panose="020B0603020102020204" pitchFamily="34" charset="0"/>
              </a:defRPr>
            </a:lvl1pPr>
            <a:lvl2pPr algn="r">
              <a:defRPr>
                <a:latin typeface="Franklin Gothic Medium Cond" panose="020B0606030402020204" pitchFamily="34" charset="0"/>
              </a:defRPr>
            </a:lvl2pPr>
            <a:lvl3pPr algn="r">
              <a:defRPr>
                <a:latin typeface="Franklin Gothic Book" panose="020B0503020102020204" pitchFamily="34" charset="0"/>
              </a:defRPr>
            </a:lvl3pPr>
            <a:lvl4pPr algn="r">
              <a:defRPr>
                <a:latin typeface="Franklin Gothic Book" panose="020B0503020102020204" pitchFamily="34" charset="0"/>
              </a:defRPr>
            </a:lvl4pPr>
            <a:lvl5pPr algn="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78963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mp; Bullets Slide 3 - Small Rectangle Pink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1" y="171450"/>
            <a:ext cx="10658475" cy="414338"/>
          </a:xfrm>
        </p:spPr>
        <p:txBody>
          <a:bodyPr>
            <a:normAutofit/>
          </a:bodyPr>
          <a:lstStyle>
            <a:lvl1pPr>
              <a:defRPr sz="4500">
                <a:solidFill>
                  <a:schemeClr val="bg1"/>
                </a:solidFill>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359570" y="1143002"/>
            <a:ext cx="11472863" cy="5400675"/>
          </a:xfrm>
        </p:spPr>
        <p:txBody>
          <a:bodyPr/>
          <a:lstStyle>
            <a:lvl1pPr algn="l">
              <a:defRPr>
                <a:latin typeface="Franklin Gothic Medium" panose="020B0603020102020204" pitchFamily="34" charset="0"/>
              </a:defRPr>
            </a:lvl1pPr>
            <a:lvl2pPr algn="l">
              <a:defRPr>
                <a:latin typeface="Franklin Gothic Medium Cond" panose="020B06060304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430030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mp; Bullets Slide 4 - Small Rectangle Pink &amp; Black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1" y="171450"/>
            <a:ext cx="10658475" cy="414338"/>
          </a:xfrm>
        </p:spPr>
        <p:txBody>
          <a:bodyPr>
            <a:normAutofit/>
          </a:bodyPr>
          <a:lstStyle>
            <a:lvl1pPr>
              <a:defRPr sz="4500">
                <a:solidFill>
                  <a:schemeClr val="bg1"/>
                </a:solidFill>
                <a:latin typeface="Franklin Gothic Heavy" panose="020B0903020102020204" pitchFamily="34" charset="0"/>
              </a:defRPr>
            </a:lvl1pPr>
          </a:lstStyle>
          <a:p>
            <a:r>
              <a:rPr lang="en-US" dirty="0"/>
              <a:t>Title</a:t>
            </a:r>
          </a:p>
        </p:txBody>
      </p:sp>
      <p:sp>
        <p:nvSpPr>
          <p:cNvPr id="3" name="Content Placeholder 2"/>
          <p:cNvSpPr>
            <a:spLocks noGrp="1"/>
          </p:cNvSpPr>
          <p:nvPr>
            <p:ph idx="1"/>
          </p:nvPr>
        </p:nvSpPr>
        <p:spPr>
          <a:xfrm>
            <a:off x="359570" y="1143002"/>
            <a:ext cx="11472863" cy="5400675"/>
          </a:xfrm>
        </p:spPr>
        <p:txBody>
          <a:bodyPr/>
          <a:lstStyle>
            <a:lvl1pPr algn="l">
              <a:defRPr>
                <a:latin typeface="Franklin Gothic Medium" panose="020B0603020102020204" pitchFamily="34" charset="0"/>
              </a:defRPr>
            </a:lvl1pPr>
            <a:lvl2pPr algn="l">
              <a:defRPr>
                <a:latin typeface="Franklin Gothic Medium Cond" panose="020B06060304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093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mp; Bullets Slide 5 - Top Quarter Swirl Pink Background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47068" y="194644"/>
            <a:ext cx="5662613" cy="797248"/>
          </a:xfrm>
        </p:spPr>
        <p:txBody>
          <a:bodyPr>
            <a:normAutofit/>
          </a:bodyPr>
          <a:lstStyle>
            <a:lvl1pPr algn="ctr">
              <a:defRPr sz="4500">
                <a:latin typeface="Franklin Gothic Heavy" panose="020B0903020102020204" pitchFamily="34" charset="0"/>
              </a:defRPr>
            </a:lvl1pPr>
          </a:lstStyle>
          <a:p>
            <a:r>
              <a:rPr lang="en-US" dirty="0"/>
              <a:t>Title</a:t>
            </a:r>
          </a:p>
        </p:txBody>
      </p:sp>
      <p:sp>
        <p:nvSpPr>
          <p:cNvPr id="4" name="Content Placeholder 2"/>
          <p:cNvSpPr>
            <a:spLocks noGrp="1"/>
          </p:cNvSpPr>
          <p:nvPr>
            <p:ph idx="1"/>
          </p:nvPr>
        </p:nvSpPr>
        <p:spPr>
          <a:xfrm>
            <a:off x="838200" y="1751310"/>
            <a:ext cx="10515600" cy="4792367"/>
          </a:xfrm>
        </p:spPr>
        <p:txBody>
          <a:bodyPr/>
          <a:lstStyle>
            <a:lvl1pPr algn="l">
              <a:defRPr>
                <a:latin typeface="Franklin Gothic Medium" panose="020B0603020102020204" pitchFamily="34" charset="0"/>
              </a:defRPr>
            </a:lvl1pPr>
            <a:lvl2pPr algn="l">
              <a:defRPr>
                <a:latin typeface="Franklin Gothic Medium Cond" panose="020B06060304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242371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mp; Bullets Slide 5 - Top Quarter Swirl Black &amp; Pink Background Header - Logo Upper Right Corner">
    <p:bg>
      <p:bgPr>
        <a:blipFill dpi="0" rotWithShape="1">
          <a:blip>
            <a:lum/>
          </a:blip>
          <a:srcRect/>
          <a:stretch>
            <a:fillRect l="-1000" r="-1000"/>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047068" y="194644"/>
            <a:ext cx="5662613" cy="797248"/>
          </a:xfrm>
        </p:spPr>
        <p:txBody>
          <a:bodyPr>
            <a:normAutofit/>
          </a:bodyPr>
          <a:lstStyle>
            <a:lvl1pPr algn="ctr">
              <a:defRPr sz="4500">
                <a:latin typeface="Franklin Gothic Heavy" panose="020B0903020102020204" pitchFamily="34" charset="0"/>
              </a:defRPr>
            </a:lvl1pPr>
          </a:lstStyle>
          <a:p>
            <a:r>
              <a:rPr lang="en-US" dirty="0"/>
              <a:t>Title</a:t>
            </a:r>
          </a:p>
        </p:txBody>
      </p:sp>
      <p:sp>
        <p:nvSpPr>
          <p:cNvPr id="4" name="Content Placeholder 2"/>
          <p:cNvSpPr>
            <a:spLocks noGrp="1"/>
          </p:cNvSpPr>
          <p:nvPr>
            <p:ph idx="1"/>
          </p:nvPr>
        </p:nvSpPr>
        <p:spPr>
          <a:xfrm>
            <a:off x="838200" y="1751310"/>
            <a:ext cx="10515600" cy="4792367"/>
          </a:xfrm>
        </p:spPr>
        <p:txBody>
          <a:bodyPr/>
          <a:lstStyle>
            <a:lvl1pPr algn="l">
              <a:defRPr>
                <a:latin typeface="Franklin Gothic Medium" panose="020B0603020102020204" pitchFamily="34" charset="0"/>
              </a:defRPr>
            </a:lvl1pPr>
            <a:lvl2pPr algn="l">
              <a:defRPr>
                <a:latin typeface="Franklin Gothic Medium Cond" panose="020B0606030402020204" pitchFamily="34" charset="0"/>
              </a:defRPr>
            </a:lvl2pPr>
            <a:lvl3pPr algn="l">
              <a:defRPr>
                <a:latin typeface="Franklin Gothic Book" panose="020B0503020102020204" pitchFamily="34" charset="0"/>
              </a:defRPr>
            </a:lvl3pPr>
            <a:lvl4pPr algn="l">
              <a:defRPr>
                <a:latin typeface="Franklin Gothic Book" panose="020B0503020102020204" pitchFamily="34" charset="0"/>
              </a:defRPr>
            </a:lvl4pPr>
            <a:lvl5pPr algn="l">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131466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le &amp; Text Slide 1 - Swirl Pink Top Half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3400425"/>
            <a:ext cx="10515600" cy="1162050"/>
          </a:xfrm>
        </p:spPr>
        <p:txBody>
          <a:bodyPr anchor="b"/>
          <a:lstStyle>
            <a:lvl1pPr>
              <a:defRPr sz="4500">
                <a:latin typeface="Franklin Gothic Heavy" panose="020B0903020102020204" pitchFamily="34" charset="0"/>
              </a:defRPr>
            </a:lvl1pPr>
          </a:lstStyle>
          <a:p>
            <a:r>
              <a:rPr lang="en-US" dirty="0"/>
              <a:t>Title</a:t>
            </a:r>
          </a:p>
        </p:txBody>
      </p:sp>
      <p:sp>
        <p:nvSpPr>
          <p:cNvPr id="3" name="Text Placeholder 2"/>
          <p:cNvSpPr>
            <a:spLocks noGrp="1"/>
          </p:cNvSpPr>
          <p:nvPr>
            <p:ph type="body" idx="1"/>
          </p:nvPr>
        </p:nvSpPr>
        <p:spPr>
          <a:xfrm>
            <a:off x="831851" y="4589463"/>
            <a:ext cx="10515600" cy="1954212"/>
          </a:xfrm>
        </p:spPr>
        <p:txBody>
          <a:bodyPr/>
          <a:lstStyle>
            <a:lvl1pPr marL="0" indent="0">
              <a:buNone/>
              <a:defRPr sz="1800">
                <a:solidFill>
                  <a:schemeClr val="tx1">
                    <a:tint val="75000"/>
                  </a:schemeClr>
                </a:solidFill>
                <a:latin typeface="Franklin Gothic Book" panose="020B05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0673499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le &amp; Text Slide 2 - Swirl Pink &amp; Black Top Half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3400425"/>
            <a:ext cx="10515600" cy="1162050"/>
          </a:xfrm>
        </p:spPr>
        <p:txBody>
          <a:bodyPr anchor="b"/>
          <a:lstStyle>
            <a:lvl1pPr>
              <a:defRPr sz="4500">
                <a:latin typeface="Franklin Gothic Heavy" panose="020B0903020102020204" pitchFamily="34" charset="0"/>
              </a:defRPr>
            </a:lvl1pPr>
          </a:lstStyle>
          <a:p>
            <a:r>
              <a:rPr lang="en-US" dirty="0"/>
              <a:t>Title</a:t>
            </a:r>
          </a:p>
        </p:txBody>
      </p:sp>
      <p:sp>
        <p:nvSpPr>
          <p:cNvPr id="3" name="Text Placeholder 2"/>
          <p:cNvSpPr>
            <a:spLocks noGrp="1"/>
          </p:cNvSpPr>
          <p:nvPr>
            <p:ph type="body" idx="1"/>
          </p:nvPr>
        </p:nvSpPr>
        <p:spPr>
          <a:xfrm>
            <a:off x="831851" y="4589463"/>
            <a:ext cx="10515600" cy="1954212"/>
          </a:xfrm>
        </p:spPr>
        <p:txBody>
          <a:bodyPr/>
          <a:lstStyle>
            <a:lvl1pPr marL="0" indent="0">
              <a:buNone/>
              <a:defRPr sz="1800">
                <a:solidFill>
                  <a:schemeClr val="tx1">
                    <a:tint val="75000"/>
                  </a:schemeClr>
                </a:solidFill>
                <a:latin typeface="Franklin Gothic Book" panose="020B05030201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8339189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amp; Side-by-Side Content 1 - Master Title Below Header - Small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85827"/>
            <a:ext cx="10515600" cy="804863"/>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070973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amp; Side-by-Side Content 2 - Master Title Below Header - Small Pink &amp; Blac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85827"/>
            <a:ext cx="10515600" cy="804863"/>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775200"/>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26315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4"/>
            <a:ext cx="103632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4268789"/>
            <a:ext cx="103632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r>
              <a:rPr lang="en-US"/>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385629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itle &amp; Side-by-Side Content 3 - Master Title on Header Image - Small Pink &amp; Blac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3" y="114301"/>
            <a:ext cx="10515600" cy="457200"/>
          </a:xfrm>
        </p:spPr>
        <p:txBody>
          <a:bodyPr/>
          <a:lstStyle>
            <a:lvl1pPr>
              <a:defRPr>
                <a:solidFill>
                  <a:schemeClr val="bg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66424595"/>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itle &amp; Side-by-Side Content 4 - Master Title on Header Image - Small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113" y="114301"/>
            <a:ext cx="10515600" cy="457200"/>
          </a:xfrm>
        </p:spPr>
        <p:txBody>
          <a:bodyPr/>
          <a:lstStyle>
            <a:lvl1pPr>
              <a:defRPr>
                <a:solidFill>
                  <a:schemeClr val="bg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71563"/>
            <a:ext cx="5181600" cy="5529262"/>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799676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itle &amp; Side-by-Side Content 5 - Master Title on Header Image - Small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8042331" cy="457200"/>
          </a:xfrm>
        </p:spPr>
        <p:txBody>
          <a:bodyPr/>
          <a:lstStyle>
            <a:lvl1pPr>
              <a:defRPr>
                <a:solidFill>
                  <a:schemeClr val="tx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24822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itle &amp; Side-by-Side Content 6 - Master Title on Header Image - Small Black &amp; Pink Swirl Header - Logo Upper Right Corner">
    <p:bg>
      <p:bgPr>
        <a:blipFill dpi="0" rotWithShape="1">
          <a:blip>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8042331" cy="457200"/>
          </a:xfrm>
        </p:spPr>
        <p:txBody>
          <a:bodyPr/>
          <a:lstStyle>
            <a:lvl1pPr>
              <a:defRPr>
                <a:solidFill>
                  <a:schemeClr val="tx1"/>
                </a:solidFill>
                <a:latin typeface="Franklin Gothic Heavy" panose="020B09030201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73817"/>
            <a:ext cx="5181600" cy="4927008"/>
          </a:xfrm>
        </p:spPr>
        <p:txBody>
          <a:bodyPr/>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8297983"/>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1 - Master Title on Header Image - Large Pink Rectangle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4" y="214315"/>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212363498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2 - Master Title on Header Image - Large Pink &amp; Black Rectangle Header - Logo Upper Right Corner">
    <p:bg>
      <p:bgPr>
        <a:blipFill dpi="0" rotWithShape="1">
          <a:blip>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4" y="214315"/>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285573339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3 - Master Title on Header Image - Large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4" y="214315"/>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4058668964"/>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4 - Master Title on Header Image - Large Pink &amp; Blac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4314" y="214315"/>
            <a:ext cx="6200775" cy="1476375"/>
          </a:xfrm>
        </p:spPr>
        <p:txBody>
          <a:bodyPr>
            <a:normAutofit/>
          </a:bodyPr>
          <a:lstStyle>
            <a:lvl1pP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3734830416"/>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5 - Master Title on Header Image - Small Pink Swirl Header - Logo Upper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243" y="214315"/>
            <a:ext cx="6200775" cy="917063"/>
          </a:xfrm>
        </p:spPr>
        <p:txBody>
          <a:bodyPr>
            <a:normAutofit/>
          </a:bodyPr>
          <a:lstStyle>
            <a:lvl1pPr algn="ct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387378872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6 - Master Title on Header Image - Small Pink &amp; Black Swirl Header - Logo Upper Right Corner">
    <p:bg>
      <p:bgPr>
        <a:blipFill dpi="0" rotWithShape="1">
          <a:blip>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5243" y="214315"/>
            <a:ext cx="6200775" cy="917063"/>
          </a:xfrm>
        </p:spPr>
        <p:txBody>
          <a:bodyPr>
            <a:normAutofit/>
          </a:bodyPr>
          <a:lstStyle>
            <a:lvl1pPr algn="ctr">
              <a:defRPr sz="4500">
                <a:latin typeface="Franklin Gothic Heavy" panose="020B0903020102020204" pitchFamily="34" charset="0"/>
              </a:defRPr>
            </a:lvl1pPr>
          </a:lstStyle>
          <a:p>
            <a:r>
              <a:rPr lang="en-US" dirty="0"/>
              <a:t>Title</a:t>
            </a:r>
          </a:p>
        </p:txBody>
      </p:sp>
    </p:spTree>
    <p:extLst>
      <p:ext uri="{BB962C8B-B14F-4D97-AF65-F5344CB8AC3E}">
        <p14:creationId xmlns:p14="http://schemas.microsoft.com/office/powerpoint/2010/main" val="15093753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68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529244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Slide 1 - Pink Rectangle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69507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Slide 2 - Pink &amp; Black Rectangle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47244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3 - Pink Swirl Full Background - Logo Bottom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43183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Slide 4 - Pink &amp; Black Swirl Full Background - Logo Bottom Lef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93568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Slide 5 - Pink Swirl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33910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Slide 6 - Pink &amp; Black Swirl Full Background - Logo Bottom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891561"/>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Left Column Title &amp; Text - Right Column Bulleted List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00141"/>
            <a:ext cx="3932237" cy="1600200"/>
          </a:xfrm>
        </p:spPr>
        <p:txBody>
          <a:bodyPr anchor="b"/>
          <a:lstStyle>
            <a:lvl1pPr>
              <a:defRPr sz="240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5183188" y="1100142"/>
            <a:ext cx="6172200" cy="5403850"/>
          </a:xfrm>
        </p:spPr>
        <p:txBody>
          <a:bodyPr/>
          <a:lstStyle>
            <a:lvl1pPr>
              <a:defRPr sz="2400">
                <a:latin typeface="Franklin Gothic Heavy" panose="020B0903020102020204" pitchFamily="34" charset="0"/>
              </a:defRPr>
            </a:lvl1pPr>
            <a:lvl2pPr>
              <a:defRPr sz="2100">
                <a:latin typeface="Franklin Gothic Medium" panose="020B06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700341"/>
            <a:ext cx="3932237" cy="3811588"/>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59468957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Left Column Title &amp; Text - Right Column Bulleted List - Black &amp;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00141"/>
            <a:ext cx="3932237" cy="1600200"/>
          </a:xfrm>
        </p:spPr>
        <p:txBody>
          <a:bodyPr anchor="b"/>
          <a:lstStyle>
            <a:lvl1pPr>
              <a:defRPr sz="240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5183188" y="1100142"/>
            <a:ext cx="6172200" cy="5403850"/>
          </a:xfrm>
        </p:spPr>
        <p:txBody>
          <a:bodyPr/>
          <a:lstStyle>
            <a:lvl1pPr>
              <a:defRPr sz="2400">
                <a:latin typeface="Franklin Gothic Heavy" panose="020B0903020102020204" pitchFamily="34" charset="0"/>
              </a:defRPr>
            </a:lvl1pPr>
            <a:lvl2pPr>
              <a:defRPr sz="2100">
                <a:latin typeface="Franklin Gothic Medium" panose="020B0603020102020204" pitchFamily="34" charset="0"/>
              </a:defRPr>
            </a:lvl2pPr>
            <a:lvl3pPr>
              <a:defRPr sz="1800">
                <a:latin typeface="Franklin Gothic Book" panose="020B0503020102020204" pitchFamily="34" charset="0"/>
              </a:defRPr>
            </a:lvl3pPr>
            <a:lvl4pPr>
              <a:defRPr sz="1500">
                <a:latin typeface="Franklin Gothic Book" panose="020B0503020102020204" pitchFamily="34" charset="0"/>
              </a:defRPr>
            </a:lvl4pPr>
            <a:lvl5pPr>
              <a:defRPr sz="1500">
                <a:latin typeface="Franklin Gothic Book" panose="020B0503020102020204" pitchFamily="34" charset="0"/>
              </a:defRPr>
            </a:lvl5pPr>
            <a:lvl6pPr>
              <a:defRPr sz="1500"/>
            </a:lvl6pPr>
            <a:lvl7pPr>
              <a:defRPr sz="1500"/>
            </a:lvl7pPr>
            <a:lvl8pPr>
              <a:defRPr sz="1500"/>
            </a:lvl8pPr>
            <a:lvl9pPr>
              <a:defRPr sz="15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700341"/>
            <a:ext cx="3932237" cy="3811588"/>
          </a:xfrm>
        </p:spPr>
        <p:txBody>
          <a:bodyPr/>
          <a:lstStyle>
            <a:lvl1pPr marL="0" indent="0">
              <a:buNone/>
              <a:defRPr sz="1200">
                <a:latin typeface="Franklin Gothic Book" panose="020B05030201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07092750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Left Column Title &amp; Text - Right Column Picture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30304"/>
            <a:ext cx="3932237" cy="1194746"/>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130307"/>
            <a:ext cx="6172200" cy="544194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325050"/>
            <a:ext cx="3932237" cy="4247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22786675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Left Column Title &amp; Text - Right Column Picture - Pink &amp; Blac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1130304"/>
            <a:ext cx="3932237" cy="1194746"/>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1130307"/>
            <a:ext cx="6172200" cy="544194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325050"/>
            <a:ext cx="3932237" cy="42472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418551753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 Edit Footer (View &gt; Header and Footer). Displays on all slides.</a:t>
            </a:r>
          </a:p>
        </p:txBody>
      </p:sp>
      <p:sp>
        <p:nvSpPr>
          <p:cNvPr id="8" name="Slide Number Placeholder 7"/>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34159366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mp; Vertical Text 1 - Pin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414"/>
            <a:ext cx="10515600" cy="676275"/>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6"/>
            <a:ext cx="10515600" cy="4860925"/>
          </a:xfrm>
        </p:spPr>
        <p:txBody>
          <a:bodyPr vert="eaVert"/>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126221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mp; Vertical Text 2 - Pink &amp; Black Rectangle Small Header - Logo Top Right Corn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14414"/>
            <a:ext cx="10515600" cy="676275"/>
          </a:xfrm>
        </p:spPr>
        <p:txBody>
          <a:bodyPr/>
          <a:lstStyle>
            <a:lvl1pPr>
              <a:defRPr>
                <a:latin typeface="Franklin Gothic Heavy" panose="020B09030201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6"/>
            <a:ext cx="10515600" cy="4860925"/>
          </a:xfrm>
        </p:spPr>
        <p:txBody>
          <a:bodyPr vert="eaVert"/>
          <a:lstStyle>
            <a:lvl1pPr>
              <a:defRPr>
                <a:latin typeface="Franklin Gothic Medium" panose="020B0603020102020204" pitchFamily="34" charset="0"/>
              </a:defRPr>
            </a:lvl1pPr>
            <a:lvl2pPr>
              <a:defRPr>
                <a:latin typeface="Franklin Gothic Medium Cond" panose="020B06060304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629757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59043" name="Rectangle 3"/>
          <p:cNvSpPr>
            <a:spLocks noGrp="1" noChangeArrowheads="1"/>
          </p:cNvSpPr>
          <p:nvPr>
            <p:ph type="ctrTitle"/>
          </p:nvPr>
        </p:nvSpPr>
        <p:spPr>
          <a:xfrm>
            <a:off x="304800" y="1908176"/>
            <a:ext cx="11582400" cy="1749425"/>
          </a:xfrm>
        </p:spPr>
        <p:txBody>
          <a:bodyPr anchor="b"/>
          <a:lstStyle>
            <a:lvl1pPr algn="ctr">
              <a:lnSpc>
                <a:spcPct val="100000"/>
              </a:lnSpc>
              <a:defRPr sz="3300"/>
            </a:lvl1pPr>
          </a:lstStyle>
          <a:p>
            <a:r>
              <a:rPr lang="en-US"/>
              <a:t>Click to edit Master title style</a:t>
            </a:r>
          </a:p>
        </p:txBody>
      </p:sp>
      <p:sp>
        <p:nvSpPr>
          <p:cNvPr id="3159044" name="Rectangle 4"/>
          <p:cNvSpPr>
            <a:spLocks noGrp="1" noChangeArrowheads="1"/>
          </p:cNvSpPr>
          <p:nvPr>
            <p:ph type="subTitle" idx="1"/>
          </p:nvPr>
        </p:nvSpPr>
        <p:spPr>
          <a:xfrm>
            <a:off x="304800" y="3806826"/>
            <a:ext cx="11582400" cy="1298575"/>
          </a:xfrm>
        </p:spPr>
        <p:txBody>
          <a:bodyPr anchor="ctr"/>
          <a:lstStyle>
            <a:lvl1pPr marL="0" indent="0" algn="ctr">
              <a:buFontTx/>
              <a:buNone/>
              <a:defRPr sz="2200"/>
            </a:lvl1pPr>
          </a:lstStyle>
          <a:p>
            <a:r>
              <a:rPr lang="en-US"/>
              <a:t>Click to edit Master subtitle style</a:t>
            </a:r>
          </a:p>
        </p:txBody>
      </p:sp>
      <p:sp>
        <p:nvSpPr>
          <p:cNvPr id="4" name="Rectangle 2"/>
          <p:cNvSpPr>
            <a:spLocks noGrp="1" noChangeArrowheads="1"/>
          </p:cNvSpPr>
          <p:nvPr>
            <p:ph type="ftr" sz="quarter" idx="10"/>
          </p:nvPr>
        </p:nvSpPr>
        <p:spPr>
          <a:xfrm>
            <a:off x="304800" y="5257800"/>
            <a:ext cx="11582400" cy="381000"/>
          </a:xfrm>
        </p:spPr>
        <p:txBody>
          <a:bodyPr/>
          <a:lstStyle>
            <a:lvl1pPr algn="ctr">
              <a:defRPr sz="1600">
                <a:solidFill>
                  <a:schemeClr val="tx1"/>
                </a:solidFill>
              </a:defRPr>
            </a:lvl1pPr>
          </a:lstStyle>
          <a:p>
            <a:pPr>
              <a:defRPr/>
            </a:pPr>
            <a:r>
              <a:rPr lang="en-US">
                <a:solidFill>
                  <a:srgbClr val="000000"/>
                </a:solidFill>
              </a:rPr>
              <a:t>| Edit Footer (View &gt; Header and Footer). Displays on all slides.</a:t>
            </a:r>
            <a:endParaRPr lang="en-US" dirty="0">
              <a:solidFill>
                <a:srgbClr val="000000"/>
              </a:solidFill>
            </a:endParaRPr>
          </a:p>
        </p:txBody>
      </p:sp>
    </p:spTree>
    <p:extLst>
      <p:ext uri="{BB962C8B-B14F-4D97-AF65-F5344CB8AC3E}">
        <p14:creationId xmlns:p14="http://schemas.microsoft.com/office/powerpoint/2010/main" val="25558163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dirty="0">
                <a:solidFill>
                  <a:srgbClr val="FFFFFF"/>
                </a:solidFill>
              </a:rPr>
              <a:t>|</a:t>
            </a:r>
            <a:r>
              <a:rPr lang="en-US" sz="900" dirty="0">
                <a:solidFill>
                  <a:srgbClr val="FFFFFF"/>
                </a:solidFill>
              </a:rPr>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0632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06714"/>
            <a:ext cx="10363200" cy="1362075"/>
          </a:xfrm>
        </p:spPr>
        <p:txBody>
          <a:bodyPr anchor="b"/>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4268789"/>
            <a:ext cx="10363200"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0215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568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68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2433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8" name="Slide Number Placeholder 7"/>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15400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4" name="Slide Number Placeholder 3"/>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7691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3" name="Slide Number Placeholder 2"/>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20684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7768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 Edit Footer (View &gt; Header and Footer). Displays on all slides.</a:t>
            </a:r>
          </a:p>
        </p:txBody>
      </p:sp>
      <p:sp>
        <p:nvSpPr>
          <p:cNvPr id="4" name="Slide Number Placeholder 3"/>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33226702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7325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59607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3810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3810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5" name="Slide Number Placeholder 4"/>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96935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620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295400"/>
            <a:ext cx="5689600" cy="4876800"/>
          </a:xfrm>
        </p:spPr>
        <p:txBody>
          <a:bodyPr/>
          <a:lstStyle/>
          <a:p>
            <a:pPr lvl="0"/>
            <a:r>
              <a:rPr lang="en-US" noProof="0"/>
              <a:t>Click icon to add chart</a:t>
            </a:r>
            <a:endParaRPr lang="en-US" noProof="0" dirty="0"/>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87906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11582400" cy="762000"/>
          </a:xfrm>
        </p:spPr>
        <p:txBody>
          <a:bodyPr/>
          <a:lstStyle/>
          <a:p>
            <a:r>
              <a:rPr lang="en-US"/>
              <a:t>Click to edit Master title style</a:t>
            </a:r>
          </a:p>
        </p:txBody>
      </p:sp>
      <p:sp>
        <p:nvSpPr>
          <p:cNvPr id="3" name="Text Placeholder 2"/>
          <p:cNvSpPr>
            <a:spLocks noGrp="1"/>
          </p:cNvSpPr>
          <p:nvPr>
            <p:ph type="body" sz="half" idx="1"/>
          </p:nvPr>
        </p:nvSpPr>
        <p:spPr>
          <a:xfrm>
            <a:off x="3048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0"/>
            <a:ext cx="56896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solidFill>
                  <a:srgbClr val="FFFFFF"/>
                </a:solidFill>
              </a:rPr>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420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 Edit Footer (View &gt; Header and Footer). Displays on all slides.</a:t>
            </a:r>
          </a:p>
        </p:txBody>
      </p:sp>
      <p:sp>
        <p:nvSpPr>
          <p:cNvPr id="3" name="Slide Number Placeholder 2"/>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278289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428054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 Edit Footer (View &gt; Header and Footer). Displays on all slides.</a:t>
            </a:r>
          </a:p>
        </p:txBody>
      </p:sp>
      <p:sp>
        <p:nvSpPr>
          <p:cNvPr id="6" name="Slide Number Placeholder 5"/>
          <p:cNvSpPr>
            <a:spLocks noGrp="1"/>
          </p:cNvSpPr>
          <p:nvPr>
            <p:ph type="sldNum" sz="quarter" idx="11"/>
          </p:nvPr>
        </p:nvSpPr>
        <p:spPr>
          <a:xfrm>
            <a:off x="0" y="6572251"/>
            <a:ext cx="609600" cy="244475"/>
          </a:xfrm>
          <a:prstGeom prst="rect">
            <a:avLst/>
          </a:prstGeom>
        </p:spPr>
        <p:txBody>
          <a:bodyPr/>
          <a:lstStyle>
            <a:lvl1pPr>
              <a:defRPr/>
            </a:lvl1pPr>
          </a:lstStyle>
          <a:p>
            <a:fld id="{EF2A6C78-3886-4662-B38C-2345B291A78E}" type="slidenum">
              <a:rPr lang="en-US" smtClean="0"/>
              <a:t>‹#›</a:t>
            </a:fld>
            <a:endParaRPr lang="en-US"/>
          </a:p>
        </p:txBody>
      </p:sp>
    </p:spTree>
    <p:extLst>
      <p:ext uri="{BB962C8B-B14F-4D97-AF65-F5344CB8AC3E}">
        <p14:creationId xmlns:p14="http://schemas.microsoft.com/office/powerpoint/2010/main" val="455309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image" Target="../media/image5.jpg"/><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3.png"/><Relationship Id="rId2" Type="http://schemas.openxmlformats.org/officeDocument/2006/relationships/slideLayout" Target="../slideLayouts/slideLayout53.xml"/><Relationship Id="rId16" Type="http://schemas.openxmlformats.org/officeDocument/2006/relationships/image" Target="../media/image2.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1.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1158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1158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rev35Translogo-dshad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1" y="6369051"/>
            <a:ext cx="132503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58021" name="Rectangle 5"/>
          <p:cNvSpPr>
            <a:spLocks noGrp="1" noChangeArrowheads="1"/>
          </p:cNvSpPr>
          <p:nvPr>
            <p:ph type="ftr" sz="quarter" idx="3"/>
          </p:nvPr>
        </p:nvSpPr>
        <p:spPr bwMode="auto">
          <a:xfrm>
            <a:off x="508000" y="6572251"/>
            <a:ext cx="670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ClrTx/>
              <a:defRPr sz="1300">
                <a:solidFill>
                  <a:schemeClr val="bg1"/>
                </a:solidFill>
              </a:defRPr>
            </a:lvl1pPr>
          </a:lstStyle>
          <a:p>
            <a:r>
              <a:rPr lang="en-US"/>
              <a:t>| Edit Footer (View &gt; Header and Footer). Displays on all slides.</a:t>
            </a:r>
          </a:p>
        </p:txBody>
      </p:sp>
      <p:sp>
        <p:nvSpPr>
          <p:cNvPr id="7" name="Slide Number Placeholder 6"/>
          <p:cNvSpPr>
            <a:spLocks noGrp="1" noChangeArrowheads="1"/>
          </p:cNvSpPr>
          <p:nvPr>
            <p:ph type="sldNum" sz="quarter" idx="4"/>
          </p:nvPr>
        </p:nvSpPr>
        <p:spPr bwMode="auto">
          <a:xfrm>
            <a:off x="0" y="6572251"/>
            <a:ext cx="60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EF2A6C78-3886-4662-B38C-2345B291A78E}" type="slidenum">
              <a:rPr lang="en-US" smtClean="0"/>
              <a:t>‹#›</a:t>
            </a:fld>
            <a:endParaRPr lang="en-US" dirty="0"/>
          </a:p>
        </p:txBody>
      </p:sp>
    </p:spTree>
    <p:extLst>
      <p:ext uri="{BB962C8B-B14F-4D97-AF65-F5344CB8AC3E}">
        <p14:creationId xmlns:p14="http://schemas.microsoft.com/office/powerpoint/2010/main" val="15611529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1" fontAlgn="base" hangingPunct="1">
        <a:lnSpc>
          <a:spcPct val="90000"/>
        </a:lnSpc>
        <a:spcBef>
          <a:spcPct val="0"/>
        </a:spcBef>
        <a:spcAft>
          <a:spcPct val="0"/>
        </a:spcAft>
        <a:defRPr sz="2800" b="1">
          <a:solidFill>
            <a:srgbClr val="1111AD"/>
          </a:solidFill>
          <a:latin typeface="+mj-lt"/>
          <a:ea typeface="+mj-ea"/>
          <a:cs typeface="+mj-cs"/>
        </a:defRPr>
      </a:lvl1pPr>
      <a:lvl2pPr algn="l" rtl="0" eaLnBrk="1" fontAlgn="base" hangingPunct="1">
        <a:lnSpc>
          <a:spcPct val="90000"/>
        </a:lnSpc>
        <a:spcBef>
          <a:spcPct val="0"/>
        </a:spcBef>
        <a:spcAft>
          <a:spcPct val="0"/>
        </a:spcAft>
        <a:defRPr sz="2800" b="1">
          <a:solidFill>
            <a:srgbClr val="1111AD"/>
          </a:solidFill>
          <a:latin typeface="Arial" charset="0"/>
        </a:defRPr>
      </a:lvl2pPr>
      <a:lvl3pPr algn="l" rtl="0" eaLnBrk="1" fontAlgn="base" hangingPunct="1">
        <a:lnSpc>
          <a:spcPct val="90000"/>
        </a:lnSpc>
        <a:spcBef>
          <a:spcPct val="0"/>
        </a:spcBef>
        <a:spcAft>
          <a:spcPct val="0"/>
        </a:spcAft>
        <a:defRPr sz="2800" b="1">
          <a:solidFill>
            <a:srgbClr val="1111AD"/>
          </a:solidFill>
          <a:latin typeface="Arial" charset="0"/>
        </a:defRPr>
      </a:lvl3pPr>
      <a:lvl4pPr algn="l" rtl="0" eaLnBrk="1" fontAlgn="base" hangingPunct="1">
        <a:lnSpc>
          <a:spcPct val="90000"/>
        </a:lnSpc>
        <a:spcBef>
          <a:spcPct val="0"/>
        </a:spcBef>
        <a:spcAft>
          <a:spcPct val="0"/>
        </a:spcAft>
        <a:defRPr sz="2800" b="1">
          <a:solidFill>
            <a:srgbClr val="1111AD"/>
          </a:solidFill>
          <a:latin typeface="Arial" charset="0"/>
        </a:defRPr>
      </a:lvl4pPr>
      <a:lvl5pPr algn="l" rtl="0" eaLnBrk="1" fontAlgn="base" hangingPunct="1">
        <a:lnSpc>
          <a:spcPct val="90000"/>
        </a:lnSpc>
        <a:spcBef>
          <a:spcPct val="0"/>
        </a:spcBef>
        <a:spcAft>
          <a:spcPct val="0"/>
        </a:spcAft>
        <a:defRPr sz="2800" b="1">
          <a:solidFill>
            <a:srgbClr val="1111AD"/>
          </a:solidFill>
          <a:latin typeface="Arial" charset="0"/>
        </a:defRPr>
      </a:lvl5pPr>
      <a:lvl6pPr marL="457200" algn="l" rtl="0" eaLnBrk="1" fontAlgn="base" hangingPunct="1">
        <a:lnSpc>
          <a:spcPct val="90000"/>
        </a:lnSpc>
        <a:spcBef>
          <a:spcPct val="0"/>
        </a:spcBef>
        <a:spcAft>
          <a:spcPct val="0"/>
        </a:spcAft>
        <a:defRPr sz="2800" b="1">
          <a:solidFill>
            <a:srgbClr val="1111AD"/>
          </a:solidFill>
          <a:latin typeface="Arial" charset="0"/>
        </a:defRPr>
      </a:lvl6pPr>
      <a:lvl7pPr marL="914400" algn="l" rtl="0" eaLnBrk="1" fontAlgn="base" hangingPunct="1">
        <a:lnSpc>
          <a:spcPct val="90000"/>
        </a:lnSpc>
        <a:spcBef>
          <a:spcPct val="0"/>
        </a:spcBef>
        <a:spcAft>
          <a:spcPct val="0"/>
        </a:spcAft>
        <a:defRPr sz="2800" b="1">
          <a:solidFill>
            <a:srgbClr val="1111AD"/>
          </a:solidFill>
          <a:latin typeface="Arial" charset="0"/>
        </a:defRPr>
      </a:lvl7pPr>
      <a:lvl8pPr marL="1371600" algn="l" rtl="0" eaLnBrk="1" fontAlgn="base" hangingPunct="1">
        <a:lnSpc>
          <a:spcPct val="90000"/>
        </a:lnSpc>
        <a:spcBef>
          <a:spcPct val="0"/>
        </a:spcBef>
        <a:spcAft>
          <a:spcPct val="0"/>
        </a:spcAft>
        <a:defRPr sz="2800" b="1">
          <a:solidFill>
            <a:srgbClr val="1111AD"/>
          </a:solidFill>
          <a:latin typeface="Arial" charset="0"/>
        </a:defRPr>
      </a:lvl8pPr>
      <a:lvl9pPr marL="1828800" algn="l" rtl="0" eaLnBrk="1" fontAlgn="base" hangingPunct="1">
        <a:lnSpc>
          <a:spcPct val="90000"/>
        </a:lnSpc>
        <a:spcBef>
          <a:spcPct val="0"/>
        </a:spcBef>
        <a:spcAft>
          <a:spcPct val="0"/>
        </a:spcAft>
        <a:defRPr sz="2800" b="1">
          <a:solidFill>
            <a:srgbClr val="1111AD"/>
          </a:solidFill>
          <a:latin typeface="Arial" charset="0"/>
        </a:defRPr>
      </a:lvl9pPr>
    </p:titleStyle>
    <p:bodyStyle>
      <a:lvl1pPr marL="282575" indent="-282575" algn="l" rtl="0" eaLnBrk="1" fontAlgn="base" hangingPunct="1">
        <a:spcBef>
          <a:spcPct val="40000"/>
        </a:spcBef>
        <a:spcAft>
          <a:spcPct val="0"/>
        </a:spcAft>
        <a:buBlip>
          <a:blip r:embed="rId17"/>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128590"/>
            <a:ext cx="10515600" cy="485775"/>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100140"/>
            <a:ext cx="10515600" cy="5514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263684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Heavy" panose="020B09030201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115824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95400"/>
            <a:ext cx="11582400"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rev35Translogo-dshado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1" y="6369051"/>
            <a:ext cx="1325033"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58021" name="Rectangle 5"/>
          <p:cNvSpPr>
            <a:spLocks noGrp="1" noChangeArrowheads="1"/>
          </p:cNvSpPr>
          <p:nvPr>
            <p:ph type="ftr" sz="quarter" idx="3"/>
          </p:nvPr>
        </p:nvSpPr>
        <p:spPr bwMode="auto">
          <a:xfrm>
            <a:off x="508000" y="6572251"/>
            <a:ext cx="670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buClrTx/>
              <a:defRPr sz="1300">
                <a:solidFill>
                  <a:schemeClr val="bg1"/>
                </a:solidFill>
              </a:defRPr>
            </a:lvl1pPr>
          </a:lstStyle>
          <a:p>
            <a:r>
              <a:rPr lang="en-US">
                <a:solidFill>
                  <a:srgbClr val="FFFFFF"/>
                </a:solidFill>
              </a:rPr>
              <a:t>| Edit Footer (View &gt; Header and Footer). Displays on all slides.</a:t>
            </a:r>
          </a:p>
        </p:txBody>
      </p:sp>
      <p:sp>
        <p:nvSpPr>
          <p:cNvPr id="7" name="Slide Number Placeholder 6"/>
          <p:cNvSpPr>
            <a:spLocks noGrp="1" noChangeArrowheads="1"/>
          </p:cNvSpPr>
          <p:nvPr>
            <p:ph type="sldNum" sz="quarter" idx="4"/>
          </p:nvPr>
        </p:nvSpPr>
        <p:spPr bwMode="auto">
          <a:xfrm>
            <a:off x="0" y="6572251"/>
            <a:ext cx="60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buClrTx/>
              <a:defRPr sz="1300" b="1">
                <a:solidFill>
                  <a:schemeClr val="bg1"/>
                </a:solidFill>
              </a:defRPr>
            </a:lvl1pPr>
          </a:lstStyle>
          <a:p>
            <a:fld id="{EF2A6C78-3886-4662-B38C-2345B291A78E}"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1825128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Lst>
  <p:hf hdr="0" ftr="0" dt="0"/>
  <p:txStyles>
    <p:titleStyle>
      <a:lvl1pPr algn="l" rtl="0" eaLnBrk="1" fontAlgn="base" hangingPunct="1">
        <a:lnSpc>
          <a:spcPct val="90000"/>
        </a:lnSpc>
        <a:spcBef>
          <a:spcPct val="0"/>
        </a:spcBef>
        <a:spcAft>
          <a:spcPct val="0"/>
        </a:spcAft>
        <a:defRPr sz="2800" b="1">
          <a:solidFill>
            <a:srgbClr val="1111AD"/>
          </a:solidFill>
          <a:latin typeface="+mj-lt"/>
          <a:ea typeface="+mj-ea"/>
          <a:cs typeface="+mj-cs"/>
        </a:defRPr>
      </a:lvl1pPr>
      <a:lvl2pPr algn="l" rtl="0" eaLnBrk="1" fontAlgn="base" hangingPunct="1">
        <a:lnSpc>
          <a:spcPct val="90000"/>
        </a:lnSpc>
        <a:spcBef>
          <a:spcPct val="0"/>
        </a:spcBef>
        <a:spcAft>
          <a:spcPct val="0"/>
        </a:spcAft>
        <a:defRPr sz="2800" b="1">
          <a:solidFill>
            <a:srgbClr val="1111AD"/>
          </a:solidFill>
          <a:latin typeface="Arial" charset="0"/>
        </a:defRPr>
      </a:lvl2pPr>
      <a:lvl3pPr algn="l" rtl="0" eaLnBrk="1" fontAlgn="base" hangingPunct="1">
        <a:lnSpc>
          <a:spcPct val="90000"/>
        </a:lnSpc>
        <a:spcBef>
          <a:spcPct val="0"/>
        </a:spcBef>
        <a:spcAft>
          <a:spcPct val="0"/>
        </a:spcAft>
        <a:defRPr sz="2800" b="1">
          <a:solidFill>
            <a:srgbClr val="1111AD"/>
          </a:solidFill>
          <a:latin typeface="Arial" charset="0"/>
        </a:defRPr>
      </a:lvl3pPr>
      <a:lvl4pPr algn="l" rtl="0" eaLnBrk="1" fontAlgn="base" hangingPunct="1">
        <a:lnSpc>
          <a:spcPct val="90000"/>
        </a:lnSpc>
        <a:spcBef>
          <a:spcPct val="0"/>
        </a:spcBef>
        <a:spcAft>
          <a:spcPct val="0"/>
        </a:spcAft>
        <a:defRPr sz="2800" b="1">
          <a:solidFill>
            <a:srgbClr val="1111AD"/>
          </a:solidFill>
          <a:latin typeface="Arial" charset="0"/>
        </a:defRPr>
      </a:lvl4pPr>
      <a:lvl5pPr algn="l" rtl="0" eaLnBrk="1" fontAlgn="base" hangingPunct="1">
        <a:lnSpc>
          <a:spcPct val="90000"/>
        </a:lnSpc>
        <a:spcBef>
          <a:spcPct val="0"/>
        </a:spcBef>
        <a:spcAft>
          <a:spcPct val="0"/>
        </a:spcAft>
        <a:defRPr sz="2800" b="1">
          <a:solidFill>
            <a:srgbClr val="1111AD"/>
          </a:solidFill>
          <a:latin typeface="Arial" charset="0"/>
        </a:defRPr>
      </a:lvl5pPr>
      <a:lvl6pPr marL="457200" algn="l" rtl="0" eaLnBrk="1" fontAlgn="base" hangingPunct="1">
        <a:lnSpc>
          <a:spcPct val="90000"/>
        </a:lnSpc>
        <a:spcBef>
          <a:spcPct val="0"/>
        </a:spcBef>
        <a:spcAft>
          <a:spcPct val="0"/>
        </a:spcAft>
        <a:defRPr sz="2800" b="1">
          <a:solidFill>
            <a:srgbClr val="1111AD"/>
          </a:solidFill>
          <a:latin typeface="Arial" charset="0"/>
        </a:defRPr>
      </a:lvl6pPr>
      <a:lvl7pPr marL="914400" algn="l" rtl="0" eaLnBrk="1" fontAlgn="base" hangingPunct="1">
        <a:lnSpc>
          <a:spcPct val="90000"/>
        </a:lnSpc>
        <a:spcBef>
          <a:spcPct val="0"/>
        </a:spcBef>
        <a:spcAft>
          <a:spcPct val="0"/>
        </a:spcAft>
        <a:defRPr sz="2800" b="1">
          <a:solidFill>
            <a:srgbClr val="1111AD"/>
          </a:solidFill>
          <a:latin typeface="Arial" charset="0"/>
        </a:defRPr>
      </a:lvl7pPr>
      <a:lvl8pPr marL="1371600" algn="l" rtl="0" eaLnBrk="1" fontAlgn="base" hangingPunct="1">
        <a:lnSpc>
          <a:spcPct val="90000"/>
        </a:lnSpc>
        <a:spcBef>
          <a:spcPct val="0"/>
        </a:spcBef>
        <a:spcAft>
          <a:spcPct val="0"/>
        </a:spcAft>
        <a:defRPr sz="2800" b="1">
          <a:solidFill>
            <a:srgbClr val="1111AD"/>
          </a:solidFill>
          <a:latin typeface="Arial" charset="0"/>
        </a:defRPr>
      </a:lvl8pPr>
      <a:lvl9pPr marL="1828800" algn="l" rtl="0" eaLnBrk="1" fontAlgn="base" hangingPunct="1">
        <a:lnSpc>
          <a:spcPct val="90000"/>
        </a:lnSpc>
        <a:spcBef>
          <a:spcPct val="0"/>
        </a:spcBef>
        <a:spcAft>
          <a:spcPct val="0"/>
        </a:spcAft>
        <a:defRPr sz="2800" b="1">
          <a:solidFill>
            <a:srgbClr val="1111AD"/>
          </a:solidFill>
          <a:latin typeface="Arial" charset="0"/>
        </a:defRPr>
      </a:lvl9pPr>
    </p:titleStyle>
    <p:bodyStyle>
      <a:lvl1pPr marL="282575" indent="-282575" algn="l" rtl="0" eaLnBrk="1" fontAlgn="base" hangingPunct="1">
        <a:spcBef>
          <a:spcPct val="40000"/>
        </a:spcBef>
        <a:spcAft>
          <a:spcPct val="0"/>
        </a:spcAft>
        <a:buBlip>
          <a:blip r:embed="rId17"/>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dir.texas.gov/" TargetMode="External"/><Relationship Id="rId2" Type="http://schemas.openxmlformats.org/officeDocument/2006/relationships/notesSlide" Target="../notesSlides/notesSlide35.xml"/><Relationship Id="rId1" Type="http://schemas.openxmlformats.org/officeDocument/2006/relationships/slideLayout" Target="../slideLayouts/slideLayout22.xml"/><Relationship Id="rId5" Type="http://schemas.openxmlformats.org/officeDocument/2006/relationships/hyperlink" Target="http://dir.texas.gov/View-Contracts-And-Services/Landing.aspx" TargetMode="External"/><Relationship Id="rId4" Type="http://schemas.openxmlformats.org/officeDocument/2006/relationships/hyperlink" Target="http://dir.texas.gov/View-About-DIR/FAQs/Pages/Content.aspx?id=2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gi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hyperlink" Target="http://comptroller.texas.gov/procurement/tools/proc_forms/index.html" TargetMode="External"/><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2.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elizabeth.lopez@dir.texas.gov"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6" Type="http://schemas.openxmlformats.org/officeDocument/2006/relationships/hyperlink" Target="http://dir.texas.gov/" TargetMode="External"/><Relationship Id="rId5" Type="http://schemas.openxmlformats.org/officeDocument/2006/relationships/hyperlink" Target="mailto:tom.niland@dir.texas.gov" TargetMode="External"/><Relationship Id="rId4" Type="http://schemas.openxmlformats.org/officeDocument/2006/relationships/hyperlink" Target="mailto:shannon.kelley@dir.texa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Autofit/>
          </a:bodyPr>
          <a:lstStyle/>
          <a:p>
            <a:r>
              <a:rPr lang="en-US" sz="5400" dirty="0"/>
              <a:t>Writing an Effective Statement of Work </a:t>
            </a:r>
            <a:br>
              <a:rPr lang="en-US" sz="5400" dirty="0"/>
            </a:br>
            <a:r>
              <a:rPr lang="en-US" sz="5400" dirty="0"/>
              <a:t>Parts 1 &amp; 2</a:t>
            </a:r>
            <a:br>
              <a:rPr lang="en-US" sz="5400" dirty="0"/>
            </a:br>
            <a:r>
              <a:rPr lang="en-US" sz="5400" dirty="0"/>
              <a:t> </a:t>
            </a:r>
          </a:p>
        </p:txBody>
      </p:sp>
      <p:sp>
        <p:nvSpPr>
          <p:cNvPr id="3" name="Subtitle 2"/>
          <p:cNvSpPr>
            <a:spLocks noGrp="1"/>
          </p:cNvSpPr>
          <p:nvPr>
            <p:ph type="subTitle" idx="1"/>
          </p:nvPr>
        </p:nvSpPr>
        <p:spPr/>
        <p:txBody>
          <a:bodyPr>
            <a:normAutofit/>
          </a:bodyPr>
          <a:lstStyle/>
          <a:p>
            <a:pPr>
              <a:lnSpc>
                <a:spcPct val="80000"/>
              </a:lnSpc>
            </a:pPr>
            <a:r>
              <a:rPr lang="en-US" sz="2800" dirty="0">
                <a:latin typeface="Franklin Gothic Medium Cond" panose="020B0606030402020204" pitchFamily="34" charset="0"/>
              </a:rPr>
              <a:t>DIR Connect</a:t>
            </a:r>
          </a:p>
          <a:p>
            <a:pPr>
              <a:lnSpc>
                <a:spcPct val="80000"/>
              </a:lnSpc>
            </a:pPr>
            <a:r>
              <a:rPr lang="en-US" sz="2800" dirty="0">
                <a:latin typeface="Franklin Gothic Medium Cond" panose="020B0606030402020204" pitchFamily="34" charset="0"/>
              </a:rPr>
              <a:t>May 25, 2016</a:t>
            </a:r>
          </a:p>
        </p:txBody>
      </p:sp>
    </p:spTree>
    <p:extLst>
      <p:ext uri="{BB962C8B-B14F-4D97-AF65-F5344CB8AC3E}">
        <p14:creationId xmlns:p14="http://schemas.microsoft.com/office/powerpoint/2010/main" val="198569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SOW Lifecycle</a:t>
            </a:r>
          </a:p>
        </p:txBody>
      </p:sp>
      <p:sp>
        <p:nvSpPr>
          <p:cNvPr id="3" name="Slide Number Placeholder 2"/>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t>10</a:t>
            </a:fld>
            <a:endParaRPr lang="en-US"/>
          </a:p>
        </p:txBody>
      </p:sp>
      <p:graphicFrame>
        <p:nvGraphicFramePr>
          <p:cNvPr id="4" name="Diagram 3"/>
          <p:cNvGraphicFramePr/>
          <p:nvPr>
            <p:extLst>
              <p:ext uri="{D42A27DB-BD31-4B8C-83A1-F6EECF244321}">
                <p14:modId xmlns:p14="http://schemas.microsoft.com/office/powerpoint/2010/main" val="57012247"/>
              </p:ext>
            </p:extLst>
          </p:nvPr>
        </p:nvGraphicFramePr>
        <p:xfrm>
          <a:off x="457199" y="719665"/>
          <a:ext cx="11286565" cy="6097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852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822" y="352769"/>
            <a:ext cx="5662613" cy="1663700"/>
          </a:xfrm>
        </p:spPr>
        <p:txBody>
          <a:bodyPr>
            <a:normAutofit/>
          </a:bodyPr>
          <a:lstStyle/>
          <a:p>
            <a:r>
              <a:rPr lang="en-US" sz="9600" dirty="0"/>
              <a:t>PLAN</a:t>
            </a:r>
          </a:p>
        </p:txBody>
      </p:sp>
      <p:sp>
        <p:nvSpPr>
          <p:cNvPr id="3" name="Text Placeholder 2"/>
          <p:cNvSpPr>
            <a:spLocks noGrp="1"/>
          </p:cNvSpPr>
          <p:nvPr>
            <p:ph idx="1"/>
          </p:nvPr>
        </p:nvSpPr>
        <p:spPr>
          <a:xfrm>
            <a:off x="949712" y="3700076"/>
            <a:ext cx="10515600" cy="3157924"/>
          </a:xfrm>
        </p:spPr>
        <p:txBody>
          <a:bodyPr>
            <a:normAutofit/>
          </a:bodyPr>
          <a:lstStyle/>
          <a:p>
            <a:pPr marL="0" indent="0">
              <a:buNone/>
            </a:pPr>
            <a:r>
              <a:rPr lang="en-US" sz="4000" dirty="0"/>
              <a:t>Building the Statement of Work </a:t>
            </a:r>
          </a:p>
        </p:txBody>
      </p:sp>
    </p:spTree>
    <p:extLst>
      <p:ext uri="{BB962C8B-B14F-4D97-AF65-F5344CB8AC3E}">
        <p14:creationId xmlns:p14="http://schemas.microsoft.com/office/powerpoint/2010/main" val="240726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15695"/>
            <a:ext cx="10658475" cy="414338"/>
          </a:xfrm>
        </p:spPr>
        <p:txBody>
          <a:bodyPr>
            <a:normAutofit fontScale="90000"/>
          </a:bodyPr>
          <a:lstStyle/>
          <a:p>
            <a:r>
              <a:rPr lang="en-US" dirty="0"/>
              <a:t>Project Scope</a:t>
            </a:r>
          </a:p>
        </p:txBody>
      </p:sp>
      <p:sp>
        <p:nvSpPr>
          <p:cNvPr id="8" name="Content Placeholder 2"/>
          <p:cNvSpPr txBox="1">
            <a:spLocks/>
          </p:cNvSpPr>
          <p:nvPr/>
        </p:nvSpPr>
        <p:spPr bwMode="auto">
          <a:xfrm>
            <a:off x="400995" y="1070517"/>
            <a:ext cx="11240878" cy="4951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82575" indent="-282575" algn="l" rtl="0" eaLnBrk="1" fontAlgn="base" hangingPunct="1">
              <a:spcBef>
                <a:spcPct val="40000"/>
              </a:spcBef>
              <a:spcAft>
                <a:spcPct val="0"/>
              </a:spcAft>
              <a:buBlip>
                <a:blip r:embed="rId3"/>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pPr marL="0" indent="0">
              <a:buNone/>
            </a:pPr>
            <a:r>
              <a:rPr lang="en-US" sz="3200" b="0" dirty="0">
                <a:latin typeface="Franklin Gothic Medium Cond" panose="020B0606030402020204" pitchFamily="34" charset="0"/>
              </a:rPr>
              <a:t>In developing the project scope, key questions to ask are:</a:t>
            </a:r>
          </a:p>
          <a:p>
            <a:pPr marL="0" indent="0">
              <a:buNone/>
            </a:pPr>
            <a:endParaRPr lang="en-US" sz="1200" b="0" dirty="0">
              <a:latin typeface="Franklin Gothic Medium Cond" panose="020B0606030402020204" pitchFamily="34" charset="0"/>
            </a:endParaRPr>
          </a:p>
          <a:p>
            <a:pPr lvl="1"/>
            <a:r>
              <a:rPr lang="en-US" sz="3200" b="0" dirty="0">
                <a:latin typeface="Franklin Gothic Medium Cond" panose="020B0606030402020204" pitchFamily="34" charset="0"/>
              </a:rPr>
              <a:t>Who needs to be on the team to make this</a:t>
            </a:r>
            <a:br>
              <a:rPr lang="en-US" sz="3200" b="0" dirty="0">
                <a:latin typeface="Franklin Gothic Medium Cond" panose="020B0606030402020204" pitchFamily="34" charset="0"/>
              </a:rPr>
            </a:br>
            <a:r>
              <a:rPr lang="en-US" sz="3200" b="0" dirty="0">
                <a:latin typeface="Franklin Gothic Medium Cond" panose="020B0606030402020204" pitchFamily="34" charset="0"/>
              </a:rPr>
              <a:t>succeed?</a:t>
            </a:r>
          </a:p>
          <a:p>
            <a:pPr lvl="1"/>
            <a:endParaRPr lang="en-US" sz="800" b="0" dirty="0">
              <a:latin typeface="Franklin Gothic Medium Cond" panose="020B0606030402020204" pitchFamily="34" charset="0"/>
            </a:endParaRPr>
          </a:p>
          <a:p>
            <a:pPr lvl="1"/>
            <a:r>
              <a:rPr lang="en-US" sz="3200" b="0" dirty="0">
                <a:latin typeface="Franklin Gothic Medium Cond" panose="020B0606030402020204" pitchFamily="34" charset="0"/>
              </a:rPr>
              <a:t>Can we scope something we can manage?</a:t>
            </a:r>
          </a:p>
          <a:p>
            <a:pPr lvl="1"/>
            <a:endParaRPr lang="en-US" sz="800" b="0" dirty="0">
              <a:latin typeface="Franklin Gothic Medium Cond" panose="020B0606030402020204" pitchFamily="34" charset="0"/>
            </a:endParaRPr>
          </a:p>
          <a:p>
            <a:pPr lvl="1"/>
            <a:r>
              <a:rPr lang="en-US" sz="3200" b="0" dirty="0">
                <a:latin typeface="Franklin Gothic Medium Cond" panose="020B0606030402020204" pitchFamily="34" charset="0"/>
              </a:rPr>
              <a:t>Can we identify risks in order to mitigate them?</a:t>
            </a:r>
          </a:p>
          <a:p>
            <a:pPr lvl="1"/>
            <a:endParaRPr lang="en-US" sz="800" b="0" dirty="0">
              <a:latin typeface="Franklin Gothic Medium Cond" panose="020B0606030402020204" pitchFamily="34" charset="0"/>
            </a:endParaRPr>
          </a:p>
          <a:p>
            <a:pPr lvl="1"/>
            <a:r>
              <a:rPr lang="en-US" sz="3200" b="0" dirty="0">
                <a:latin typeface="Franklin Gothic Medium Cond" panose="020B0606030402020204" pitchFamily="34" charset="0"/>
              </a:rPr>
              <a:t>Can we build elements into the SOW to help us manage?</a:t>
            </a:r>
          </a:p>
          <a:p>
            <a:pPr marL="396875" lvl="1" indent="0">
              <a:buNone/>
            </a:pPr>
            <a:endParaRPr lang="en-US" sz="3200" b="0" dirty="0">
              <a:latin typeface="Franklin Gothic Medium Cond" panose="020B0606030402020204" pitchFamily="34" charset="0"/>
            </a:endParaRPr>
          </a:p>
          <a:p>
            <a:pPr marL="0" indent="0">
              <a:buNone/>
            </a:pPr>
            <a:endParaRPr lang="en-US" sz="2000" b="0" dirty="0"/>
          </a:p>
        </p:txBody>
      </p:sp>
      <p:pic>
        <p:nvPicPr>
          <p:cNvPr id="1026" name="Picture 2" descr="Hands on a steering wheel."/>
          <p:cNvPicPr>
            <a:picLocks noChangeAspect="1" noChangeArrowheads="1"/>
          </p:cNvPicPr>
          <p:nvPr/>
        </p:nvPicPr>
        <p:blipFill rotWithShape="1">
          <a:blip r:embed="rId4">
            <a:extLst>
              <a:ext uri="{28A0092B-C50C-407E-A947-70E740481C1C}">
                <a14:useLocalDpi xmlns:a14="http://schemas.microsoft.com/office/drawing/2010/main" val="0"/>
              </a:ext>
            </a:extLst>
          </a:blip>
          <a:srcRect l="7191" r="14415"/>
          <a:stretch/>
        </p:blipFill>
        <p:spPr bwMode="auto">
          <a:xfrm>
            <a:off x="8478972" y="2586444"/>
            <a:ext cx="2678807" cy="19192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907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6846"/>
            <a:ext cx="10658475" cy="414338"/>
          </a:xfrm>
        </p:spPr>
        <p:txBody>
          <a:bodyPr>
            <a:noAutofit/>
          </a:bodyPr>
          <a:lstStyle/>
          <a:p>
            <a:r>
              <a:rPr lang="en-US" sz="4000" dirty="0"/>
              <a:t>The Iron Triangle (and when it’s not iron)</a:t>
            </a:r>
          </a:p>
        </p:txBody>
      </p:sp>
      <p:sp>
        <p:nvSpPr>
          <p:cNvPr id="3" name="Content Placeholder 2"/>
          <p:cNvSpPr>
            <a:spLocks noGrp="1"/>
          </p:cNvSpPr>
          <p:nvPr>
            <p:ph idx="1"/>
          </p:nvPr>
        </p:nvSpPr>
        <p:spPr>
          <a:xfrm>
            <a:off x="359570" y="1143002"/>
            <a:ext cx="11536180" cy="5424464"/>
          </a:xfrm>
        </p:spPr>
        <p:txBody>
          <a:bodyPr>
            <a:normAutofit/>
          </a:bodyPr>
          <a:lstStyle/>
          <a:p>
            <a:r>
              <a:rPr lang="en-US" sz="3200" dirty="0"/>
              <a:t>Traditional Statements of Work are legally enforceable agreements to transact business in a combination of scope, schedule and budget</a:t>
            </a:r>
          </a:p>
          <a:p>
            <a:endParaRPr lang="en-US" sz="3200" dirty="0"/>
          </a:p>
          <a:p>
            <a:r>
              <a:rPr lang="en-US" sz="3200" dirty="0"/>
              <a:t>A clear scope, schedule and budget are core to good planning and effective management of the </a:t>
            </a:r>
          </a:p>
          <a:p>
            <a:pPr marL="0" indent="0">
              <a:buNone/>
            </a:pPr>
            <a:r>
              <a:rPr lang="en-US" sz="3200" dirty="0"/>
              <a:t> Statement of Work</a:t>
            </a:r>
          </a:p>
          <a:p>
            <a:endParaRPr lang="en-US" sz="3200" dirty="0"/>
          </a:p>
          <a:p>
            <a:r>
              <a:rPr lang="en-US" sz="3200" dirty="0"/>
              <a:t>Acceptance criteria is the glue that holds</a:t>
            </a:r>
          </a:p>
          <a:p>
            <a:pPr marL="0" indent="0">
              <a:buNone/>
            </a:pPr>
            <a:r>
              <a:rPr lang="en-US" sz="3200" dirty="0"/>
              <a:t> it all together</a:t>
            </a:r>
          </a:p>
          <a:p>
            <a:pPr marL="0" indent="0">
              <a:buNone/>
            </a:pPr>
            <a:endParaRPr lang="en-US" sz="13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6352" y="3700731"/>
            <a:ext cx="3052760" cy="3157269"/>
          </a:xfrm>
          <a:prstGeom prst="rect">
            <a:avLst/>
          </a:prstGeom>
        </p:spPr>
      </p:pic>
    </p:spTree>
    <p:extLst>
      <p:ext uri="{BB962C8B-B14F-4D97-AF65-F5344CB8AC3E}">
        <p14:creationId xmlns:p14="http://schemas.microsoft.com/office/powerpoint/2010/main" val="79542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of customer and vendor risk. Low customer risk and high customer risk are fixed price statements of work. High customer risk and low vendor risks are time and materials SOWs. In the middle are cost reimbursement SOWs."/>
          <p:cNvPicPr>
            <a:picLocks noChangeAspect="1"/>
          </p:cNvPicPr>
          <p:nvPr/>
        </p:nvPicPr>
        <p:blipFill>
          <a:blip>
            <a:extLst>
              <a:ext uri="{28A0092B-C50C-407E-A947-70E740481C1C}">
                <a14:useLocalDpi xmlns:a14="http://schemas.microsoft.com/office/drawing/2010/main" val="0"/>
              </a:ext>
            </a:extLst>
          </a:blip>
          <a:stretch>
            <a:fillRect/>
          </a:stretch>
        </p:blipFill>
        <p:spPr>
          <a:xfrm>
            <a:off x="915193" y="904479"/>
            <a:ext cx="10361615" cy="5953521"/>
          </a:xfrm>
          <a:prstGeom prst="rect">
            <a:avLst/>
          </a:prstGeom>
        </p:spPr>
      </p:pic>
      <p:sp>
        <p:nvSpPr>
          <p:cNvPr id="2" name="Title 1"/>
          <p:cNvSpPr>
            <a:spLocks noGrp="1"/>
          </p:cNvSpPr>
          <p:nvPr>
            <p:ph type="title"/>
          </p:nvPr>
        </p:nvSpPr>
        <p:spPr>
          <a:xfrm>
            <a:off x="114301" y="149148"/>
            <a:ext cx="10658475" cy="414338"/>
          </a:xfrm>
        </p:spPr>
        <p:txBody>
          <a:bodyPr>
            <a:normAutofit fontScale="90000"/>
          </a:bodyPr>
          <a:lstStyle/>
          <a:p>
            <a:r>
              <a:rPr lang="en-US" dirty="0"/>
              <a:t>Who Carries the Risk?</a:t>
            </a:r>
          </a:p>
        </p:txBody>
      </p:sp>
      <p:pic>
        <p:nvPicPr>
          <p:cNvPr id="4" name="Picture 3" descr="Diagram of customer and vendor risk. Low customer risk and high customer risk are fixed price statements of work. High customer risk and low vendor risks are time and materials SOWs. In the middle are cost reimbursement SO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958" y="904479"/>
            <a:ext cx="10361615" cy="5953521"/>
          </a:xfrm>
          <a:prstGeom prst="rect">
            <a:avLst/>
          </a:prstGeom>
        </p:spPr>
      </p:pic>
    </p:spTree>
    <p:extLst>
      <p:ext uri="{BB962C8B-B14F-4D97-AF65-F5344CB8AC3E}">
        <p14:creationId xmlns:p14="http://schemas.microsoft.com/office/powerpoint/2010/main" val="907180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7997"/>
            <a:ext cx="10658475" cy="414338"/>
          </a:xfrm>
        </p:spPr>
        <p:txBody>
          <a:bodyPr>
            <a:noAutofit/>
          </a:bodyPr>
          <a:lstStyle/>
          <a:p>
            <a:r>
              <a:rPr lang="en-US" sz="4000" dirty="0"/>
              <a:t>Brainstorming Project Goals and Objectives</a:t>
            </a:r>
            <a:endParaRPr lang="en-US" sz="1800" dirty="0"/>
          </a:p>
        </p:txBody>
      </p:sp>
      <p:sp>
        <p:nvSpPr>
          <p:cNvPr id="3" name="Content Placeholder 2"/>
          <p:cNvSpPr>
            <a:spLocks noGrp="1"/>
          </p:cNvSpPr>
          <p:nvPr>
            <p:ph idx="1"/>
          </p:nvPr>
        </p:nvSpPr>
        <p:spPr>
          <a:xfrm>
            <a:off x="359570" y="1143002"/>
            <a:ext cx="11472863" cy="5429248"/>
          </a:xfrm>
        </p:spPr>
        <p:txBody>
          <a:bodyPr>
            <a:normAutofit/>
          </a:bodyPr>
          <a:lstStyle/>
          <a:p>
            <a:pPr marL="0" indent="0">
              <a:buNone/>
            </a:pPr>
            <a:r>
              <a:rPr lang="en-US" sz="3200" b="0" dirty="0"/>
              <a:t>Start by asking and answering basic questions:</a:t>
            </a:r>
          </a:p>
          <a:p>
            <a:pPr marL="0" indent="0">
              <a:buNone/>
            </a:pPr>
            <a:endParaRPr lang="en-US" sz="2800" b="0" dirty="0"/>
          </a:p>
          <a:p>
            <a:pPr lvl="1"/>
            <a:r>
              <a:rPr lang="en-US" sz="3200" b="0" dirty="0"/>
              <a:t>What does </a:t>
            </a:r>
            <a:r>
              <a:rPr lang="en-US" sz="3200" b="0" i="1" dirty="0"/>
              <a:t>COMPLETE </a:t>
            </a:r>
            <a:r>
              <a:rPr lang="en-US" sz="3200" b="0" dirty="0"/>
              <a:t> look like and how will we</a:t>
            </a:r>
          </a:p>
          <a:p>
            <a:pPr marL="342900" lvl="1" indent="0">
              <a:buNone/>
            </a:pPr>
            <a:r>
              <a:rPr lang="en-US" sz="3200" dirty="0"/>
              <a:t> </a:t>
            </a:r>
            <a:r>
              <a:rPr lang="en-US" sz="3200" b="0" dirty="0"/>
              <a:t> know we’re there?</a:t>
            </a:r>
          </a:p>
          <a:p>
            <a:pPr lvl="1"/>
            <a:endParaRPr lang="en-US" sz="3200" b="0" dirty="0"/>
          </a:p>
          <a:p>
            <a:pPr lvl="1"/>
            <a:r>
              <a:rPr lang="en-US" sz="3200" b="0" dirty="0"/>
              <a:t>How will we measure success?</a:t>
            </a:r>
          </a:p>
          <a:p>
            <a:pPr lvl="1"/>
            <a:endParaRPr lang="en-US" sz="3200" b="0" dirty="0"/>
          </a:p>
          <a:p>
            <a:pPr lvl="1"/>
            <a:r>
              <a:rPr lang="en-US" sz="3200" b="0" dirty="0"/>
              <a:t>What are the milestones that we will need to identify to measure progress?</a:t>
            </a:r>
          </a:p>
          <a:p>
            <a:pPr marL="0" indent="0">
              <a:buNone/>
            </a:pPr>
            <a:endParaRPr lang="en-US" b="0" dirty="0"/>
          </a:p>
          <a:p>
            <a:pPr marL="0" indent="0">
              <a:buNone/>
            </a:pPr>
            <a:endParaRPr lang="en-US" b="0" dirty="0"/>
          </a:p>
          <a:p>
            <a:pPr marL="0" indent="0">
              <a:buNone/>
            </a:pPr>
            <a:endParaRPr lang="en-US" b="0" dirty="0"/>
          </a:p>
        </p:txBody>
      </p:sp>
      <p:pic>
        <p:nvPicPr>
          <p:cNvPr id="5" name="Picture 2" descr="Blank ruled paper and 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751" y="1301428"/>
            <a:ext cx="2282017" cy="17082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59480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6846"/>
            <a:ext cx="10658475" cy="414338"/>
          </a:xfrm>
        </p:spPr>
        <p:txBody>
          <a:bodyPr>
            <a:noAutofit/>
          </a:bodyPr>
          <a:lstStyle/>
          <a:p>
            <a:r>
              <a:rPr lang="en-US" dirty="0"/>
              <a:t>Essentials of a SMART* Objective</a:t>
            </a:r>
            <a:endParaRPr lang="en-US" sz="2400" dirty="0"/>
          </a:p>
        </p:txBody>
      </p:sp>
      <p:sp>
        <p:nvSpPr>
          <p:cNvPr id="6" name="Content Placeholder 2"/>
          <p:cNvSpPr txBox="1">
            <a:spLocks/>
          </p:cNvSpPr>
          <p:nvPr/>
        </p:nvSpPr>
        <p:spPr bwMode="auto">
          <a:xfrm>
            <a:off x="994637" y="1307691"/>
            <a:ext cx="4519425" cy="38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10000"/>
          </a:bodyPr>
          <a:lstStyle>
            <a:lvl1pPr marL="282575" indent="-282575" algn="l" rtl="0" eaLnBrk="1" fontAlgn="base" hangingPunct="1">
              <a:spcBef>
                <a:spcPct val="40000"/>
              </a:spcBef>
              <a:spcAft>
                <a:spcPct val="0"/>
              </a:spcAft>
              <a:buBlip>
                <a:blip r:embed="rId3"/>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pPr marL="0" indent="0" algn="ctr">
              <a:buNone/>
            </a:pPr>
            <a:r>
              <a:rPr lang="en-US" sz="2800" dirty="0">
                <a:latin typeface="Franklin Gothic Medium" panose="020B0603020102020204" pitchFamily="34" charset="0"/>
              </a:rPr>
              <a:t>SMART</a:t>
            </a:r>
          </a:p>
          <a:p>
            <a:pPr>
              <a:lnSpc>
                <a:spcPct val="110000"/>
              </a:lnSpc>
              <a:buFont typeface="Arial" panose="020B0604020202020204" pitchFamily="34" charset="0"/>
              <a:buChar char="•"/>
            </a:pPr>
            <a:r>
              <a:rPr lang="en-US" sz="2800" b="0" i="1" dirty="0">
                <a:latin typeface="Franklin Gothic Medium" panose="020B0603020102020204" pitchFamily="34" charset="0"/>
              </a:rPr>
              <a:t>To</a:t>
            </a:r>
            <a:r>
              <a:rPr lang="en-US" sz="2800" b="0" dirty="0">
                <a:latin typeface="Franklin Gothic Medium" panose="020B0603020102020204" pitchFamily="34" charset="0"/>
              </a:rPr>
              <a:t> </a:t>
            </a:r>
            <a:r>
              <a:rPr lang="en-US" sz="2800" b="0" i="1" dirty="0">
                <a:latin typeface="Franklin Gothic Medium" panose="020B0603020102020204" pitchFamily="34" charset="0"/>
              </a:rPr>
              <a:t>grow</a:t>
            </a:r>
            <a:r>
              <a:rPr lang="en-US" sz="2800" b="0" dirty="0">
                <a:latin typeface="Franklin Gothic Medium" panose="020B0603020102020204" pitchFamily="34" charset="0"/>
              </a:rPr>
              <a:t> online registration by 5%, by fiscal year end</a:t>
            </a:r>
          </a:p>
          <a:p>
            <a:pPr>
              <a:lnSpc>
                <a:spcPct val="110000"/>
              </a:lnSpc>
              <a:buFont typeface="Arial" panose="020B0604020202020204" pitchFamily="34" charset="0"/>
              <a:buChar char="•"/>
            </a:pPr>
            <a:r>
              <a:rPr lang="en-US" sz="2800" b="0" i="1" dirty="0">
                <a:latin typeface="Franklin Gothic Medium" panose="020B0603020102020204" pitchFamily="34" charset="0"/>
              </a:rPr>
              <a:t>To</a:t>
            </a:r>
            <a:r>
              <a:rPr lang="en-US" sz="2800" b="0" dirty="0">
                <a:latin typeface="Franklin Gothic Medium" panose="020B0603020102020204" pitchFamily="34" charset="0"/>
              </a:rPr>
              <a:t> </a:t>
            </a:r>
            <a:r>
              <a:rPr lang="en-US" sz="2800" b="0" i="1" dirty="0">
                <a:latin typeface="Franklin Gothic Medium" panose="020B0603020102020204" pitchFamily="34" charset="0"/>
              </a:rPr>
              <a:t>reduce</a:t>
            </a:r>
            <a:r>
              <a:rPr lang="en-US" sz="2800" b="0" dirty="0">
                <a:latin typeface="Franklin Gothic Medium" panose="020B0603020102020204" pitchFamily="34" charset="0"/>
              </a:rPr>
              <a:t> licensure wait time to less than 2 minutes, by the end of June </a:t>
            </a:r>
          </a:p>
          <a:p>
            <a:pPr>
              <a:lnSpc>
                <a:spcPct val="110000"/>
              </a:lnSpc>
              <a:buFont typeface="Arial" panose="020B0604020202020204" pitchFamily="34" charset="0"/>
              <a:buChar char="•"/>
            </a:pPr>
            <a:r>
              <a:rPr lang="en-US" sz="2800" b="0" i="1" dirty="0">
                <a:latin typeface="Franklin Gothic Medium" panose="020B0603020102020204" pitchFamily="34" charset="0"/>
              </a:rPr>
              <a:t>To</a:t>
            </a:r>
            <a:r>
              <a:rPr lang="en-US" sz="2800" b="0" dirty="0">
                <a:latin typeface="Franklin Gothic Medium" panose="020B0603020102020204" pitchFamily="34" charset="0"/>
              </a:rPr>
              <a:t> </a:t>
            </a:r>
            <a:r>
              <a:rPr lang="en-US" sz="2800" b="0" i="1" dirty="0">
                <a:latin typeface="Franklin Gothic Medium" panose="020B0603020102020204" pitchFamily="34" charset="0"/>
              </a:rPr>
              <a:t>double</a:t>
            </a:r>
            <a:r>
              <a:rPr lang="en-US" sz="2800" b="0" dirty="0">
                <a:latin typeface="Franklin Gothic Medium" panose="020B0603020102020204" pitchFamily="34" charset="0"/>
              </a:rPr>
              <a:t> our capacity to deliver benefit disbursements by November 1</a:t>
            </a:r>
          </a:p>
          <a:p>
            <a:pPr lvl="1">
              <a:lnSpc>
                <a:spcPct val="120000"/>
              </a:lnSpc>
            </a:pPr>
            <a:endParaRPr lang="en-US" dirty="0"/>
          </a:p>
          <a:p>
            <a:pPr marL="0" indent="0">
              <a:buNone/>
            </a:pPr>
            <a:endParaRPr lang="en-US" dirty="0"/>
          </a:p>
          <a:p>
            <a:pPr marL="0" indent="0">
              <a:buNone/>
            </a:pPr>
            <a:endParaRPr lang="en-US" dirty="0"/>
          </a:p>
          <a:p>
            <a:pPr marL="0" indent="0">
              <a:buNone/>
            </a:pPr>
            <a:endParaRPr lang="en-US" dirty="0"/>
          </a:p>
        </p:txBody>
      </p:sp>
      <p:sp>
        <p:nvSpPr>
          <p:cNvPr id="8" name="Content Placeholder 2"/>
          <p:cNvSpPr txBox="1">
            <a:spLocks/>
          </p:cNvSpPr>
          <p:nvPr/>
        </p:nvSpPr>
        <p:spPr bwMode="auto">
          <a:xfrm>
            <a:off x="6350290" y="1307691"/>
            <a:ext cx="4750401" cy="38929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2575" indent="-282575" algn="l" rtl="0" eaLnBrk="1" fontAlgn="base" hangingPunct="1">
              <a:spcBef>
                <a:spcPct val="40000"/>
              </a:spcBef>
              <a:spcAft>
                <a:spcPct val="0"/>
              </a:spcAft>
              <a:buBlip>
                <a:blip r:embed="rId3"/>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pPr marL="0" indent="0" algn="ctr">
              <a:buNone/>
            </a:pPr>
            <a:r>
              <a:rPr lang="en-US" sz="2800" dirty="0">
                <a:latin typeface="Franklin Gothic Medium" panose="020B0603020102020204" pitchFamily="34" charset="0"/>
              </a:rPr>
              <a:t>NOT SO (SMART)</a:t>
            </a:r>
          </a:p>
          <a:p>
            <a:pPr>
              <a:lnSpc>
                <a:spcPct val="110000"/>
              </a:lnSpc>
              <a:buFont typeface="Arial" panose="020B0604020202020204" pitchFamily="34" charset="0"/>
              <a:buChar char="•"/>
            </a:pPr>
            <a:r>
              <a:rPr lang="en-US" b="0" dirty="0">
                <a:latin typeface="Franklin Gothic Medium" panose="020B0603020102020204" pitchFamily="34" charset="0"/>
              </a:rPr>
              <a:t>Maximize potential of agency website traffic</a:t>
            </a:r>
          </a:p>
          <a:p>
            <a:pPr>
              <a:lnSpc>
                <a:spcPct val="110000"/>
              </a:lnSpc>
              <a:buFont typeface="Arial" panose="020B0604020202020204" pitchFamily="34" charset="0"/>
              <a:buChar char="•"/>
            </a:pPr>
            <a:r>
              <a:rPr lang="en-US" b="0" dirty="0">
                <a:latin typeface="Franklin Gothic Medium" panose="020B0603020102020204" pitchFamily="34" charset="0"/>
              </a:rPr>
              <a:t>Improved operational performance management through increased automation </a:t>
            </a:r>
          </a:p>
          <a:p>
            <a:pPr>
              <a:lnSpc>
                <a:spcPct val="110000"/>
              </a:lnSpc>
              <a:buFont typeface="Arial" panose="020B0604020202020204" pitchFamily="34" charset="0"/>
              <a:buChar char="•"/>
            </a:pPr>
            <a:r>
              <a:rPr lang="en-US" b="0" dirty="0">
                <a:latin typeface="Franklin Gothic Medium" panose="020B0603020102020204" pitchFamily="34" charset="0"/>
              </a:rPr>
              <a:t>Website optimization through user friendly interfaces</a:t>
            </a:r>
          </a:p>
          <a:p>
            <a:endParaRPr lang="en-US" dirty="0"/>
          </a:p>
          <a:p>
            <a:pPr marL="0" indent="0">
              <a:buNone/>
            </a:pPr>
            <a:endParaRPr lang="en-US" dirty="0"/>
          </a:p>
          <a:p>
            <a:pPr marL="0" indent="0">
              <a:buNone/>
            </a:pPr>
            <a:endParaRPr lang="en-US" dirty="0"/>
          </a:p>
          <a:p>
            <a:pPr marL="0" indent="0">
              <a:buNone/>
            </a:pPr>
            <a:endParaRPr lang="en-US" dirty="0"/>
          </a:p>
        </p:txBody>
      </p:sp>
      <p:sp>
        <p:nvSpPr>
          <p:cNvPr id="9" name="Content Placeholder 2"/>
          <p:cNvSpPr txBox="1">
            <a:spLocks/>
          </p:cNvSpPr>
          <p:nvPr/>
        </p:nvSpPr>
        <p:spPr bwMode="auto">
          <a:xfrm>
            <a:off x="666722" y="5365315"/>
            <a:ext cx="10858557" cy="714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2575" indent="-282575" algn="l" rtl="0" eaLnBrk="1" fontAlgn="base" hangingPunct="1">
              <a:spcBef>
                <a:spcPct val="40000"/>
              </a:spcBef>
              <a:spcAft>
                <a:spcPct val="0"/>
              </a:spcAft>
              <a:buBlip>
                <a:blip r:embed="rId3"/>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pPr marL="103187" indent="0" algn="ctr">
              <a:lnSpc>
                <a:spcPct val="120000"/>
              </a:lnSpc>
              <a:buNone/>
            </a:pPr>
            <a:r>
              <a:rPr lang="en-US" sz="2800" dirty="0">
                <a:solidFill>
                  <a:srgbClr val="000000"/>
                </a:solidFill>
                <a:latin typeface="Franklin Gothic Medium" panose="020B0603020102020204" pitchFamily="34" charset="0"/>
              </a:rPr>
              <a:t>SMART* (Specific, Measurable, Achievable, Realistic, and Timely)</a:t>
            </a:r>
            <a:endParaRPr lang="en-US" sz="2800" dirty="0">
              <a:latin typeface="Franklin Gothic Medium" panose="020B0603020102020204" pitchFamily="34" charset="0"/>
            </a:endParaRPr>
          </a:p>
        </p:txBody>
      </p:sp>
    </p:spTree>
    <p:extLst>
      <p:ext uri="{BB962C8B-B14F-4D97-AF65-F5344CB8AC3E}">
        <p14:creationId xmlns:p14="http://schemas.microsoft.com/office/powerpoint/2010/main" val="3148015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Getting to the Right Scope</a:t>
            </a:r>
            <a:endParaRPr lang="en-US" sz="2400" dirty="0"/>
          </a:p>
        </p:txBody>
      </p:sp>
      <p:sp>
        <p:nvSpPr>
          <p:cNvPr id="3" name="Content Placeholder 2"/>
          <p:cNvSpPr>
            <a:spLocks noGrp="1"/>
          </p:cNvSpPr>
          <p:nvPr>
            <p:ph idx="1"/>
          </p:nvPr>
        </p:nvSpPr>
        <p:spPr/>
        <p:txBody>
          <a:bodyPr>
            <a:normAutofit/>
          </a:bodyPr>
          <a:lstStyle/>
          <a:p>
            <a:pPr marL="0" indent="0">
              <a:buNone/>
            </a:pPr>
            <a:r>
              <a:rPr lang="en-US" sz="2800" b="0" dirty="0"/>
              <a:t>Defining the project scope is a progressive elaboration of the requirements of the product(s) or service(s) that are needed to satisfy the project objectives</a:t>
            </a:r>
          </a:p>
          <a:p>
            <a:pPr marL="0" indent="0">
              <a:buNone/>
            </a:pPr>
            <a:endParaRPr lang="en-US" sz="2800" b="0" dirty="0"/>
          </a:p>
          <a:p>
            <a:pPr lvl="1"/>
            <a:r>
              <a:rPr lang="en-US" sz="2800" b="0" dirty="0"/>
              <a:t>Working with stakeholders, the Project or Contract Manager should facilitate open dialogue to elicit the product or service requirements</a:t>
            </a:r>
          </a:p>
          <a:p>
            <a:pPr lvl="1"/>
            <a:endParaRPr lang="en-US" sz="2800" b="0" dirty="0"/>
          </a:p>
          <a:p>
            <a:pPr lvl="1"/>
            <a:r>
              <a:rPr lang="en-US" sz="2800" b="0" dirty="0"/>
              <a:t>This process should encourage discussion and seek clarification to ensure the project team fully understands the requirements</a:t>
            </a:r>
          </a:p>
          <a:p>
            <a:pPr lvl="1"/>
            <a:endParaRPr lang="en-US" sz="2800" b="0" dirty="0"/>
          </a:p>
          <a:p>
            <a:pPr lvl="1"/>
            <a:r>
              <a:rPr lang="en-US" sz="2800" b="0" dirty="0"/>
              <a:t>Through effective elicitation techniques, the team can develop a set of precise, accurate, and comprehensive requirements</a:t>
            </a:r>
          </a:p>
          <a:p>
            <a:pPr marL="0" indent="0">
              <a:buNone/>
            </a:pPr>
            <a:endParaRPr lang="en-US" b="0" dirty="0"/>
          </a:p>
          <a:p>
            <a:pPr marL="0" indent="0">
              <a:buNone/>
            </a:pPr>
            <a:endParaRPr lang="en-US" b="0" dirty="0"/>
          </a:p>
        </p:txBody>
      </p:sp>
    </p:spTree>
    <p:extLst>
      <p:ext uri="{BB962C8B-B14F-4D97-AF65-F5344CB8AC3E}">
        <p14:creationId xmlns:p14="http://schemas.microsoft.com/office/powerpoint/2010/main" val="246311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6846"/>
            <a:ext cx="10658475" cy="414338"/>
          </a:xfrm>
        </p:spPr>
        <p:txBody>
          <a:bodyPr>
            <a:noAutofit/>
          </a:bodyPr>
          <a:lstStyle/>
          <a:p>
            <a:r>
              <a:rPr lang="en-US" dirty="0"/>
              <a:t>Getting to the Right Scope (cont.)</a:t>
            </a:r>
            <a:endParaRPr lang="en-US" sz="2400" dirty="0"/>
          </a:p>
        </p:txBody>
      </p:sp>
      <p:sp>
        <p:nvSpPr>
          <p:cNvPr id="3" name="Content Placeholder 2"/>
          <p:cNvSpPr>
            <a:spLocks noGrp="1"/>
          </p:cNvSpPr>
          <p:nvPr>
            <p:ph idx="1"/>
          </p:nvPr>
        </p:nvSpPr>
        <p:spPr/>
        <p:txBody>
          <a:bodyPr>
            <a:normAutofit/>
          </a:bodyPr>
          <a:lstStyle/>
          <a:p>
            <a:pPr marL="0" lvl="0" indent="0">
              <a:buNone/>
            </a:pPr>
            <a:r>
              <a:rPr lang="en-US" sz="2800" b="0" dirty="0"/>
              <a:t>The project scope should :</a:t>
            </a:r>
          </a:p>
          <a:p>
            <a:pPr marL="0" lvl="0" indent="0">
              <a:buNone/>
            </a:pPr>
            <a:endParaRPr lang="en-US" sz="900" b="0" dirty="0">
              <a:latin typeface="Franklin Gothic Medium Cond" panose="020B0606030402020204" pitchFamily="34" charset="0"/>
            </a:endParaRPr>
          </a:p>
          <a:p>
            <a:pPr lvl="1"/>
            <a:r>
              <a:rPr lang="en-US" sz="2800" b="0" dirty="0"/>
              <a:t>describe the outcomes, or  deliverables, and </a:t>
            </a:r>
            <a:r>
              <a:rPr lang="en-US" sz="2800" i="1" dirty="0"/>
              <a:t>NOT</a:t>
            </a:r>
            <a:r>
              <a:rPr lang="en-US" sz="2800" b="0" dirty="0"/>
              <a:t>  the tasks</a:t>
            </a:r>
          </a:p>
          <a:p>
            <a:pPr marL="342900" lvl="1" indent="0">
              <a:buNone/>
            </a:pPr>
            <a:endParaRPr lang="en-US" b="0" dirty="0"/>
          </a:p>
          <a:p>
            <a:pPr lvl="1"/>
            <a:r>
              <a:rPr lang="en-US" sz="2800" b="0" dirty="0"/>
              <a:t>specify requirements of project work products, such as the management plan, schedule, and milestones</a:t>
            </a:r>
          </a:p>
          <a:p>
            <a:pPr lvl="0"/>
            <a:endParaRPr lang="en-US" sz="2800" b="0" dirty="0"/>
          </a:p>
          <a:p>
            <a:pPr marL="0" lvl="0" indent="0">
              <a:buNone/>
            </a:pPr>
            <a:r>
              <a:rPr lang="en-US" sz="2800" b="0" dirty="0"/>
              <a:t>More information and additional resources on requirements gathering is provided as a training handout</a:t>
            </a:r>
          </a:p>
          <a:p>
            <a:pPr marL="0" indent="0">
              <a:buNone/>
            </a:pPr>
            <a:endParaRPr lang="en-US" b="0" dirty="0"/>
          </a:p>
          <a:p>
            <a:pPr marL="0" indent="0">
              <a:buNone/>
            </a:pPr>
            <a:endParaRPr lang="en-US" b="0" dirty="0"/>
          </a:p>
          <a:p>
            <a:pPr marL="0" indent="0">
              <a:buNone/>
            </a:pPr>
            <a:endParaRPr lang="en-US" b="0" dirty="0"/>
          </a:p>
        </p:txBody>
      </p:sp>
    </p:spTree>
    <p:extLst>
      <p:ext uri="{BB962C8B-B14F-4D97-AF65-F5344CB8AC3E}">
        <p14:creationId xmlns:p14="http://schemas.microsoft.com/office/powerpoint/2010/main" val="154886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Autofit/>
          </a:bodyPr>
          <a:lstStyle/>
          <a:p>
            <a:r>
              <a:rPr lang="en-US" dirty="0"/>
              <a:t>Example: From Goal to Objectives</a:t>
            </a:r>
            <a:endParaRPr lang="en-US" sz="2400" dirty="0"/>
          </a:p>
        </p:txBody>
      </p:sp>
      <p:sp>
        <p:nvSpPr>
          <p:cNvPr id="3" name="Content Placeholder 2"/>
          <p:cNvSpPr>
            <a:spLocks noGrp="1"/>
          </p:cNvSpPr>
          <p:nvPr>
            <p:ph idx="1"/>
          </p:nvPr>
        </p:nvSpPr>
        <p:spPr>
          <a:xfrm>
            <a:off x="359570" y="1143002"/>
            <a:ext cx="11263861" cy="5400675"/>
          </a:xfrm>
        </p:spPr>
        <p:txBody>
          <a:bodyPr>
            <a:normAutofit/>
          </a:bodyPr>
          <a:lstStyle/>
          <a:p>
            <a:pPr marL="0" indent="0">
              <a:buNone/>
            </a:pPr>
            <a:r>
              <a:rPr lang="en-US" sz="2800" dirty="0"/>
              <a:t>A goal of the Texas Department of Government Records (TDGR) is to promote openness and accountability in state government</a:t>
            </a:r>
          </a:p>
          <a:p>
            <a:endParaRPr lang="en-US" sz="2800" dirty="0"/>
          </a:p>
          <a:p>
            <a:pPr marL="0" indent="0">
              <a:buNone/>
            </a:pPr>
            <a:r>
              <a:rPr lang="en-US" sz="2800" dirty="0"/>
              <a:t>To meet this goal, TDGR has launched an IT transformation project. The project’s objectives are:</a:t>
            </a:r>
          </a:p>
          <a:p>
            <a:endParaRPr lang="en-US" sz="800" dirty="0"/>
          </a:p>
          <a:p>
            <a:pPr lvl="1"/>
            <a:r>
              <a:rPr lang="en-US" sz="2800" b="0" dirty="0"/>
              <a:t>To develop and implement a statewide eDiscovery strategy by </a:t>
            </a:r>
            <a:br>
              <a:rPr lang="en-US" sz="2800" b="0" dirty="0"/>
            </a:br>
            <a:r>
              <a:rPr lang="en-US" sz="2800" b="0" dirty="0"/>
              <a:t>March 1, 2017, </a:t>
            </a:r>
          </a:p>
          <a:p>
            <a:pPr lvl="1"/>
            <a:endParaRPr lang="en-US" sz="800" b="0" dirty="0"/>
          </a:p>
          <a:p>
            <a:pPr lvl="1"/>
            <a:r>
              <a:rPr lang="en-US" sz="2800" b="0" dirty="0"/>
              <a:t>To transition 25% of the state’s permanent records to an electronic format by Q3 FY 2017, and</a:t>
            </a:r>
          </a:p>
          <a:p>
            <a:pPr lvl="1"/>
            <a:endParaRPr lang="en-US" sz="800" b="0" dirty="0"/>
          </a:p>
          <a:p>
            <a:pPr lvl="1"/>
            <a:r>
              <a:rPr lang="en-US" sz="2800" b="0" dirty="0"/>
              <a:t>To realign its technology workforce and processes to provide direct support to all state agencies by Q3 FY 2018</a:t>
            </a:r>
          </a:p>
          <a:p>
            <a:pPr marL="0" indent="0">
              <a:buNone/>
            </a:pPr>
            <a:endParaRPr lang="en-US" b="0" dirty="0"/>
          </a:p>
        </p:txBody>
      </p:sp>
    </p:spTree>
    <p:extLst>
      <p:ext uri="{BB962C8B-B14F-4D97-AF65-F5344CB8AC3E}">
        <p14:creationId xmlns:p14="http://schemas.microsoft.com/office/powerpoint/2010/main" val="1059544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43" y="-17834"/>
            <a:ext cx="10515600" cy="804863"/>
          </a:xfrm>
        </p:spPr>
        <p:txBody>
          <a:bodyPr/>
          <a:lstStyle/>
          <a:p>
            <a:pPr eaLnBrk="1" hangingPunct="1"/>
            <a:r>
              <a:rPr lang="en-US" dirty="0">
                <a:solidFill>
                  <a:schemeClr val="bg1"/>
                </a:solidFill>
              </a:rPr>
              <a:t>DIR Conference Speakers</a:t>
            </a:r>
          </a:p>
        </p:txBody>
      </p:sp>
      <p:graphicFrame>
        <p:nvGraphicFramePr>
          <p:cNvPr id="9" name="Table 8" descr="Shannon Kelley, Manager, Enterprise Contract Management"/>
          <p:cNvGraphicFramePr>
            <a:graphicFrameLocks noGrp="1"/>
          </p:cNvGraphicFramePr>
          <p:nvPr>
            <p:extLst>
              <p:ext uri="{D42A27DB-BD31-4B8C-83A1-F6EECF244321}">
                <p14:modId xmlns:p14="http://schemas.microsoft.com/office/powerpoint/2010/main" val="2351699702"/>
              </p:ext>
            </p:extLst>
          </p:nvPr>
        </p:nvGraphicFramePr>
        <p:xfrm>
          <a:off x="1752600" y="1751620"/>
          <a:ext cx="4267200" cy="3277580"/>
        </p:xfrm>
        <a:graphic>
          <a:graphicData uri="http://schemas.openxmlformats.org/drawingml/2006/table">
            <a:tbl>
              <a:tblPr firstRow="1" bandRow="1">
                <a:tableStyleId>{F5AB1C69-6EDB-4FF4-983F-18BD219EF322}</a:tableStyleId>
              </a:tblPr>
              <a:tblGrid>
                <a:gridCol w="4267200">
                  <a:extLst>
                    <a:ext uri="{9D8B030D-6E8A-4147-A177-3AD203B41FA5}">
                      <a16:colId xmlns="" xmlns:a16="http://schemas.microsoft.com/office/drawing/2014/main" val="20000"/>
                    </a:ext>
                  </a:extLst>
                </a:gridCol>
              </a:tblGrid>
              <a:tr h="933781">
                <a:tc>
                  <a:txBody>
                    <a:bodyPr/>
                    <a:lstStyle/>
                    <a:p>
                      <a:pPr marL="0" marR="0" lvl="1" indent="0" algn="l" defTabSz="914400" rtl="0" eaLnBrk="1" fontAlgn="auto" latinLnBrk="0" hangingPunct="1">
                        <a:lnSpc>
                          <a:spcPts val="25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Shannon Kelley</a:t>
                      </a:r>
                      <a:endParaRPr lang="en-US" sz="2000" b="1" dirty="0">
                        <a:solidFill>
                          <a:schemeClr val="tx2"/>
                        </a:solidFill>
                        <a:latin typeface="Arial" panose="020B0604020202020204" pitchFamily="34" charset="0"/>
                        <a:cs typeface="Arial" panose="020B0604020202020204" pitchFamily="34" charset="0"/>
                      </a:endParaRPr>
                    </a:p>
                  </a:txBody>
                  <a:tcPr marL="103723" marR="103723" marT="51830" marB="51830">
                    <a:solidFill>
                      <a:srgbClr val="A858A2"/>
                    </a:solidFill>
                  </a:tcPr>
                </a:tc>
                <a:extLst>
                  <a:ext uri="{0D108BD9-81ED-4DB2-BD59-A6C34878D82A}">
                    <a16:rowId xmlns="" xmlns:a16="http://schemas.microsoft.com/office/drawing/2014/main" val="10000"/>
                  </a:ext>
                </a:extLst>
              </a:tr>
              <a:tr h="2343799">
                <a:tc>
                  <a:txBody>
                    <a:bodyPr/>
                    <a:lstStyle/>
                    <a:p>
                      <a:pPr>
                        <a:lnSpc>
                          <a:spcPts val="2000"/>
                        </a:lnSpc>
                      </a:pPr>
                      <a:r>
                        <a:rPr lang="en-US" sz="2000" kern="1200" baseline="0" dirty="0">
                          <a:latin typeface="Arial" panose="020B0604020202020204" pitchFamily="34" charset="0"/>
                          <a:cs typeface="Arial" panose="020B0604020202020204" pitchFamily="34" charset="0"/>
                        </a:rPr>
                        <a:t>Manager</a:t>
                      </a:r>
                      <a:endParaRPr lang="en-US" sz="2000" kern="1200" dirty="0">
                        <a:latin typeface="Arial" panose="020B0604020202020204" pitchFamily="34" charset="0"/>
                        <a:cs typeface="Arial" panose="020B0604020202020204" pitchFamily="34" charset="0"/>
                      </a:endParaRPr>
                    </a:p>
                    <a:p>
                      <a:pPr>
                        <a:lnSpc>
                          <a:spcPts val="2000"/>
                        </a:lnSpc>
                      </a:pPr>
                      <a:r>
                        <a:rPr lang="en-US" sz="2000" dirty="0">
                          <a:latin typeface="Arial" panose="020B0604020202020204" pitchFamily="34" charset="0"/>
                          <a:cs typeface="Arial" panose="020B0604020202020204" pitchFamily="34" charset="0"/>
                        </a:rPr>
                        <a:t>Enterprise Contract Management</a:t>
                      </a:r>
                    </a:p>
                  </a:txBody>
                  <a:tcPr marL="103723" marR="103723" marT="51830" marB="51830"/>
                </a:tc>
                <a:extLst>
                  <a:ext uri="{0D108BD9-81ED-4DB2-BD59-A6C34878D82A}">
                    <a16:rowId xmlns="" xmlns:a16="http://schemas.microsoft.com/office/drawing/2014/main" val="10001"/>
                  </a:ext>
                </a:extLst>
              </a:tr>
            </a:tbl>
          </a:graphicData>
        </a:graphic>
      </p:graphicFrame>
      <p:graphicFrame>
        <p:nvGraphicFramePr>
          <p:cNvPr id="2" name="Table 1" descr="Elizabeth Lopez, Contract Manager, Enterprise Contract Management"/>
          <p:cNvGraphicFramePr>
            <a:graphicFrameLocks noGrp="1"/>
          </p:cNvGraphicFramePr>
          <p:nvPr>
            <p:extLst>
              <p:ext uri="{D42A27DB-BD31-4B8C-83A1-F6EECF244321}">
                <p14:modId xmlns:p14="http://schemas.microsoft.com/office/powerpoint/2010/main" val="4137985831"/>
              </p:ext>
            </p:extLst>
          </p:nvPr>
        </p:nvGraphicFramePr>
        <p:xfrm>
          <a:off x="6248401" y="1751620"/>
          <a:ext cx="4343400" cy="3277580"/>
        </p:xfrm>
        <a:graphic>
          <a:graphicData uri="http://schemas.openxmlformats.org/drawingml/2006/table">
            <a:tbl>
              <a:tblPr firstRow="1" bandRow="1">
                <a:tableStyleId>{F5AB1C69-6EDB-4FF4-983F-18BD219EF322}</a:tableStyleId>
              </a:tblPr>
              <a:tblGrid>
                <a:gridCol w="4343400">
                  <a:extLst>
                    <a:ext uri="{9D8B030D-6E8A-4147-A177-3AD203B41FA5}">
                      <a16:colId xmlns="" xmlns:a16="http://schemas.microsoft.com/office/drawing/2014/main" val="20000"/>
                    </a:ext>
                  </a:extLst>
                </a:gridCol>
              </a:tblGrid>
              <a:tr h="933781">
                <a:tc>
                  <a:txBody>
                    <a:bodyPr/>
                    <a:lstStyle/>
                    <a:p>
                      <a:pPr marL="0" marR="0" lvl="1" indent="0" algn="l" defTabSz="914400" rtl="0" eaLnBrk="1" fontAlgn="auto" latinLnBrk="0" hangingPunct="1">
                        <a:lnSpc>
                          <a:spcPts val="2500"/>
                        </a:lnSpc>
                        <a:spcBef>
                          <a:spcPts val="0"/>
                        </a:spcBef>
                        <a:spcAft>
                          <a:spcPts val="0"/>
                        </a:spcAft>
                        <a:buClrTx/>
                        <a:buSzTx/>
                        <a:buFontTx/>
                        <a:buNone/>
                        <a:tabLst/>
                        <a:defRPr/>
                      </a:pPr>
                      <a:r>
                        <a:rPr lang="en-US" sz="2000" b="1" dirty="0">
                          <a:solidFill>
                            <a:schemeClr val="lt1"/>
                          </a:solidFill>
                          <a:latin typeface="Arial" panose="020B0604020202020204" pitchFamily="34" charset="0"/>
                          <a:cs typeface="Arial" panose="020B0604020202020204" pitchFamily="34" charset="0"/>
                        </a:rPr>
                        <a:t>Elizabeth</a:t>
                      </a:r>
                      <a:r>
                        <a:rPr lang="en-US" sz="2000" b="1" baseline="0" dirty="0">
                          <a:solidFill>
                            <a:schemeClr val="lt1"/>
                          </a:solidFill>
                          <a:latin typeface="Arial" panose="020B0604020202020204" pitchFamily="34" charset="0"/>
                          <a:cs typeface="Arial" panose="020B0604020202020204" pitchFamily="34" charset="0"/>
                        </a:rPr>
                        <a:t> Lopez</a:t>
                      </a:r>
                      <a:endParaRPr lang="en-US" sz="2000" b="1" dirty="0">
                        <a:solidFill>
                          <a:schemeClr val="tx2"/>
                        </a:solidFill>
                        <a:latin typeface="Arial" panose="020B0604020202020204" pitchFamily="34" charset="0"/>
                        <a:cs typeface="Arial" panose="020B0604020202020204" pitchFamily="34" charset="0"/>
                      </a:endParaRPr>
                    </a:p>
                  </a:txBody>
                  <a:tcPr marL="103723" marR="103723" marT="51830" marB="51830">
                    <a:solidFill>
                      <a:srgbClr val="A858A2"/>
                    </a:solidFill>
                  </a:tcPr>
                </a:tc>
                <a:extLst>
                  <a:ext uri="{0D108BD9-81ED-4DB2-BD59-A6C34878D82A}">
                    <a16:rowId xmlns="" xmlns:a16="http://schemas.microsoft.com/office/drawing/2014/main" val="10000"/>
                  </a:ext>
                </a:extLst>
              </a:tr>
              <a:tr h="2343799">
                <a:tc>
                  <a:txBody>
                    <a:bodyPr/>
                    <a:lstStyle/>
                    <a:p>
                      <a:pPr>
                        <a:lnSpc>
                          <a:spcPts val="2000"/>
                        </a:lnSpc>
                      </a:pPr>
                      <a:r>
                        <a:rPr lang="en-US" sz="2000" kern="1200" dirty="0">
                          <a:latin typeface="Arial" panose="020B0604020202020204" pitchFamily="34" charset="0"/>
                          <a:cs typeface="Arial" panose="020B0604020202020204" pitchFamily="34" charset="0"/>
                        </a:rPr>
                        <a:t>Contract Manager</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Enterprise Contract Management</a:t>
                      </a:r>
                      <a:endParaRPr lang="en-US" sz="2000" kern="1200" dirty="0">
                        <a:solidFill>
                          <a:schemeClr val="dk1"/>
                        </a:solidFill>
                        <a:latin typeface="Arial" panose="020B0604020202020204" pitchFamily="34" charset="0"/>
                        <a:ea typeface="+mn-ea"/>
                        <a:cs typeface="Arial" panose="020B0604020202020204" pitchFamily="34" charset="0"/>
                      </a:endParaRPr>
                    </a:p>
                  </a:txBody>
                  <a:tcPr marL="103723" marR="103723" marT="51830" marB="5183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477295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Autofit/>
          </a:bodyPr>
          <a:lstStyle/>
          <a:p>
            <a:r>
              <a:rPr lang="en-US" dirty="0"/>
              <a:t>Example: From Objectives to Scope</a:t>
            </a:r>
            <a:endParaRPr lang="en-US" sz="2400" dirty="0"/>
          </a:p>
        </p:txBody>
      </p:sp>
      <p:sp>
        <p:nvSpPr>
          <p:cNvPr id="3" name="Content Placeholder 2"/>
          <p:cNvSpPr>
            <a:spLocks noGrp="1"/>
          </p:cNvSpPr>
          <p:nvPr>
            <p:ph idx="1"/>
          </p:nvPr>
        </p:nvSpPr>
        <p:spPr/>
        <p:txBody>
          <a:bodyPr>
            <a:normAutofit/>
          </a:bodyPr>
          <a:lstStyle/>
          <a:p>
            <a:endParaRPr lang="en-US" sz="2800" dirty="0"/>
          </a:p>
          <a:p>
            <a:r>
              <a:rPr lang="en-US" sz="2800" dirty="0"/>
              <a:t>To implement the objectives of this project, TDGR has engaged stakeholders </a:t>
            </a:r>
          </a:p>
          <a:p>
            <a:endParaRPr lang="en-US" sz="1400" dirty="0"/>
          </a:p>
          <a:p>
            <a:r>
              <a:rPr lang="en-US" sz="2800" dirty="0"/>
              <a:t>To advance its transformation effort, TDGR plans to assess its current technology organization</a:t>
            </a:r>
          </a:p>
          <a:p>
            <a:pPr marL="0" indent="0">
              <a:buNone/>
            </a:pPr>
            <a:endParaRPr lang="en-US" sz="1400" dirty="0"/>
          </a:p>
          <a:p>
            <a:r>
              <a:rPr lang="en-US" sz="2800" dirty="0"/>
              <a:t>TDGR has determined that it will obtain the services of a DIR vendor, </a:t>
            </a:r>
            <a:r>
              <a:rPr lang="en-US" sz="2800" i="1" dirty="0"/>
              <a:t>but first</a:t>
            </a:r>
            <a:r>
              <a:rPr lang="en-US" sz="2800" dirty="0"/>
              <a:t>, TDGR will scope the project and define the project’s deliverables by developing a Work Breakdown Structure (WBS)</a:t>
            </a:r>
            <a:endParaRPr lang="en-US" sz="2800" b="0" dirty="0"/>
          </a:p>
        </p:txBody>
      </p:sp>
    </p:spTree>
    <p:extLst>
      <p:ext uri="{BB962C8B-B14F-4D97-AF65-F5344CB8AC3E}">
        <p14:creationId xmlns:p14="http://schemas.microsoft.com/office/powerpoint/2010/main" val="4126675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Autofit/>
          </a:bodyPr>
          <a:lstStyle/>
          <a:p>
            <a:r>
              <a:rPr lang="en-US" dirty="0"/>
              <a:t>Example: From Scope to Deliverables</a:t>
            </a:r>
            <a:endParaRPr lang="en-US" sz="2400" dirty="0"/>
          </a:p>
        </p:txBody>
      </p:sp>
      <p:sp>
        <p:nvSpPr>
          <p:cNvPr id="3" name="Content Placeholder 2"/>
          <p:cNvSpPr>
            <a:spLocks noGrp="1"/>
          </p:cNvSpPr>
          <p:nvPr>
            <p:ph idx="1"/>
          </p:nvPr>
        </p:nvSpPr>
        <p:spPr>
          <a:xfrm>
            <a:off x="359571" y="1143002"/>
            <a:ext cx="5903006" cy="5400675"/>
          </a:xfrm>
        </p:spPr>
        <p:txBody>
          <a:bodyPr>
            <a:normAutofit/>
          </a:bodyPr>
          <a:lstStyle/>
          <a:p>
            <a:r>
              <a:rPr lang="en-US" sz="2800" b="0" dirty="0"/>
              <a:t>Create a </a:t>
            </a:r>
            <a:r>
              <a:rPr lang="en-US" sz="2800" b="0" i="1" dirty="0"/>
              <a:t>deliverables</a:t>
            </a:r>
            <a:r>
              <a:rPr lang="en-US" sz="2800" b="0" dirty="0"/>
              <a:t> </a:t>
            </a:r>
            <a:r>
              <a:rPr lang="en-US" sz="2800" b="0" i="1" dirty="0"/>
              <a:t>oriented</a:t>
            </a:r>
            <a:r>
              <a:rPr lang="en-US" sz="2800" b="0" dirty="0"/>
              <a:t> WBS</a:t>
            </a:r>
          </a:p>
          <a:p>
            <a:endParaRPr lang="en-US" sz="2800" b="0" dirty="0"/>
          </a:p>
          <a:p>
            <a:r>
              <a:rPr lang="en-US" sz="2800" b="0" dirty="0"/>
              <a:t>Identify what’s in scope and what’s</a:t>
            </a:r>
            <a:br>
              <a:rPr lang="en-US" sz="2800" b="0" dirty="0"/>
            </a:br>
            <a:r>
              <a:rPr lang="en-US" sz="2800" b="0" dirty="0"/>
              <a:t>not in scope </a:t>
            </a:r>
          </a:p>
          <a:p>
            <a:endParaRPr lang="en-US" sz="2800" b="0" dirty="0"/>
          </a:p>
          <a:p>
            <a:r>
              <a:rPr lang="en-US" sz="2800" b="0" dirty="0"/>
              <a:t>Identify the project deliverables</a:t>
            </a:r>
          </a:p>
          <a:p>
            <a:endParaRPr lang="en-US" sz="2800" b="0" dirty="0"/>
          </a:p>
          <a:p>
            <a:r>
              <a:rPr lang="en-US" sz="2800" b="0" dirty="0"/>
              <a:t>Establish a basis to create acceptance criteria, project milestones, and schedule</a:t>
            </a:r>
          </a:p>
          <a:p>
            <a:pPr marL="0" indent="0">
              <a:buNone/>
            </a:pPr>
            <a:endParaRPr lang="en-US" b="0" dirty="0"/>
          </a:p>
          <a:p>
            <a:pPr marL="0" indent="0">
              <a:buNone/>
            </a:pPr>
            <a:endParaRPr lang="en-US" b="0" dirty="0"/>
          </a:p>
          <a:p>
            <a:pPr marL="0" indent="0">
              <a:buNone/>
            </a:pPr>
            <a:endParaRPr lang="en-US" b="0" dirty="0"/>
          </a:p>
          <a:p>
            <a:pPr marL="0" indent="0">
              <a:buNone/>
            </a:pPr>
            <a:endParaRPr lang="en-US" b="0" dirty="0"/>
          </a:p>
        </p:txBody>
      </p:sp>
      <p:pic>
        <p:nvPicPr>
          <p:cNvPr id="4" name="Picture 3" descr="Graphic of a work breakdown structure illustrating the the detailed tasks of a projec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732" y="1557339"/>
            <a:ext cx="6065641" cy="4572000"/>
          </a:xfrm>
          <a:prstGeom prst="rect">
            <a:avLst/>
          </a:prstGeom>
        </p:spPr>
      </p:pic>
    </p:spTree>
    <p:extLst>
      <p:ext uri="{BB962C8B-B14F-4D97-AF65-F5344CB8AC3E}">
        <p14:creationId xmlns:p14="http://schemas.microsoft.com/office/powerpoint/2010/main" val="429513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Autofit/>
          </a:bodyPr>
          <a:lstStyle/>
          <a:p>
            <a:r>
              <a:rPr lang="en-US" dirty="0"/>
              <a:t>Example: From Scope to Deliverables</a:t>
            </a:r>
            <a:endParaRPr lang="en-US" sz="2400" dirty="0"/>
          </a:p>
        </p:txBody>
      </p:sp>
      <p:pic>
        <p:nvPicPr>
          <p:cNvPr id="4" name="Picture 3" descr="Graphic of a work breakdown structure illustrating the the detailed tasks of a projec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477" y="1188720"/>
            <a:ext cx="7521397" cy="5669280"/>
          </a:xfrm>
          <a:prstGeom prst="rect">
            <a:avLst/>
          </a:prstGeom>
        </p:spPr>
      </p:pic>
    </p:spTree>
    <p:extLst>
      <p:ext uri="{BB962C8B-B14F-4D97-AF65-F5344CB8AC3E}">
        <p14:creationId xmlns:p14="http://schemas.microsoft.com/office/powerpoint/2010/main" val="375897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61561813"/>
              </p:ext>
            </p:extLst>
          </p:nvPr>
        </p:nvGraphicFramePr>
        <p:xfrm>
          <a:off x="422355" y="932051"/>
          <a:ext cx="11588830" cy="5699674"/>
        </p:xfrm>
        <a:graphic>
          <a:graphicData uri="http://schemas.openxmlformats.org/drawingml/2006/table">
            <a:tbl>
              <a:tblPr firstRow="1" bandRow="1">
                <a:tableStyleId>{5C22544A-7EE6-4342-B048-85BDC9FD1C3A}</a:tableStyleId>
              </a:tblPr>
              <a:tblGrid>
                <a:gridCol w="684877">
                  <a:extLst>
                    <a:ext uri="{9D8B030D-6E8A-4147-A177-3AD203B41FA5}">
                      <a16:colId xmlns="" xmlns:a16="http://schemas.microsoft.com/office/drawing/2014/main" val="20000"/>
                    </a:ext>
                  </a:extLst>
                </a:gridCol>
                <a:gridCol w="1862942">
                  <a:extLst>
                    <a:ext uri="{9D8B030D-6E8A-4147-A177-3AD203B41FA5}">
                      <a16:colId xmlns="" xmlns:a16="http://schemas.microsoft.com/office/drawing/2014/main" val="20001"/>
                    </a:ext>
                  </a:extLst>
                </a:gridCol>
                <a:gridCol w="935398">
                  <a:extLst>
                    <a:ext uri="{9D8B030D-6E8A-4147-A177-3AD203B41FA5}">
                      <a16:colId xmlns="" xmlns:a16="http://schemas.microsoft.com/office/drawing/2014/main" val="20002"/>
                    </a:ext>
                  </a:extLst>
                </a:gridCol>
                <a:gridCol w="2915723">
                  <a:extLst>
                    <a:ext uri="{9D8B030D-6E8A-4147-A177-3AD203B41FA5}">
                      <a16:colId xmlns="" xmlns:a16="http://schemas.microsoft.com/office/drawing/2014/main" val="20003"/>
                    </a:ext>
                  </a:extLst>
                </a:gridCol>
                <a:gridCol w="5189890">
                  <a:extLst>
                    <a:ext uri="{9D8B030D-6E8A-4147-A177-3AD203B41FA5}">
                      <a16:colId xmlns="" xmlns:a16="http://schemas.microsoft.com/office/drawing/2014/main" val="20004"/>
                    </a:ext>
                  </a:extLst>
                </a:gridCol>
              </a:tblGrid>
              <a:tr h="781879">
                <a:tc>
                  <a:txBody>
                    <a:bodyPr/>
                    <a:lstStyle/>
                    <a:p>
                      <a:r>
                        <a:rPr lang="en-US" sz="2200" dirty="0"/>
                        <a:t>NO.</a:t>
                      </a:r>
                    </a:p>
                  </a:txBody>
                  <a:tcPr>
                    <a:solidFill>
                      <a:schemeClr val="tx1"/>
                    </a:solidFill>
                  </a:tcPr>
                </a:tc>
                <a:tc>
                  <a:txBody>
                    <a:bodyPr/>
                    <a:lstStyle/>
                    <a:p>
                      <a:r>
                        <a:rPr lang="en-US" sz="2200" dirty="0"/>
                        <a:t>DELIVERABLE NAME</a:t>
                      </a:r>
                    </a:p>
                  </a:txBody>
                  <a:tcPr>
                    <a:solidFill>
                      <a:schemeClr val="tx1"/>
                    </a:solidFill>
                  </a:tcPr>
                </a:tc>
                <a:tc>
                  <a:txBody>
                    <a:bodyPr/>
                    <a:lstStyle/>
                    <a:p>
                      <a:r>
                        <a:rPr lang="en-US" sz="2200" dirty="0"/>
                        <a:t>WBS#</a:t>
                      </a:r>
                    </a:p>
                  </a:txBody>
                  <a:tcPr>
                    <a:solidFill>
                      <a:schemeClr val="tx1"/>
                    </a:solidFill>
                  </a:tcPr>
                </a:tc>
                <a:tc>
                  <a:txBody>
                    <a:bodyPr/>
                    <a:lstStyle/>
                    <a:p>
                      <a:r>
                        <a:rPr lang="en-US" sz="2200" dirty="0"/>
                        <a:t>DUE DATE</a:t>
                      </a:r>
                    </a:p>
                  </a:txBody>
                  <a:tcPr>
                    <a:solidFill>
                      <a:schemeClr val="tx1"/>
                    </a:solidFill>
                  </a:tcPr>
                </a:tc>
                <a:tc>
                  <a:txBody>
                    <a:bodyPr/>
                    <a:lstStyle/>
                    <a:p>
                      <a:r>
                        <a:rPr lang="en-US" sz="2200" dirty="0"/>
                        <a:t>ACCEPTANCE CRITERIA</a:t>
                      </a:r>
                    </a:p>
                  </a:txBody>
                  <a:tcPr>
                    <a:solidFill>
                      <a:schemeClr val="tx1"/>
                    </a:solidFill>
                  </a:tcPr>
                </a:tc>
                <a:extLst>
                  <a:ext uri="{0D108BD9-81ED-4DB2-BD59-A6C34878D82A}">
                    <a16:rowId xmlns="" xmlns:a16="http://schemas.microsoft.com/office/drawing/2014/main" val="10000"/>
                  </a:ext>
                </a:extLst>
              </a:tr>
              <a:tr h="1469933">
                <a:tc>
                  <a:txBody>
                    <a:bodyPr/>
                    <a:lstStyle/>
                    <a:p>
                      <a:r>
                        <a:rPr lang="en-US" sz="2000" dirty="0">
                          <a:solidFill>
                            <a:schemeClr val="bg1"/>
                          </a:solidFill>
                        </a:rPr>
                        <a:t>1 </a:t>
                      </a:r>
                    </a:p>
                  </a:txBody>
                  <a:tcPr>
                    <a:solidFill>
                      <a:srgbClr val="A858A2"/>
                    </a:solidFill>
                  </a:tcPr>
                </a:tc>
                <a:tc>
                  <a:txBody>
                    <a:bodyPr/>
                    <a:lstStyle/>
                    <a:p>
                      <a:r>
                        <a:rPr lang="en-US" sz="2000" dirty="0">
                          <a:solidFill>
                            <a:schemeClr val="bg1"/>
                          </a:solidFill>
                        </a:rPr>
                        <a:t>Customer</a:t>
                      </a:r>
                      <a:r>
                        <a:rPr lang="en-US" sz="2000" baseline="0" dirty="0">
                          <a:solidFill>
                            <a:schemeClr val="bg1"/>
                          </a:solidFill>
                        </a:rPr>
                        <a:t> Survey on IT Services and Support</a:t>
                      </a:r>
                      <a:endParaRPr lang="en-US" sz="2000" dirty="0">
                        <a:solidFill>
                          <a:schemeClr val="bg1"/>
                        </a:solidFill>
                      </a:endParaRPr>
                    </a:p>
                  </a:txBody>
                  <a:tcPr>
                    <a:solidFill>
                      <a:srgbClr val="A858A2"/>
                    </a:solidFill>
                  </a:tcPr>
                </a:tc>
                <a:tc>
                  <a:txBody>
                    <a:bodyPr/>
                    <a:lstStyle/>
                    <a:p>
                      <a:r>
                        <a:rPr lang="en-US" sz="2000" dirty="0">
                          <a:solidFill>
                            <a:schemeClr val="bg1"/>
                          </a:solidFill>
                        </a:rPr>
                        <a:t>1.1.1</a:t>
                      </a:r>
                    </a:p>
                  </a:txBody>
                  <a:tcPr>
                    <a:solidFill>
                      <a:srgbClr val="A858A2"/>
                    </a:solidFill>
                  </a:tcPr>
                </a:tc>
                <a:tc>
                  <a:txBody>
                    <a:bodyPr/>
                    <a:lstStyle/>
                    <a:p>
                      <a:r>
                        <a:rPr lang="en-US" sz="2000" dirty="0">
                          <a:solidFill>
                            <a:schemeClr val="bg1"/>
                          </a:solidFill>
                        </a:rPr>
                        <a:t>I week after </a:t>
                      </a:r>
                    </a:p>
                    <a:p>
                      <a:r>
                        <a:rPr lang="en-US" sz="2000" dirty="0">
                          <a:solidFill>
                            <a:schemeClr val="bg1"/>
                          </a:solidFill>
                        </a:rPr>
                        <a:t>project start date</a:t>
                      </a:r>
                    </a:p>
                    <a:p>
                      <a:endParaRPr lang="en-US" sz="2000" dirty="0">
                        <a:solidFill>
                          <a:schemeClr val="bg1"/>
                        </a:solidFill>
                      </a:endParaRPr>
                    </a:p>
                  </a:txBody>
                  <a:tcPr>
                    <a:solidFill>
                      <a:srgbClr val="A858A2"/>
                    </a:solidFill>
                  </a:tcPr>
                </a:tc>
                <a:tc>
                  <a:txBody>
                    <a:bodyPr/>
                    <a:lstStyle/>
                    <a:p>
                      <a:r>
                        <a:rPr lang="en-US" sz="2000" dirty="0">
                          <a:solidFill>
                            <a:schemeClr val="bg1"/>
                          </a:solidFill>
                        </a:rPr>
                        <a:t>20-30 scaled questions</a:t>
                      </a:r>
                      <a:r>
                        <a:rPr lang="en-US" sz="2000" baseline="0" dirty="0">
                          <a:solidFill>
                            <a:schemeClr val="bg1"/>
                          </a:solidFill>
                        </a:rPr>
                        <a:t> reflecting performance attributes set forth in AMA Handbook for Customer Satisfaction</a:t>
                      </a:r>
                      <a:endParaRPr lang="en-US" sz="2000" dirty="0">
                        <a:solidFill>
                          <a:schemeClr val="bg1"/>
                        </a:solidFill>
                      </a:endParaRPr>
                    </a:p>
                  </a:txBody>
                  <a:tcPr>
                    <a:solidFill>
                      <a:srgbClr val="A858A2"/>
                    </a:solidFill>
                  </a:tcPr>
                </a:tc>
                <a:extLst>
                  <a:ext uri="{0D108BD9-81ED-4DB2-BD59-A6C34878D82A}">
                    <a16:rowId xmlns="" xmlns:a16="http://schemas.microsoft.com/office/drawing/2014/main" val="10001"/>
                  </a:ext>
                </a:extLst>
              </a:tr>
              <a:tr h="1527622">
                <a:tc>
                  <a:txBody>
                    <a:bodyPr/>
                    <a:lstStyle/>
                    <a:p>
                      <a:r>
                        <a:rPr lang="en-US" sz="2000" dirty="0">
                          <a:solidFill>
                            <a:schemeClr val="bg1"/>
                          </a:solidFill>
                        </a:rPr>
                        <a:t>2</a:t>
                      </a:r>
                    </a:p>
                  </a:txBody>
                  <a:tcPr>
                    <a:solidFill>
                      <a:schemeClr val="bg1">
                        <a:lumMod val="50000"/>
                      </a:schemeClr>
                    </a:solidFill>
                  </a:tcPr>
                </a:tc>
                <a:tc>
                  <a:txBody>
                    <a:bodyPr/>
                    <a:lstStyle/>
                    <a:p>
                      <a:r>
                        <a:rPr lang="en-US" sz="2000" dirty="0">
                          <a:solidFill>
                            <a:schemeClr val="bg1"/>
                          </a:solidFill>
                        </a:rPr>
                        <a:t>Competency Assessment </a:t>
                      </a:r>
                    </a:p>
                  </a:txBody>
                  <a:tcPr>
                    <a:solidFill>
                      <a:schemeClr val="bg1">
                        <a:lumMod val="50000"/>
                      </a:schemeClr>
                    </a:solidFill>
                  </a:tcPr>
                </a:tc>
                <a:tc>
                  <a:txBody>
                    <a:bodyPr/>
                    <a:lstStyle/>
                    <a:p>
                      <a:r>
                        <a:rPr lang="en-US" sz="2000" dirty="0">
                          <a:solidFill>
                            <a:schemeClr val="bg1"/>
                          </a:solidFill>
                        </a:rPr>
                        <a:t>1.1.2</a:t>
                      </a:r>
                    </a:p>
                  </a:txBody>
                  <a:tcPr>
                    <a:solidFill>
                      <a:schemeClr val="bg1">
                        <a:lumMod val="50000"/>
                      </a:schemeClr>
                    </a:solidFill>
                  </a:tcPr>
                </a:tc>
                <a:tc>
                  <a:txBody>
                    <a:bodyPr/>
                    <a:lstStyle/>
                    <a:p>
                      <a:r>
                        <a:rPr lang="en-US" sz="2000" dirty="0">
                          <a:solidFill>
                            <a:schemeClr val="bg1"/>
                          </a:solidFill>
                        </a:rPr>
                        <a:t>As specified in Project Work Plan (see also 4.2.1 key Milestones</a:t>
                      </a:r>
                      <a:r>
                        <a:rPr lang="en-US" sz="2000" baseline="0" dirty="0">
                          <a:solidFill>
                            <a:schemeClr val="bg1"/>
                          </a:solidFill>
                        </a:rPr>
                        <a:t> Timeline)</a:t>
                      </a:r>
                      <a:endParaRPr lang="en-US" sz="2000" dirty="0">
                        <a:solidFill>
                          <a:schemeClr val="bg1"/>
                        </a:solidFill>
                      </a:endParaRPr>
                    </a:p>
                  </a:txBody>
                  <a:tcPr>
                    <a:solidFill>
                      <a:schemeClr val="bg1">
                        <a:lumMod val="50000"/>
                      </a:schemeClr>
                    </a:solidFill>
                  </a:tcPr>
                </a:tc>
                <a:tc>
                  <a:txBody>
                    <a:bodyPr/>
                    <a:lstStyle/>
                    <a:p>
                      <a:r>
                        <a:rPr lang="en-US" sz="2000" dirty="0">
                          <a:solidFill>
                            <a:schemeClr val="bg1"/>
                          </a:solidFill>
                        </a:rPr>
                        <a:t>Generic,</a:t>
                      </a:r>
                      <a:r>
                        <a:rPr lang="en-US" sz="2000" baseline="0" dirty="0">
                          <a:solidFill>
                            <a:schemeClr val="bg1"/>
                          </a:solidFill>
                        </a:rPr>
                        <a:t> Managerial and Technical Competency Mapping to Organizational Strategies, Mapping must provide detail at each level of Core, Business, Team and Role</a:t>
                      </a:r>
                      <a:endParaRPr lang="en-US" sz="2000" dirty="0">
                        <a:solidFill>
                          <a:schemeClr val="bg1"/>
                        </a:solidFill>
                      </a:endParaRPr>
                    </a:p>
                  </a:txBody>
                  <a:tcPr>
                    <a:solidFill>
                      <a:schemeClr val="bg1">
                        <a:lumMod val="50000"/>
                      </a:schemeClr>
                    </a:solidFill>
                  </a:tcPr>
                </a:tc>
                <a:extLst>
                  <a:ext uri="{0D108BD9-81ED-4DB2-BD59-A6C34878D82A}">
                    <a16:rowId xmlns="" xmlns:a16="http://schemas.microsoft.com/office/drawing/2014/main" val="10002"/>
                  </a:ext>
                </a:extLst>
              </a:tr>
              <a:tr h="1782685">
                <a:tc>
                  <a:txBody>
                    <a:bodyPr/>
                    <a:lstStyle/>
                    <a:p>
                      <a:r>
                        <a:rPr lang="en-US" sz="2000" dirty="0">
                          <a:solidFill>
                            <a:schemeClr val="bg1"/>
                          </a:solidFill>
                        </a:rPr>
                        <a:t>3</a:t>
                      </a:r>
                    </a:p>
                  </a:txBody>
                  <a:tcPr>
                    <a:solidFill>
                      <a:srgbClr val="A858A2"/>
                    </a:solidFill>
                  </a:tcPr>
                </a:tc>
                <a:tc>
                  <a:txBody>
                    <a:bodyPr/>
                    <a:lstStyle/>
                    <a:p>
                      <a:r>
                        <a:rPr lang="en-US" sz="2000" dirty="0">
                          <a:solidFill>
                            <a:schemeClr val="bg1"/>
                          </a:solidFill>
                        </a:rPr>
                        <a:t>Current State Assessment Report </a:t>
                      </a:r>
                    </a:p>
                  </a:txBody>
                  <a:tcPr>
                    <a:solidFill>
                      <a:srgbClr val="A858A2"/>
                    </a:solidFill>
                  </a:tcPr>
                </a:tc>
                <a:tc>
                  <a:txBody>
                    <a:bodyPr/>
                    <a:lstStyle/>
                    <a:p>
                      <a:r>
                        <a:rPr lang="en-US" sz="2000" dirty="0">
                          <a:solidFill>
                            <a:schemeClr val="bg1"/>
                          </a:solidFill>
                        </a:rPr>
                        <a:t>1.1.3</a:t>
                      </a:r>
                    </a:p>
                  </a:txBody>
                  <a:tcPr>
                    <a:solidFill>
                      <a:srgbClr val="A858A2"/>
                    </a:solidFill>
                  </a:tcPr>
                </a:tc>
                <a:tc>
                  <a:txBody>
                    <a:bodyPr/>
                    <a:lstStyle/>
                    <a:p>
                      <a:r>
                        <a:rPr lang="en-US" sz="2000" dirty="0">
                          <a:solidFill>
                            <a:schemeClr val="bg1"/>
                          </a:solidFill>
                        </a:rPr>
                        <a:t>As specified in Project</a:t>
                      </a:r>
                      <a:r>
                        <a:rPr lang="en-US" sz="2000" baseline="0" dirty="0">
                          <a:solidFill>
                            <a:schemeClr val="bg1"/>
                          </a:solidFill>
                        </a:rPr>
                        <a:t> Work Plan (see also 4.2.1 Key Milestones Timeline)</a:t>
                      </a:r>
                      <a:endParaRPr lang="en-US" sz="2000" dirty="0">
                        <a:solidFill>
                          <a:schemeClr val="bg1"/>
                        </a:solidFill>
                      </a:endParaRPr>
                    </a:p>
                  </a:txBody>
                  <a:tcPr>
                    <a:solidFill>
                      <a:srgbClr val="A858A2"/>
                    </a:solidFill>
                  </a:tcPr>
                </a:tc>
                <a:tc>
                  <a:txBody>
                    <a:bodyPr/>
                    <a:lstStyle/>
                    <a:p>
                      <a:r>
                        <a:rPr lang="en-US" sz="2000" dirty="0">
                          <a:solidFill>
                            <a:schemeClr val="bg1"/>
                          </a:solidFill>
                        </a:rPr>
                        <a:t>- Identification of existing processes ,</a:t>
                      </a:r>
                      <a:r>
                        <a:rPr lang="en-US" sz="2000" baseline="0" dirty="0">
                          <a:solidFill>
                            <a:schemeClr val="bg1"/>
                          </a:solidFill>
                        </a:rPr>
                        <a:t> </a:t>
                      </a:r>
                      <a:r>
                        <a:rPr lang="en-US" sz="2000" dirty="0">
                          <a:solidFill>
                            <a:schemeClr val="bg1"/>
                          </a:solidFill>
                        </a:rPr>
                        <a:t>desired outcomes,</a:t>
                      </a:r>
                      <a:r>
                        <a:rPr lang="en-US" sz="2000" baseline="0" dirty="0">
                          <a:solidFill>
                            <a:schemeClr val="bg1"/>
                          </a:solidFill>
                        </a:rPr>
                        <a:t> </a:t>
                      </a:r>
                      <a:r>
                        <a:rPr lang="en-US" sz="2000" dirty="0">
                          <a:solidFill>
                            <a:schemeClr val="bg1"/>
                          </a:solidFill>
                        </a:rPr>
                        <a:t>processes to </a:t>
                      </a:r>
                    </a:p>
                    <a:p>
                      <a:r>
                        <a:rPr lang="en-US" sz="2000" dirty="0">
                          <a:solidFill>
                            <a:schemeClr val="bg1"/>
                          </a:solidFill>
                        </a:rPr>
                        <a:t>achieve the desired outcomes </a:t>
                      </a:r>
                    </a:p>
                    <a:p>
                      <a:r>
                        <a:rPr lang="en-US" sz="2000" dirty="0">
                          <a:solidFill>
                            <a:schemeClr val="bg1"/>
                          </a:solidFill>
                        </a:rPr>
                        <a:t>- Identification and description of gaps </a:t>
                      </a:r>
                    </a:p>
                    <a:p>
                      <a:r>
                        <a:rPr lang="en-US" sz="2000" dirty="0">
                          <a:solidFill>
                            <a:schemeClr val="bg1"/>
                          </a:solidFill>
                        </a:rPr>
                        <a:t>- Description of means to fill gaps and requirements to bridge gaps </a:t>
                      </a:r>
                    </a:p>
                  </a:txBody>
                  <a:tcPr>
                    <a:solidFill>
                      <a:srgbClr val="A858A2"/>
                    </a:solidFill>
                  </a:tcPr>
                </a:tc>
                <a:extLst>
                  <a:ext uri="{0D108BD9-81ED-4DB2-BD59-A6C34878D82A}">
                    <a16:rowId xmlns="" xmlns:a16="http://schemas.microsoft.com/office/drawing/2014/main" val="10003"/>
                  </a:ext>
                </a:extLst>
              </a:tr>
            </a:tbl>
          </a:graphicData>
        </a:graphic>
      </p:graphicFrame>
      <p:sp>
        <p:nvSpPr>
          <p:cNvPr id="6" name="Title 1"/>
          <p:cNvSpPr>
            <a:spLocks noGrp="1"/>
          </p:cNvSpPr>
          <p:nvPr>
            <p:ph type="title"/>
          </p:nvPr>
        </p:nvSpPr>
        <p:spPr/>
        <p:txBody>
          <a:bodyPr>
            <a:noAutofit/>
          </a:bodyPr>
          <a:lstStyle/>
          <a:p>
            <a:r>
              <a:rPr lang="en-US" sz="4000" dirty="0"/>
              <a:t>Example: From Deliverables to Acceptance</a:t>
            </a:r>
            <a:endParaRPr lang="en-US" sz="1800" dirty="0"/>
          </a:p>
        </p:txBody>
      </p:sp>
    </p:spTree>
    <p:extLst>
      <p:ext uri="{BB962C8B-B14F-4D97-AF65-F5344CB8AC3E}">
        <p14:creationId xmlns:p14="http://schemas.microsoft.com/office/powerpoint/2010/main" val="1943789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Autofit/>
          </a:bodyPr>
          <a:lstStyle/>
          <a:p>
            <a:r>
              <a:rPr lang="en-US" dirty="0"/>
              <a:t>Writing an Effective Deliverable</a:t>
            </a:r>
            <a:endParaRPr lang="en-US" sz="2400" dirty="0"/>
          </a:p>
        </p:txBody>
      </p:sp>
      <p:sp>
        <p:nvSpPr>
          <p:cNvPr id="3" name="Content Placeholder 2"/>
          <p:cNvSpPr>
            <a:spLocks noGrp="1"/>
          </p:cNvSpPr>
          <p:nvPr>
            <p:ph idx="1"/>
          </p:nvPr>
        </p:nvSpPr>
        <p:spPr>
          <a:xfrm>
            <a:off x="359570" y="1354875"/>
            <a:ext cx="11472863" cy="5400675"/>
          </a:xfrm>
        </p:spPr>
        <p:txBody>
          <a:bodyPr>
            <a:normAutofit/>
          </a:bodyPr>
          <a:lstStyle/>
          <a:p>
            <a:pPr marL="0" indent="0">
              <a:buNone/>
            </a:pPr>
            <a:r>
              <a:rPr lang="en-US" sz="2800" b="0" dirty="0"/>
              <a:t>A deliverable should:</a:t>
            </a:r>
          </a:p>
          <a:p>
            <a:pPr marL="0" indent="0">
              <a:buNone/>
            </a:pPr>
            <a:endParaRPr lang="en-US" sz="1200" b="0" dirty="0"/>
          </a:p>
          <a:p>
            <a:pPr lvl="3">
              <a:lnSpc>
                <a:spcPct val="100000"/>
              </a:lnSpc>
              <a:spcAft>
                <a:spcPts val="600"/>
              </a:spcAft>
            </a:pPr>
            <a:r>
              <a:rPr lang="en-US" sz="2800" b="0" dirty="0">
                <a:latin typeface="Franklin Gothic Medium Cond" panose="020B0606030402020204" pitchFamily="34" charset="0"/>
              </a:rPr>
              <a:t>be related to the project objectives</a:t>
            </a:r>
          </a:p>
          <a:p>
            <a:pPr lvl="3">
              <a:lnSpc>
                <a:spcPct val="100000"/>
              </a:lnSpc>
              <a:spcAft>
                <a:spcPts val="600"/>
              </a:spcAft>
            </a:pPr>
            <a:r>
              <a:rPr lang="en-US" sz="2800" b="0" dirty="0">
                <a:latin typeface="Franklin Gothic Medium Cond" panose="020B0606030402020204" pitchFamily="34" charset="0"/>
              </a:rPr>
              <a:t>provide unambiguous and sufficient detail </a:t>
            </a:r>
          </a:p>
          <a:p>
            <a:pPr lvl="3">
              <a:lnSpc>
                <a:spcPct val="100000"/>
              </a:lnSpc>
              <a:spcAft>
                <a:spcPts val="600"/>
              </a:spcAft>
            </a:pPr>
            <a:r>
              <a:rPr lang="en-US" sz="2800" b="0" dirty="0">
                <a:latin typeface="Franklin Gothic Medium Cond" panose="020B0606030402020204" pitchFamily="34" charset="0"/>
              </a:rPr>
              <a:t>describe a standard for performance</a:t>
            </a:r>
          </a:p>
          <a:p>
            <a:pPr lvl="3">
              <a:lnSpc>
                <a:spcPct val="100000"/>
              </a:lnSpc>
              <a:spcAft>
                <a:spcPts val="600"/>
              </a:spcAft>
            </a:pPr>
            <a:r>
              <a:rPr lang="en-US" sz="2800" b="0" dirty="0">
                <a:latin typeface="Franklin Gothic Medium Cond" panose="020B0606030402020204" pitchFamily="34" charset="0"/>
              </a:rPr>
              <a:t>provide a means to trace  and monitor requirements</a:t>
            </a:r>
          </a:p>
          <a:p>
            <a:pPr lvl="3">
              <a:lnSpc>
                <a:spcPct val="100000"/>
              </a:lnSpc>
              <a:spcAft>
                <a:spcPts val="600"/>
              </a:spcAft>
            </a:pPr>
            <a:r>
              <a:rPr lang="en-US" sz="2800" b="0" dirty="0">
                <a:latin typeface="Franklin Gothic Medium Cond" panose="020B0606030402020204" pitchFamily="34" charset="0"/>
              </a:rPr>
              <a:t>be tied to a compensation structure that is consistent with the work performed</a:t>
            </a:r>
          </a:p>
          <a:p>
            <a:pPr marL="0" indent="0">
              <a:buNone/>
            </a:pPr>
            <a:endParaRPr lang="en-US" b="0" dirty="0"/>
          </a:p>
          <a:p>
            <a:pPr marL="0" indent="0">
              <a:buNone/>
            </a:pPr>
            <a:endParaRPr lang="en-US" b="0" dirty="0"/>
          </a:p>
          <a:p>
            <a:pPr marL="0" indent="0">
              <a:buNone/>
            </a:pPr>
            <a:endParaRPr lang="en-US" b="0" dirty="0"/>
          </a:p>
        </p:txBody>
      </p:sp>
    </p:spTree>
    <p:extLst>
      <p:ext uri="{BB962C8B-B14F-4D97-AF65-F5344CB8AC3E}">
        <p14:creationId xmlns:p14="http://schemas.microsoft.com/office/powerpoint/2010/main" val="8705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Roles and Responsibilities </a:t>
            </a:r>
          </a:p>
        </p:txBody>
      </p:sp>
      <p:sp>
        <p:nvSpPr>
          <p:cNvPr id="3" name="Content Placeholder 2"/>
          <p:cNvSpPr>
            <a:spLocks noGrp="1"/>
          </p:cNvSpPr>
          <p:nvPr>
            <p:ph idx="1"/>
          </p:nvPr>
        </p:nvSpPr>
        <p:spPr>
          <a:xfrm>
            <a:off x="526838" y="1243363"/>
            <a:ext cx="11472863" cy="5400675"/>
          </a:xfrm>
        </p:spPr>
        <p:txBody>
          <a:bodyPr>
            <a:normAutofit/>
          </a:bodyPr>
          <a:lstStyle/>
          <a:p>
            <a:pPr marL="0" indent="0">
              <a:buNone/>
            </a:pPr>
            <a:r>
              <a:rPr lang="en-US" sz="2800" dirty="0"/>
              <a:t>Detail for both customer and vendor</a:t>
            </a:r>
          </a:p>
          <a:p>
            <a:pPr marL="0" indent="0">
              <a:buNone/>
            </a:pPr>
            <a:endParaRPr lang="en-US" sz="800" dirty="0"/>
          </a:p>
          <a:p>
            <a:pPr marL="0" indent="0">
              <a:buNone/>
            </a:pPr>
            <a:r>
              <a:rPr lang="en-US" sz="2800" dirty="0"/>
              <a:t>Examples:  </a:t>
            </a:r>
          </a:p>
          <a:p>
            <a:pPr marL="0" lvl="0" indent="0">
              <a:buNone/>
            </a:pPr>
            <a:r>
              <a:rPr lang="en-US" sz="2800" dirty="0"/>
              <a:t>Customer Roles and Responsibilities</a:t>
            </a:r>
          </a:p>
          <a:p>
            <a:pPr lvl="1"/>
            <a:r>
              <a:rPr lang="en-US" sz="2800" dirty="0"/>
              <a:t>Site access at all three locations</a:t>
            </a:r>
          </a:p>
          <a:p>
            <a:pPr lvl="1"/>
            <a:r>
              <a:rPr lang="en-US" sz="2800" dirty="0"/>
              <a:t>Purchase and delivery of  network equipment</a:t>
            </a:r>
          </a:p>
          <a:p>
            <a:pPr lvl="1"/>
            <a:r>
              <a:rPr lang="en-US" sz="2800" dirty="0"/>
              <a:t>Configuration design for all network equipment</a:t>
            </a:r>
          </a:p>
          <a:p>
            <a:pPr marL="342900" lvl="1" indent="0">
              <a:buNone/>
            </a:pPr>
            <a:endParaRPr lang="en-US" sz="2800" dirty="0"/>
          </a:p>
          <a:p>
            <a:pPr marL="0" lvl="0" indent="0">
              <a:buNone/>
            </a:pPr>
            <a:r>
              <a:rPr lang="en-US" sz="2800" dirty="0"/>
              <a:t>Vendor Roles and Responsibilities</a:t>
            </a:r>
          </a:p>
          <a:p>
            <a:pPr lvl="1"/>
            <a:r>
              <a:rPr lang="en-US" sz="2800" dirty="0"/>
              <a:t>Respond to network outages in accordance with SLA’s </a:t>
            </a:r>
          </a:p>
          <a:p>
            <a:pPr lvl="1"/>
            <a:r>
              <a:rPr lang="en-US" sz="2800" dirty="0"/>
              <a:t>Respond to customer requests in accordance with SLA’s</a:t>
            </a:r>
          </a:p>
          <a:p>
            <a:pPr lvl="1"/>
            <a:r>
              <a:rPr lang="en-US" sz="2800" dirty="0"/>
              <a:t>Provide any network drawing updates as changes occur</a:t>
            </a:r>
          </a:p>
          <a:p>
            <a:pPr marL="0" indent="0">
              <a:buNone/>
            </a:pPr>
            <a:endParaRPr lang="en-US" dirty="0"/>
          </a:p>
        </p:txBody>
      </p:sp>
    </p:spTree>
    <p:extLst>
      <p:ext uri="{BB962C8B-B14F-4D97-AF65-F5344CB8AC3E}">
        <p14:creationId xmlns:p14="http://schemas.microsoft.com/office/powerpoint/2010/main" val="3283081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Schedule</a:t>
            </a:r>
          </a:p>
        </p:txBody>
      </p:sp>
      <p:sp>
        <p:nvSpPr>
          <p:cNvPr id="3" name="Content Placeholder 2"/>
          <p:cNvSpPr>
            <a:spLocks noGrp="1"/>
          </p:cNvSpPr>
          <p:nvPr>
            <p:ph idx="1"/>
          </p:nvPr>
        </p:nvSpPr>
        <p:spPr/>
        <p:txBody>
          <a:bodyPr/>
          <a:lstStyle/>
          <a:p>
            <a:pPr marL="0" indent="0">
              <a:buNone/>
            </a:pPr>
            <a:r>
              <a:rPr lang="en-US" sz="2800" dirty="0"/>
              <a:t>Include a timeline of the project with critical milestones/deliverables noted.</a:t>
            </a:r>
          </a:p>
          <a:p>
            <a:pPr marL="0" indent="0">
              <a:buNone/>
            </a:pPr>
            <a:endParaRPr lang="en-US" sz="2800" dirty="0"/>
          </a:p>
          <a:p>
            <a:pPr marL="0" indent="0">
              <a:buNone/>
            </a:pPr>
            <a:r>
              <a:rPr lang="en-US" sz="2800" dirty="0"/>
              <a:t>Examples:</a:t>
            </a:r>
          </a:p>
          <a:p>
            <a:r>
              <a:rPr lang="en-US" sz="2800" dirty="0">
                <a:latin typeface="Franklin Gothic Medium Cond" panose="020B0606030402020204" pitchFamily="34" charset="0"/>
              </a:rPr>
              <a:t>This could be as detailed as a Microsoft Project schedule, or it may be as simple as a start and end date. </a:t>
            </a:r>
          </a:p>
          <a:p>
            <a:pPr marL="0" indent="0">
              <a:buNone/>
            </a:pPr>
            <a:endParaRPr lang="en-US" sz="2800" dirty="0">
              <a:latin typeface="Franklin Gothic Medium Cond" panose="020B0606030402020204" pitchFamily="34" charset="0"/>
            </a:endParaRPr>
          </a:p>
          <a:p>
            <a:r>
              <a:rPr lang="en-US" sz="2800" dirty="0">
                <a:latin typeface="Franklin Gothic Medium Cond" panose="020B0606030402020204" pitchFamily="34" charset="0"/>
              </a:rPr>
              <a:t> A Schedule may include a list of deliverables with dates (e.g., “Deliver three security forums and three web forums prior to June 15, 2014.”)</a:t>
            </a:r>
          </a:p>
          <a:p>
            <a:endParaRPr lang="en-US" dirty="0"/>
          </a:p>
        </p:txBody>
      </p:sp>
    </p:spTree>
    <p:extLst>
      <p:ext uri="{BB962C8B-B14F-4D97-AF65-F5344CB8AC3E}">
        <p14:creationId xmlns:p14="http://schemas.microsoft.com/office/powerpoint/2010/main" val="3332319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Service Levels/Service Level Agreements</a:t>
            </a:r>
          </a:p>
        </p:txBody>
      </p:sp>
      <p:sp>
        <p:nvSpPr>
          <p:cNvPr id="3" name="Content Placeholder 2"/>
          <p:cNvSpPr>
            <a:spLocks noGrp="1"/>
          </p:cNvSpPr>
          <p:nvPr>
            <p:ph idx="1"/>
          </p:nvPr>
        </p:nvSpPr>
        <p:spPr/>
        <p:txBody>
          <a:bodyPr/>
          <a:lstStyle/>
          <a:p>
            <a:pPr marL="0" indent="0">
              <a:buNone/>
            </a:pPr>
            <a:r>
              <a:rPr lang="en-US" sz="2800" dirty="0"/>
              <a:t>Service Levels enable the customer to specify service level expectations for the services being performed.  They may be tied to response times for service, uptime of a network, mean time to repair (MTTR), or similar measures.</a:t>
            </a:r>
          </a:p>
          <a:p>
            <a:pPr marL="0" indent="0">
              <a:buNone/>
            </a:pPr>
            <a:endParaRPr lang="en-US" sz="2800" dirty="0"/>
          </a:p>
          <a:p>
            <a:pPr marL="0" indent="0">
              <a:buNone/>
            </a:pPr>
            <a:r>
              <a:rPr lang="en-US" sz="2800" dirty="0"/>
              <a:t>Examples:</a:t>
            </a:r>
          </a:p>
          <a:p>
            <a:pPr>
              <a:lnSpc>
                <a:spcPct val="150000"/>
              </a:lnSpc>
            </a:pPr>
            <a:r>
              <a:rPr lang="en-US" sz="2800" dirty="0">
                <a:latin typeface="Franklin Gothic Medium Cond" panose="020B0606030402020204" pitchFamily="34" charset="0"/>
              </a:rPr>
              <a:t>Vendor will respond to outages within two hours of notification. </a:t>
            </a:r>
          </a:p>
          <a:p>
            <a:pPr>
              <a:lnSpc>
                <a:spcPct val="150000"/>
              </a:lnSpc>
            </a:pPr>
            <a:r>
              <a:rPr lang="en-US" sz="2800" dirty="0">
                <a:latin typeface="Franklin Gothic Medium Cond" panose="020B0606030402020204" pitchFamily="34" charset="0"/>
              </a:rPr>
              <a:t>Vendor will provide a status within 4 hours of outage notification.</a:t>
            </a:r>
          </a:p>
          <a:p>
            <a:endParaRPr lang="en-US" dirty="0"/>
          </a:p>
        </p:txBody>
      </p:sp>
    </p:spTree>
    <p:extLst>
      <p:ext uri="{BB962C8B-B14F-4D97-AF65-F5344CB8AC3E}">
        <p14:creationId xmlns:p14="http://schemas.microsoft.com/office/powerpoint/2010/main" val="2078149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Assumptions</a:t>
            </a:r>
          </a:p>
        </p:txBody>
      </p:sp>
      <p:sp>
        <p:nvSpPr>
          <p:cNvPr id="3" name="Content Placeholder 2"/>
          <p:cNvSpPr>
            <a:spLocks noGrp="1"/>
          </p:cNvSpPr>
          <p:nvPr>
            <p:ph idx="1"/>
          </p:nvPr>
        </p:nvSpPr>
        <p:spPr/>
        <p:txBody>
          <a:bodyPr/>
          <a:lstStyle/>
          <a:p>
            <a:pPr marL="0" indent="0">
              <a:buNone/>
            </a:pPr>
            <a:r>
              <a:rPr lang="en-US" sz="2800" dirty="0"/>
              <a:t>This is a list of assumed actions that may be directly or indirectly related to the project that either the customer or the vendor want to note in writing before the project starts.</a:t>
            </a:r>
          </a:p>
          <a:p>
            <a:pPr marL="0" indent="0">
              <a:buNone/>
            </a:pPr>
            <a:endParaRPr lang="en-US" sz="2800" dirty="0"/>
          </a:p>
          <a:p>
            <a:pPr marL="0" indent="0">
              <a:buNone/>
            </a:pPr>
            <a:r>
              <a:rPr lang="en-US" sz="2800" dirty="0"/>
              <a:t>Examples:  </a:t>
            </a:r>
          </a:p>
          <a:p>
            <a:pPr lvl="0"/>
            <a:r>
              <a:rPr lang="en-US" sz="2800" dirty="0">
                <a:latin typeface="Franklin Gothic Medium Cond" panose="020B0606030402020204" pitchFamily="34" charset="0"/>
              </a:rPr>
              <a:t>Assume all equipment to be inventoried will be on respective site. </a:t>
            </a:r>
          </a:p>
          <a:p>
            <a:pPr marL="0" lvl="0" indent="0">
              <a:buNone/>
            </a:pPr>
            <a:endParaRPr lang="en-US" sz="1000" dirty="0">
              <a:latin typeface="Franklin Gothic Medium Cond" panose="020B0606030402020204" pitchFamily="34" charset="0"/>
            </a:endParaRPr>
          </a:p>
          <a:p>
            <a:pPr lvl="0"/>
            <a:r>
              <a:rPr lang="en-US" sz="2800" dirty="0">
                <a:latin typeface="Franklin Gothic Medium Cond" panose="020B0606030402020204" pitchFamily="34" charset="0"/>
              </a:rPr>
              <a:t>Customer will procure all necessary equipment for project.</a:t>
            </a:r>
          </a:p>
          <a:p>
            <a:endParaRPr lang="en-US" dirty="0"/>
          </a:p>
        </p:txBody>
      </p:sp>
    </p:spTree>
    <p:extLst>
      <p:ext uri="{BB962C8B-B14F-4D97-AF65-F5344CB8AC3E}">
        <p14:creationId xmlns:p14="http://schemas.microsoft.com/office/powerpoint/2010/main" val="3972281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681" y="340411"/>
            <a:ext cx="5662613" cy="1663700"/>
          </a:xfrm>
        </p:spPr>
        <p:txBody>
          <a:bodyPr/>
          <a:lstStyle/>
          <a:p>
            <a:r>
              <a:rPr lang="en-US" sz="9600" dirty="0"/>
              <a:t>PLAN</a:t>
            </a:r>
          </a:p>
        </p:txBody>
      </p:sp>
      <p:sp>
        <p:nvSpPr>
          <p:cNvPr id="3" name="Text Placeholder 2"/>
          <p:cNvSpPr>
            <a:spLocks noGrp="1"/>
          </p:cNvSpPr>
          <p:nvPr>
            <p:ph idx="1"/>
          </p:nvPr>
        </p:nvSpPr>
        <p:spPr>
          <a:xfrm>
            <a:off x="838200" y="3373395"/>
            <a:ext cx="10515600" cy="3170280"/>
          </a:xfrm>
        </p:spPr>
        <p:txBody>
          <a:bodyPr>
            <a:normAutofit/>
          </a:bodyPr>
          <a:lstStyle/>
          <a:p>
            <a:pPr marL="0" indent="0">
              <a:buNone/>
            </a:pPr>
            <a:r>
              <a:rPr lang="en-US" sz="3200" dirty="0"/>
              <a:t>Other Planning Considerations</a:t>
            </a:r>
          </a:p>
        </p:txBody>
      </p:sp>
    </p:spTree>
    <p:extLst>
      <p:ext uri="{BB962C8B-B14F-4D97-AF65-F5344CB8AC3E}">
        <p14:creationId xmlns:p14="http://schemas.microsoft.com/office/powerpoint/2010/main" val="311657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068" y="194644"/>
            <a:ext cx="4464943" cy="797248"/>
          </a:xfrm>
        </p:spPr>
        <p:txBody>
          <a:bodyPr>
            <a:normAutofit/>
          </a:bodyPr>
          <a:lstStyle/>
          <a:p>
            <a:r>
              <a:rPr lang="en-US" sz="4800" dirty="0"/>
              <a:t>AGENDA</a:t>
            </a:r>
          </a:p>
        </p:txBody>
      </p:sp>
      <p:sp>
        <p:nvSpPr>
          <p:cNvPr id="3" name="Content Placeholder 2"/>
          <p:cNvSpPr>
            <a:spLocks noGrp="1"/>
          </p:cNvSpPr>
          <p:nvPr>
            <p:ph idx="1"/>
          </p:nvPr>
        </p:nvSpPr>
        <p:spPr/>
        <p:txBody>
          <a:bodyPr>
            <a:normAutofit/>
          </a:bodyPr>
          <a:lstStyle/>
          <a:p>
            <a:pPr algn="l"/>
            <a:r>
              <a:rPr lang="en-US" sz="2800" dirty="0"/>
              <a:t>Statement of Work</a:t>
            </a:r>
          </a:p>
          <a:p>
            <a:pPr lvl="1"/>
            <a:r>
              <a:rPr lang="en-US" sz="2000" dirty="0"/>
              <a:t>Standard elements of an SOW</a:t>
            </a:r>
          </a:p>
          <a:p>
            <a:pPr lvl="1" algn="l"/>
            <a:r>
              <a:rPr lang="en-US" sz="2000" dirty="0"/>
              <a:t>SOW Lifecycle </a:t>
            </a:r>
          </a:p>
          <a:p>
            <a:pPr algn="l"/>
            <a:r>
              <a:rPr lang="en-US" sz="2800" dirty="0"/>
              <a:t>Plan the SOW</a:t>
            </a:r>
          </a:p>
          <a:p>
            <a:pPr lvl="1" algn="l"/>
            <a:r>
              <a:rPr lang="en-US" sz="2000" b="0" dirty="0"/>
              <a:t>Building the SOW</a:t>
            </a:r>
          </a:p>
          <a:p>
            <a:pPr lvl="1" algn="l"/>
            <a:r>
              <a:rPr lang="en-US" sz="2000" b="0" dirty="0"/>
              <a:t>Other Planning Considerations</a:t>
            </a:r>
          </a:p>
          <a:p>
            <a:pPr algn="l"/>
            <a:r>
              <a:rPr lang="en-US" sz="2800" dirty="0"/>
              <a:t>Select the Vendor</a:t>
            </a:r>
          </a:p>
          <a:p>
            <a:pPr lvl="1" algn="l"/>
            <a:r>
              <a:rPr lang="en-US" sz="2000" b="0" dirty="0"/>
              <a:t>Best Practices for using DIR contracts</a:t>
            </a:r>
          </a:p>
          <a:p>
            <a:pPr algn="l"/>
            <a:r>
              <a:rPr lang="en-US" sz="2800" dirty="0"/>
              <a:t>Manage the SOW</a:t>
            </a:r>
          </a:p>
          <a:p>
            <a:pPr lvl="1" algn="l"/>
            <a:r>
              <a:rPr lang="en-US" sz="2000" b="0" dirty="0"/>
              <a:t>Managing the SOW</a:t>
            </a:r>
          </a:p>
          <a:p>
            <a:pPr lvl="1" algn="l"/>
            <a:r>
              <a:rPr lang="en-US" sz="2000" b="0" dirty="0"/>
              <a:t>Dealing with Changes</a:t>
            </a:r>
          </a:p>
          <a:p>
            <a:pPr lvl="1" algn="l"/>
            <a:r>
              <a:rPr lang="en-US" sz="2000" b="0" dirty="0"/>
              <a:t>Issues &amp; Disputes</a:t>
            </a:r>
          </a:p>
        </p:txBody>
      </p:sp>
    </p:spTree>
    <p:extLst>
      <p:ext uri="{BB962C8B-B14F-4D97-AF65-F5344CB8AC3E}">
        <p14:creationId xmlns:p14="http://schemas.microsoft.com/office/powerpoint/2010/main" val="8134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Integrate Best Planning Practices</a:t>
            </a:r>
          </a:p>
        </p:txBody>
      </p:sp>
      <p:sp>
        <p:nvSpPr>
          <p:cNvPr id="3" name="Content Placeholder 2"/>
          <p:cNvSpPr>
            <a:spLocks noGrp="1"/>
          </p:cNvSpPr>
          <p:nvPr>
            <p:ph idx="1"/>
          </p:nvPr>
        </p:nvSpPr>
        <p:spPr>
          <a:xfrm>
            <a:off x="359570" y="1143002"/>
            <a:ext cx="11472863" cy="5429247"/>
          </a:xfrm>
        </p:spPr>
        <p:txBody>
          <a:bodyPr>
            <a:normAutofit/>
          </a:bodyPr>
          <a:lstStyle/>
          <a:p>
            <a:pPr marL="0" indent="0">
              <a:buNone/>
            </a:pPr>
            <a:endParaRPr lang="en-US" sz="2800" dirty="0"/>
          </a:p>
          <a:p>
            <a:r>
              <a:rPr lang="en-US" sz="2800" dirty="0"/>
              <a:t>Engage appropriate stakeholders</a:t>
            </a:r>
          </a:p>
          <a:p>
            <a:endParaRPr lang="en-US" sz="2800" dirty="0"/>
          </a:p>
          <a:p>
            <a:r>
              <a:rPr lang="en-US" sz="2800" dirty="0"/>
              <a:t>Provide clear presentation of project management activities such as scope, schedule, and roles and responsibilities</a:t>
            </a:r>
          </a:p>
          <a:p>
            <a:pPr marL="0" indent="0">
              <a:buNone/>
            </a:pPr>
            <a:endParaRPr lang="en-US" sz="2800" dirty="0"/>
          </a:p>
          <a:p>
            <a:r>
              <a:rPr lang="en-US" sz="2800" dirty="0"/>
              <a:t>In planning the SOW, please note, vendor cannot write specifications </a:t>
            </a:r>
            <a:r>
              <a:rPr lang="en-US" sz="2800" i="1" u="sng" dirty="0"/>
              <a:t>and</a:t>
            </a:r>
            <a:r>
              <a:rPr lang="en-US" sz="2800" dirty="0"/>
              <a:t> participate in the procurement.</a:t>
            </a:r>
          </a:p>
          <a:p>
            <a:endParaRPr lang="en-US" sz="2800" dirty="0"/>
          </a:p>
        </p:txBody>
      </p:sp>
    </p:spTree>
    <p:extLst>
      <p:ext uri="{BB962C8B-B14F-4D97-AF65-F5344CB8AC3E}">
        <p14:creationId xmlns:p14="http://schemas.microsoft.com/office/powerpoint/2010/main" val="1057629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Adhere to Statutory Requirements</a:t>
            </a:r>
          </a:p>
        </p:txBody>
      </p:sp>
      <p:sp>
        <p:nvSpPr>
          <p:cNvPr id="3" name="Content Placeholder 2"/>
          <p:cNvSpPr>
            <a:spLocks noGrp="1"/>
          </p:cNvSpPr>
          <p:nvPr>
            <p:ph idx="1"/>
          </p:nvPr>
        </p:nvSpPr>
        <p:spPr/>
        <p:txBody>
          <a:bodyPr/>
          <a:lstStyle/>
          <a:p>
            <a:r>
              <a:rPr lang="en-US" sz="2800" b="0" dirty="0"/>
              <a:t>Determine whether the project is subject to agency or agency </a:t>
            </a:r>
            <a:r>
              <a:rPr lang="en-US" sz="2800" b="0" i="1" dirty="0"/>
              <a:t>and</a:t>
            </a:r>
            <a:r>
              <a:rPr lang="en-US" sz="2800" b="0" dirty="0"/>
              <a:t> statewide project delivery requirements such as:</a:t>
            </a:r>
          </a:p>
          <a:p>
            <a:pPr lvl="1"/>
            <a:r>
              <a:rPr lang="en-US" sz="2800" b="0" dirty="0"/>
              <a:t>QAT reporting requirements (TGC §2054.003 (10))</a:t>
            </a:r>
          </a:p>
          <a:p>
            <a:pPr marL="0" indent="0">
              <a:buNone/>
            </a:pPr>
            <a:endParaRPr lang="en-US" sz="2800" b="0" dirty="0"/>
          </a:p>
          <a:p>
            <a:r>
              <a:rPr lang="en-US" sz="2800" b="0" dirty="0"/>
              <a:t>More information and additional resources on these requirements is provided as a training handout</a:t>
            </a:r>
          </a:p>
          <a:p>
            <a:endParaRPr lang="en-US" sz="2800" dirty="0"/>
          </a:p>
          <a:p>
            <a:r>
              <a:rPr lang="en-US" sz="2800" b="0" dirty="0"/>
              <a:t>Statement of Work review requirements per Senate Bill 20 (84R) – for state agencies only, excluding higher education</a:t>
            </a:r>
          </a:p>
          <a:p>
            <a:endParaRPr lang="en-US" sz="2800" b="0" dirty="0"/>
          </a:p>
          <a:p>
            <a:endParaRPr lang="en-US" b="0" dirty="0"/>
          </a:p>
        </p:txBody>
      </p:sp>
    </p:spTree>
    <p:extLst>
      <p:ext uri="{BB962C8B-B14F-4D97-AF65-F5344CB8AC3E}">
        <p14:creationId xmlns:p14="http://schemas.microsoft.com/office/powerpoint/2010/main" val="823673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OTHER RESOURCES</a:t>
            </a:r>
            <a:endParaRPr lang="en-US" dirty="0"/>
          </a:p>
        </p:txBody>
      </p:sp>
      <p:sp>
        <p:nvSpPr>
          <p:cNvPr id="3" name="Content Placeholder 2"/>
          <p:cNvSpPr>
            <a:spLocks noGrp="1"/>
          </p:cNvSpPr>
          <p:nvPr>
            <p:ph idx="1"/>
          </p:nvPr>
        </p:nvSpPr>
        <p:spPr>
          <a:xfrm>
            <a:off x="415326" y="1457325"/>
            <a:ext cx="11472863" cy="5400675"/>
          </a:xfrm>
        </p:spPr>
        <p:txBody>
          <a:bodyPr/>
          <a:lstStyle/>
          <a:p>
            <a:r>
              <a:rPr lang="en-US" sz="2800" dirty="0"/>
              <a:t>TPASS Contract Management Guide - provides best practices for contract management, including:</a:t>
            </a:r>
          </a:p>
          <a:p>
            <a:pPr lvl="2"/>
            <a:r>
              <a:rPr lang="en-US" sz="2800" dirty="0">
                <a:latin typeface="Franklin Gothic Medium Cond" panose="020B0606030402020204" pitchFamily="34" charset="0"/>
              </a:rPr>
              <a:t>procurement methods</a:t>
            </a:r>
          </a:p>
          <a:p>
            <a:pPr lvl="2"/>
            <a:r>
              <a:rPr lang="en-US" sz="2800" dirty="0">
                <a:latin typeface="Franklin Gothic Medium Cond" panose="020B0606030402020204" pitchFamily="34" charset="0"/>
              </a:rPr>
              <a:t>conducting risk analysis</a:t>
            </a:r>
          </a:p>
          <a:p>
            <a:pPr lvl="2"/>
            <a:r>
              <a:rPr lang="en-US" sz="2800" dirty="0">
                <a:latin typeface="Franklin Gothic Medium Cond" panose="020B0606030402020204" pitchFamily="34" charset="0"/>
              </a:rPr>
              <a:t>performance monitoring</a:t>
            </a:r>
          </a:p>
          <a:p>
            <a:endParaRPr lang="en-US" dirty="0"/>
          </a:p>
          <a:p>
            <a:r>
              <a:rPr lang="en-US" sz="2800" dirty="0"/>
              <a:t>Texas Project Delivery Framework (as applicable)</a:t>
            </a:r>
          </a:p>
          <a:p>
            <a:pPr lvl="1"/>
            <a:r>
              <a:rPr lang="en-US" sz="2800" dirty="0"/>
              <a:t>Establishes a consistent, statewide method for project selection, control, and evaluation for major information resources projects</a:t>
            </a:r>
          </a:p>
        </p:txBody>
      </p:sp>
    </p:spTree>
    <p:extLst>
      <p:ext uri="{BB962C8B-B14F-4D97-AF65-F5344CB8AC3E}">
        <p14:creationId xmlns:p14="http://schemas.microsoft.com/office/powerpoint/2010/main" val="3689810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822" y="278628"/>
            <a:ext cx="5662613" cy="1663700"/>
          </a:xfrm>
        </p:spPr>
        <p:txBody>
          <a:bodyPr>
            <a:normAutofit/>
          </a:bodyPr>
          <a:lstStyle/>
          <a:p>
            <a:r>
              <a:rPr lang="en-US" sz="9600" dirty="0"/>
              <a:t>SELECT</a:t>
            </a:r>
          </a:p>
        </p:txBody>
      </p:sp>
      <p:sp>
        <p:nvSpPr>
          <p:cNvPr id="3" name="Text Placeholder 2"/>
          <p:cNvSpPr>
            <a:spLocks noGrp="1"/>
          </p:cNvSpPr>
          <p:nvPr>
            <p:ph idx="1"/>
          </p:nvPr>
        </p:nvSpPr>
        <p:spPr>
          <a:xfrm>
            <a:off x="838200" y="3385751"/>
            <a:ext cx="10515600" cy="3157923"/>
          </a:xfrm>
        </p:spPr>
        <p:txBody>
          <a:bodyPr>
            <a:normAutofit/>
          </a:bodyPr>
          <a:lstStyle/>
          <a:p>
            <a:pPr marL="0" indent="0">
              <a:buNone/>
            </a:pPr>
            <a:r>
              <a:rPr lang="en-US" sz="3200" dirty="0"/>
              <a:t>Best Practices for Evaluating Responses </a:t>
            </a:r>
          </a:p>
          <a:p>
            <a:pPr marL="0" indent="0">
              <a:buNone/>
            </a:pPr>
            <a:r>
              <a:rPr lang="en-US" sz="3200" dirty="0"/>
              <a:t>and Selecting a Vendor</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33</a:t>
            </a:fld>
            <a:endParaRPr lang="en-US">
              <a:solidFill>
                <a:srgbClr val="FFFFFF"/>
              </a:solidFill>
            </a:endParaRPr>
          </a:p>
        </p:txBody>
      </p:sp>
    </p:spTree>
    <p:extLst>
      <p:ext uri="{BB962C8B-B14F-4D97-AF65-F5344CB8AC3E}">
        <p14:creationId xmlns:p14="http://schemas.microsoft.com/office/powerpoint/2010/main" val="373675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Submitting Your SOW to the Vendor Pool</a:t>
            </a:r>
          </a:p>
        </p:txBody>
      </p:sp>
      <p:sp>
        <p:nvSpPr>
          <p:cNvPr id="3" name="Content Placeholder 2"/>
          <p:cNvSpPr>
            <a:spLocks noGrp="1"/>
          </p:cNvSpPr>
          <p:nvPr>
            <p:ph idx="1"/>
          </p:nvPr>
        </p:nvSpPr>
        <p:spPr>
          <a:xfrm>
            <a:off x="457200" y="1566749"/>
            <a:ext cx="11472863" cy="5400675"/>
          </a:xfrm>
        </p:spPr>
        <p:txBody>
          <a:bodyPr>
            <a:normAutofit/>
          </a:bodyPr>
          <a:lstStyle/>
          <a:p>
            <a:r>
              <a:rPr lang="en-US" sz="2800" b="0" dirty="0"/>
              <a:t> Select vendors to receive SOW</a:t>
            </a:r>
          </a:p>
          <a:p>
            <a:endParaRPr lang="en-US" sz="2800" b="0" dirty="0"/>
          </a:p>
          <a:p>
            <a:r>
              <a:rPr lang="en-US" sz="2800" b="0" dirty="0"/>
              <a:t>May send to </a:t>
            </a:r>
            <a:r>
              <a:rPr lang="en-US" sz="2800" dirty="0"/>
              <a:t>ALL</a:t>
            </a:r>
            <a:r>
              <a:rPr lang="en-US" sz="2800" b="0" dirty="0"/>
              <a:t> vendors in the Technology Category</a:t>
            </a:r>
          </a:p>
          <a:p>
            <a:pPr marL="0" indent="0">
              <a:buNone/>
            </a:pPr>
            <a:endParaRPr lang="en-US" sz="2800" dirty="0"/>
          </a:p>
          <a:p>
            <a:r>
              <a:rPr lang="en-US" sz="2800" b="0" dirty="0"/>
              <a:t>Goal is to ensure competition and provide Customer greatest opportunity for achieving the best solution at the best </a:t>
            </a:r>
            <a:r>
              <a:rPr lang="en-US" sz="2800" dirty="0"/>
              <a:t>value</a:t>
            </a:r>
          </a:p>
          <a:p>
            <a:pPr marL="0" indent="0">
              <a:buNone/>
            </a:pPr>
            <a:endParaRPr lang="en-US" sz="2800" dirty="0"/>
          </a:p>
          <a:p>
            <a:r>
              <a:rPr lang="en-US" sz="2800" dirty="0"/>
              <a:t>State agencies must follow SB 20 thresholds</a:t>
            </a:r>
          </a:p>
          <a:p>
            <a:endParaRPr lang="en-US" sz="2800" b="0"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34</a:t>
            </a:fld>
            <a:endParaRPr lang="en-US">
              <a:solidFill>
                <a:srgbClr val="FFFFFF"/>
              </a:solidFill>
            </a:endParaRPr>
          </a:p>
        </p:txBody>
      </p:sp>
    </p:spTree>
    <p:extLst>
      <p:ext uri="{BB962C8B-B14F-4D97-AF65-F5344CB8AC3E}">
        <p14:creationId xmlns:p14="http://schemas.microsoft.com/office/powerpoint/2010/main" val="1865193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SB20 Changes for State Agencies Only </a:t>
            </a:r>
          </a:p>
        </p:txBody>
      </p:sp>
      <p:sp>
        <p:nvSpPr>
          <p:cNvPr id="3" name="Content Placeholder 2"/>
          <p:cNvSpPr>
            <a:spLocks noGrp="1"/>
          </p:cNvSpPr>
          <p:nvPr>
            <p:ph idx="1"/>
          </p:nvPr>
        </p:nvSpPr>
        <p:spPr/>
        <p:txBody>
          <a:bodyPr/>
          <a:lstStyle/>
          <a:p>
            <a:pPr lvl="1" algn="l"/>
            <a:endParaRPr lang="en-US" sz="1700" dirty="0"/>
          </a:p>
          <a:p>
            <a:pPr algn="l"/>
            <a:endParaRPr lang="en-US" dirty="0"/>
          </a:p>
        </p:txBody>
      </p:sp>
      <p:graphicFrame>
        <p:nvGraphicFramePr>
          <p:cNvPr id="4" name="Table 3" descr="Table that illustrates Senate Bill 20 threshold requirements for state agencies: $50,000 or less - may send to one vendor. Greater than $50,000 but  to $150,000, must send to three vendors.  Greater than $150,000 to $1 million - must send to six vendors.  Exceeds $1 million - agencies cannot use Cooperative Contracts"/>
          <p:cNvGraphicFramePr>
            <a:graphicFrameLocks noGrp="1"/>
          </p:cNvGraphicFramePr>
          <p:nvPr>
            <p:extLst>
              <p:ext uri="{D42A27DB-BD31-4B8C-83A1-F6EECF244321}">
                <p14:modId xmlns:p14="http://schemas.microsoft.com/office/powerpoint/2010/main" val="3402046455"/>
              </p:ext>
            </p:extLst>
          </p:nvPr>
        </p:nvGraphicFramePr>
        <p:xfrm>
          <a:off x="1066800" y="1418252"/>
          <a:ext cx="10484498" cy="4421829"/>
        </p:xfrm>
        <a:graphic>
          <a:graphicData uri="http://schemas.openxmlformats.org/drawingml/2006/table">
            <a:tbl>
              <a:tblPr firstRow="1" bandRow="1">
                <a:tableStyleId>{5C22544A-7EE6-4342-B048-85BDC9FD1C3A}</a:tableStyleId>
              </a:tblPr>
              <a:tblGrid>
                <a:gridCol w="3853278">
                  <a:extLst>
                    <a:ext uri="{9D8B030D-6E8A-4147-A177-3AD203B41FA5}">
                      <a16:colId xmlns="" xmlns:a16="http://schemas.microsoft.com/office/drawing/2014/main" val="546805349"/>
                    </a:ext>
                  </a:extLst>
                </a:gridCol>
                <a:gridCol w="6631220">
                  <a:extLst>
                    <a:ext uri="{9D8B030D-6E8A-4147-A177-3AD203B41FA5}">
                      <a16:colId xmlns="" xmlns:a16="http://schemas.microsoft.com/office/drawing/2014/main" val="3804978602"/>
                    </a:ext>
                  </a:extLst>
                </a:gridCol>
              </a:tblGrid>
              <a:tr h="789628">
                <a:tc>
                  <a:txBody>
                    <a:bodyPr/>
                    <a:lstStyle/>
                    <a:p>
                      <a:pPr marL="0" marR="0" algn="l" defTabSz="685800" rtl="0" eaLnBrk="1" latinLnBrk="0" hangingPunct="1">
                        <a:spcBef>
                          <a:spcPts val="0"/>
                        </a:spcBef>
                        <a:spcAft>
                          <a:spcPts val="0"/>
                        </a:spcAft>
                      </a:pPr>
                      <a:r>
                        <a:rPr lang="en-US" sz="1800" kern="1200" dirty="0">
                          <a:solidFill>
                            <a:schemeClr val="bg1"/>
                          </a:solidFill>
                          <a:latin typeface="Franklin Gothic Book" panose="020B0503020102020204" pitchFamily="34" charset="0"/>
                          <a:ea typeface="+mn-ea"/>
                          <a:cs typeface="+mn-cs"/>
                        </a:rPr>
                        <a:t>Contract</a:t>
                      </a:r>
                      <a:r>
                        <a:rPr lang="en-US" sz="1800" kern="1200" dirty="0">
                          <a:solidFill>
                            <a:schemeClr val="dk1"/>
                          </a:solidFill>
                          <a:latin typeface="Franklin Gothic Book" panose="020B0503020102020204" pitchFamily="34" charset="0"/>
                          <a:ea typeface="+mn-ea"/>
                          <a:cs typeface="+mn-cs"/>
                        </a:rPr>
                        <a:t> </a:t>
                      </a:r>
                      <a:r>
                        <a:rPr lang="en-US" sz="1800" kern="1200" dirty="0">
                          <a:solidFill>
                            <a:schemeClr val="bg1"/>
                          </a:solidFill>
                          <a:latin typeface="Franklin Gothic Book" panose="020B0503020102020204" pitchFamily="34" charset="0"/>
                          <a:ea typeface="+mn-ea"/>
                          <a:cs typeface="+mn-cs"/>
                        </a:rPr>
                        <a:t>Value</a:t>
                      </a:r>
                    </a:p>
                  </a:txBody>
                  <a:tcPr>
                    <a:solidFill>
                      <a:srgbClr val="A858A2"/>
                    </a:solidFill>
                  </a:tcPr>
                </a:tc>
                <a:tc>
                  <a:txBody>
                    <a:bodyPr/>
                    <a:lstStyle/>
                    <a:p>
                      <a:pPr marL="0" marR="0" algn="l" defTabSz="685800" rtl="0" eaLnBrk="1" latinLnBrk="0" hangingPunct="1">
                        <a:spcBef>
                          <a:spcPts val="0"/>
                        </a:spcBef>
                        <a:spcAft>
                          <a:spcPts val="0"/>
                        </a:spcAft>
                      </a:pPr>
                      <a:r>
                        <a:rPr lang="en-US" sz="1800" kern="1200" dirty="0">
                          <a:solidFill>
                            <a:schemeClr val="bg1"/>
                          </a:solidFill>
                          <a:latin typeface="Franklin Gothic Book" panose="020B0503020102020204" pitchFamily="34" charset="0"/>
                          <a:ea typeface="+mn-ea"/>
                          <a:cs typeface="+mn-cs"/>
                        </a:rPr>
                        <a:t>Number</a:t>
                      </a:r>
                      <a:r>
                        <a:rPr lang="en-US" sz="1800" kern="1200" dirty="0">
                          <a:solidFill>
                            <a:schemeClr val="dk1"/>
                          </a:solidFill>
                          <a:latin typeface="Franklin Gothic Book" panose="020B0503020102020204" pitchFamily="34" charset="0"/>
                          <a:ea typeface="+mn-ea"/>
                          <a:cs typeface="+mn-cs"/>
                        </a:rPr>
                        <a:t> </a:t>
                      </a:r>
                      <a:r>
                        <a:rPr lang="en-US" sz="1800" kern="1200" dirty="0">
                          <a:solidFill>
                            <a:schemeClr val="bg1"/>
                          </a:solidFill>
                          <a:latin typeface="Franklin Gothic Book" panose="020B0503020102020204" pitchFamily="34" charset="0"/>
                          <a:ea typeface="+mn-ea"/>
                          <a:cs typeface="+mn-cs"/>
                        </a:rPr>
                        <a:t>of</a:t>
                      </a:r>
                      <a:r>
                        <a:rPr lang="en-US" sz="1800" kern="1200" dirty="0">
                          <a:solidFill>
                            <a:schemeClr val="dk1"/>
                          </a:solidFill>
                          <a:latin typeface="Franklin Gothic Book" panose="020B0503020102020204" pitchFamily="34" charset="0"/>
                          <a:ea typeface="+mn-ea"/>
                          <a:cs typeface="+mn-cs"/>
                        </a:rPr>
                        <a:t> </a:t>
                      </a:r>
                      <a:r>
                        <a:rPr lang="en-US" sz="1800" kern="1200" dirty="0">
                          <a:solidFill>
                            <a:schemeClr val="bg1"/>
                          </a:solidFill>
                          <a:latin typeface="Franklin Gothic Book" panose="020B0503020102020204" pitchFamily="34" charset="0"/>
                          <a:ea typeface="+mn-ea"/>
                          <a:cs typeface="+mn-cs"/>
                        </a:rPr>
                        <a:t>DIR</a:t>
                      </a:r>
                      <a:r>
                        <a:rPr lang="en-US" sz="1800" kern="1200" dirty="0">
                          <a:solidFill>
                            <a:schemeClr val="dk1"/>
                          </a:solidFill>
                          <a:latin typeface="Franklin Gothic Book" panose="020B0503020102020204" pitchFamily="34" charset="0"/>
                          <a:ea typeface="+mn-ea"/>
                          <a:cs typeface="+mn-cs"/>
                        </a:rPr>
                        <a:t> </a:t>
                      </a:r>
                      <a:r>
                        <a:rPr lang="en-US" sz="1800" kern="1200" dirty="0">
                          <a:solidFill>
                            <a:schemeClr val="bg1"/>
                          </a:solidFill>
                          <a:latin typeface="Franklin Gothic Book" panose="020B0503020102020204" pitchFamily="34" charset="0"/>
                          <a:ea typeface="+mn-ea"/>
                          <a:cs typeface="+mn-cs"/>
                        </a:rPr>
                        <a:t>Vendors</a:t>
                      </a:r>
                    </a:p>
                  </a:txBody>
                  <a:tcPr>
                    <a:solidFill>
                      <a:srgbClr val="A858A2"/>
                    </a:solidFill>
                  </a:tcPr>
                </a:tc>
                <a:extLst>
                  <a:ext uri="{0D108BD9-81ED-4DB2-BD59-A6C34878D82A}">
                    <a16:rowId xmlns="" xmlns:a16="http://schemas.microsoft.com/office/drawing/2014/main" val="983566597"/>
                  </a:ext>
                </a:extLst>
              </a:tr>
              <a:tr h="889883">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$50,000 or less</a:t>
                      </a:r>
                    </a:p>
                  </a:txBody>
                  <a:tcPr>
                    <a:solidFill>
                      <a:schemeClr val="bg1">
                        <a:lumMod val="85000"/>
                      </a:schemeClr>
                    </a:solidFill>
                  </a:tcPr>
                </a:tc>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May directly award the contract to a single vendor on the DIR list</a:t>
                      </a:r>
                    </a:p>
                  </a:txBody>
                  <a:tcPr marL="68580" marR="68580" marT="0" marB="0">
                    <a:solidFill>
                      <a:schemeClr val="bg1">
                        <a:lumMod val="85000"/>
                      </a:schemeClr>
                    </a:solidFill>
                  </a:tcPr>
                </a:tc>
                <a:extLst>
                  <a:ext uri="{0D108BD9-81ED-4DB2-BD59-A6C34878D82A}">
                    <a16:rowId xmlns="" xmlns:a16="http://schemas.microsoft.com/office/drawing/2014/main" val="2705193755"/>
                  </a:ext>
                </a:extLst>
              </a:tr>
              <a:tr h="914106">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More than $50,000 to $150,000</a:t>
                      </a:r>
                    </a:p>
                  </a:txBody>
                  <a:tcPr marL="68580" marR="68580" marT="0" marB="0">
                    <a:solidFill>
                      <a:schemeClr val="bg1">
                        <a:lumMod val="95000"/>
                      </a:schemeClr>
                    </a:solidFill>
                  </a:tcPr>
                </a:tc>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Must submit to three vendors (or all DIR Vendors in a category with less than three vendors)</a:t>
                      </a:r>
                    </a:p>
                  </a:txBody>
                  <a:tcPr marL="68580" marR="68580" marT="0" marB="0">
                    <a:solidFill>
                      <a:schemeClr val="bg1">
                        <a:lumMod val="95000"/>
                      </a:schemeClr>
                    </a:solidFill>
                  </a:tcPr>
                </a:tc>
                <a:extLst>
                  <a:ext uri="{0D108BD9-81ED-4DB2-BD59-A6C34878D82A}">
                    <a16:rowId xmlns="" xmlns:a16="http://schemas.microsoft.com/office/drawing/2014/main" val="474547224"/>
                  </a:ext>
                </a:extLst>
              </a:tr>
              <a:tr h="914106">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More than $150,000 to $1 million</a:t>
                      </a:r>
                    </a:p>
                  </a:txBody>
                  <a:tcPr marL="68580" marR="68580" marT="0" marB="0">
                    <a:solidFill>
                      <a:schemeClr val="bg1">
                        <a:lumMod val="85000"/>
                      </a:schemeClr>
                    </a:solidFill>
                  </a:tcPr>
                </a:tc>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Must submit to six</a:t>
                      </a:r>
                      <a:r>
                        <a:rPr lang="en-US" sz="1800" kern="1200" baseline="0" dirty="0">
                          <a:solidFill>
                            <a:schemeClr val="dk1"/>
                          </a:solidFill>
                          <a:latin typeface="Arial" panose="020B0604020202020204" pitchFamily="34" charset="0"/>
                          <a:ea typeface="+mn-ea"/>
                          <a:cs typeface="Arial" panose="020B0604020202020204" pitchFamily="34" charset="0"/>
                        </a:rPr>
                        <a:t> vendors </a:t>
                      </a:r>
                      <a:r>
                        <a:rPr lang="en-US" sz="1800" kern="1200" dirty="0">
                          <a:solidFill>
                            <a:schemeClr val="dk1"/>
                          </a:solidFill>
                          <a:latin typeface="Arial" panose="020B0604020202020204" pitchFamily="34" charset="0"/>
                          <a:ea typeface="+mn-ea"/>
                          <a:cs typeface="Arial" panose="020B0604020202020204" pitchFamily="34" charset="0"/>
                        </a:rPr>
                        <a:t>(or all DIR Vendors in a category with less than six vendors)</a:t>
                      </a:r>
                    </a:p>
                  </a:txBody>
                  <a:tcPr marL="68580" marR="68580" marT="0" marB="0">
                    <a:solidFill>
                      <a:schemeClr val="bg1">
                        <a:lumMod val="85000"/>
                      </a:schemeClr>
                    </a:solidFill>
                  </a:tcPr>
                </a:tc>
                <a:extLst>
                  <a:ext uri="{0D108BD9-81ED-4DB2-BD59-A6C34878D82A}">
                    <a16:rowId xmlns="" xmlns:a16="http://schemas.microsoft.com/office/drawing/2014/main" val="4233372635"/>
                  </a:ext>
                </a:extLst>
              </a:tr>
              <a:tr h="914106">
                <a:tc>
                  <a:txBody>
                    <a:bodyPr/>
                    <a:lstStyle/>
                    <a:p>
                      <a:pPr marL="0" marR="0" algn="l" defTabSz="685800" rtl="0" eaLnBrk="1" latinLnBrk="0" hangingPunct="1">
                        <a:spcBef>
                          <a:spcPts val="0"/>
                        </a:spcBef>
                        <a:spcAft>
                          <a:spcPts val="0"/>
                        </a:spcAft>
                        <a:tabLst>
                          <a:tab pos="1000125" algn="l"/>
                        </a:tabLst>
                      </a:pPr>
                      <a:r>
                        <a:rPr lang="en-US" sz="1800" kern="1200" dirty="0">
                          <a:solidFill>
                            <a:schemeClr val="dk1"/>
                          </a:solidFill>
                          <a:latin typeface="Arial" panose="020B0604020202020204" pitchFamily="34" charset="0"/>
                          <a:ea typeface="+mn-ea"/>
                          <a:cs typeface="Arial" panose="020B0604020202020204" pitchFamily="34" charset="0"/>
                        </a:rPr>
                        <a:t>More than $1,000,000</a:t>
                      </a:r>
                    </a:p>
                  </a:txBody>
                  <a:tcPr marL="68580" marR="68580" marT="0" marB="0">
                    <a:solidFill>
                      <a:schemeClr val="bg1">
                        <a:lumMod val="95000"/>
                      </a:schemeClr>
                    </a:solidFill>
                  </a:tcPr>
                </a:tc>
                <a:tc>
                  <a:txBody>
                    <a:bodyPr/>
                    <a:lstStyle/>
                    <a:p>
                      <a:pPr marL="0" marR="0" algn="l" defTabSz="685800" rtl="0" eaLnBrk="1" latinLnBrk="0" hangingPunct="1">
                        <a:spcBef>
                          <a:spcPts val="0"/>
                        </a:spcBef>
                        <a:spcAft>
                          <a:spcPts val="0"/>
                        </a:spcAft>
                      </a:pPr>
                      <a:r>
                        <a:rPr lang="en-US" sz="1800" kern="1200" dirty="0">
                          <a:solidFill>
                            <a:schemeClr val="dk1"/>
                          </a:solidFill>
                          <a:latin typeface="Arial" panose="020B0604020202020204" pitchFamily="34" charset="0"/>
                          <a:ea typeface="+mn-ea"/>
                          <a:cs typeface="Arial" panose="020B0604020202020204" pitchFamily="34" charset="0"/>
                        </a:rPr>
                        <a:t>Agencies must conduct an independent procurement and cannot use DIR Cooperative Contracts</a:t>
                      </a:r>
                    </a:p>
                  </a:txBody>
                  <a:tcPr marL="68580" marR="68580" marT="0" marB="0">
                    <a:solidFill>
                      <a:schemeClr val="bg1">
                        <a:lumMod val="95000"/>
                      </a:schemeClr>
                    </a:solidFill>
                  </a:tcPr>
                </a:tc>
                <a:extLst>
                  <a:ext uri="{0D108BD9-81ED-4DB2-BD59-A6C34878D82A}">
                    <a16:rowId xmlns="" xmlns:a16="http://schemas.microsoft.com/office/drawing/2014/main" val="1231453329"/>
                  </a:ext>
                </a:extLst>
              </a:tr>
            </a:tbl>
          </a:graphicData>
        </a:graphic>
      </p:graphicFrame>
    </p:spTree>
    <p:extLst>
      <p:ext uri="{BB962C8B-B14F-4D97-AF65-F5344CB8AC3E}">
        <p14:creationId xmlns:p14="http://schemas.microsoft.com/office/powerpoint/2010/main" val="108439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Evaluating Responses</a:t>
            </a:r>
          </a:p>
        </p:txBody>
      </p:sp>
      <p:sp>
        <p:nvSpPr>
          <p:cNvPr id="3" name="Content Placeholder 2"/>
          <p:cNvSpPr>
            <a:spLocks noGrp="1"/>
          </p:cNvSpPr>
          <p:nvPr>
            <p:ph idx="1"/>
          </p:nvPr>
        </p:nvSpPr>
        <p:spPr>
          <a:xfrm>
            <a:off x="457200" y="1457325"/>
            <a:ext cx="11472863" cy="5400675"/>
          </a:xfrm>
        </p:spPr>
        <p:txBody>
          <a:bodyPr/>
          <a:lstStyle/>
          <a:p>
            <a:r>
              <a:rPr lang="en-US" sz="2800" b="0" dirty="0"/>
              <a:t>Vendors may only provide services in awarded categories/contract types.  Check the contract (for DBITS) or Appendix C, Pricing Index for details</a:t>
            </a:r>
          </a:p>
          <a:p>
            <a:endParaRPr lang="en-US" sz="2800" b="0" dirty="0"/>
          </a:p>
          <a:p>
            <a:r>
              <a:rPr lang="en-US" sz="2800" b="0" dirty="0"/>
              <a:t>Customers should include in the SOW what criteria they will use to evaluate vendor responses</a:t>
            </a:r>
          </a:p>
          <a:p>
            <a:endParaRPr lang="en-US" sz="2800" b="0" dirty="0"/>
          </a:p>
          <a:p>
            <a:r>
              <a:rPr lang="en-US" sz="2800" b="0" dirty="0"/>
              <a:t>Customer should document the evaluation and award decision</a:t>
            </a:r>
          </a:p>
          <a:p>
            <a:pPr marL="0" indent="0">
              <a:buNone/>
            </a:pPr>
            <a:endParaRPr lang="en-US" b="0" dirty="0"/>
          </a:p>
          <a:p>
            <a:pPr marL="0" indent="0">
              <a:buNone/>
            </a:pPr>
            <a:endParaRPr lang="en-US" b="0" dirty="0"/>
          </a:p>
          <a:p>
            <a:endParaRPr lang="en-US" b="0" dirty="0"/>
          </a:p>
          <a:p>
            <a:endParaRPr lang="en-US" b="0" dirty="0"/>
          </a:p>
          <a:p>
            <a:endParaRPr lang="en-US" b="0" dirty="0"/>
          </a:p>
          <a:p>
            <a:endParaRPr lang="en-US"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36</a:t>
            </a:fld>
            <a:endParaRPr lang="en-US">
              <a:solidFill>
                <a:srgbClr val="FFFFFF"/>
              </a:solidFill>
            </a:endParaRPr>
          </a:p>
        </p:txBody>
      </p:sp>
    </p:spTree>
    <p:extLst>
      <p:ext uri="{BB962C8B-B14F-4D97-AF65-F5344CB8AC3E}">
        <p14:creationId xmlns:p14="http://schemas.microsoft.com/office/powerpoint/2010/main" val="2229465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Negotiating With The Vendor</a:t>
            </a:r>
          </a:p>
        </p:txBody>
      </p:sp>
      <p:sp>
        <p:nvSpPr>
          <p:cNvPr id="3" name="Content Placeholder 2"/>
          <p:cNvSpPr>
            <a:spLocks noGrp="1"/>
          </p:cNvSpPr>
          <p:nvPr>
            <p:ph idx="1"/>
          </p:nvPr>
        </p:nvSpPr>
        <p:spPr>
          <a:xfrm>
            <a:off x="457200" y="1457325"/>
            <a:ext cx="11472863" cy="5400675"/>
          </a:xfrm>
        </p:spPr>
        <p:txBody>
          <a:bodyPr/>
          <a:lstStyle/>
          <a:p>
            <a:r>
              <a:rPr lang="en-US" sz="2800" b="0" dirty="0"/>
              <a:t>Customer should negotiate pricing directly with the vendor</a:t>
            </a:r>
          </a:p>
          <a:p>
            <a:endParaRPr lang="en-US" sz="2800" b="0" dirty="0"/>
          </a:p>
          <a:p>
            <a:r>
              <a:rPr lang="en-US" sz="2800" b="0" dirty="0"/>
              <a:t>Customer should ensure that the vendor is not making changes to SOW elements meant to be used to manage the relationship later</a:t>
            </a:r>
          </a:p>
          <a:p>
            <a:endParaRPr lang="en-US" sz="2800" b="0" dirty="0"/>
          </a:p>
          <a:p>
            <a:r>
              <a:rPr lang="en-US" sz="2800" b="0" dirty="0"/>
              <a:t>Customer may negotiate terms and conditions of an SOW to suit their business needs, HOWEVER…Negotiated terms and conditions </a:t>
            </a:r>
            <a:r>
              <a:rPr lang="en-US" sz="2800" u="sng" dirty="0"/>
              <a:t>MUST</a:t>
            </a:r>
            <a:r>
              <a:rPr lang="en-US" sz="2800" dirty="0"/>
              <a:t> </a:t>
            </a:r>
            <a:r>
              <a:rPr lang="en-US" sz="2800" u="sng" dirty="0"/>
              <a:t>NOT</a:t>
            </a:r>
            <a:r>
              <a:rPr lang="en-US" sz="2800" b="0" dirty="0"/>
              <a:t> conflict with or weaken the terms of the DIR Contract</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37</a:t>
            </a:fld>
            <a:endParaRPr lang="en-US">
              <a:solidFill>
                <a:srgbClr val="FFFFFF"/>
              </a:solidFill>
            </a:endParaRPr>
          </a:p>
        </p:txBody>
      </p:sp>
    </p:spTree>
    <p:extLst>
      <p:ext uri="{BB962C8B-B14F-4D97-AF65-F5344CB8AC3E}">
        <p14:creationId xmlns:p14="http://schemas.microsoft.com/office/powerpoint/2010/main" val="2587817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Award</a:t>
            </a:r>
          </a:p>
        </p:txBody>
      </p:sp>
      <p:sp>
        <p:nvSpPr>
          <p:cNvPr id="3" name="Content Placeholder 2"/>
          <p:cNvSpPr>
            <a:spLocks noGrp="1"/>
          </p:cNvSpPr>
          <p:nvPr>
            <p:ph idx="1"/>
          </p:nvPr>
        </p:nvSpPr>
        <p:spPr>
          <a:xfrm>
            <a:off x="314965" y="1416050"/>
            <a:ext cx="11472863" cy="5400675"/>
          </a:xfrm>
        </p:spPr>
        <p:txBody>
          <a:bodyPr>
            <a:normAutofit/>
          </a:bodyPr>
          <a:lstStyle/>
          <a:p>
            <a:r>
              <a:rPr lang="en-US" sz="2800" b="0" dirty="0"/>
              <a:t>To be awarded a Purchase Order, the vendor must respond, in writing, to the SOW for services as issued by customers, consistent with the Terms and Conditions of the contract.</a:t>
            </a:r>
          </a:p>
          <a:p>
            <a:endParaRPr lang="en-US" sz="1400" b="0" dirty="0"/>
          </a:p>
          <a:p>
            <a:r>
              <a:rPr lang="en-US" sz="2800" b="0" dirty="0"/>
              <a:t>The </a:t>
            </a:r>
            <a:r>
              <a:rPr lang="en-US" sz="2800" dirty="0"/>
              <a:t>resulting </a:t>
            </a:r>
            <a:r>
              <a:rPr lang="en-US" sz="2800" b="0" dirty="0"/>
              <a:t>contract or SOW Agreement should contain concise, active voice, e.g. </a:t>
            </a:r>
            <a:r>
              <a:rPr lang="en-US" sz="2800" b="0" i="1" dirty="0"/>
              <a:t>The Vendor shall/must/will …</a:t>
            </a:r>
          </a:p>
          <a:p>
            <a:endParaRPr lang="en-US" sz="2800" i="1" dirty="0"/>
          </a:p>
          <a:p>
            <a:r>
              <a:rPr lang="en-US" sz="2800" dirty="0"/>
              <a:t>Ensure vendor’s Texas Franchise Tax status is Active and Vendor is not on the Exclusions List (System for Award Management), Texas Debarred Vendor List, and Sanctions List.  </a:t>
            </a:r>
            <a:endParaRPr lang="en-US"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38</a:t>
            </a:fld>
            <a:endParaRPr lang="en-US">
              <a:solidFill>
                <a:srgbClr val="FFFFFF"/>
              </a:solidFill>
            </a:endParaRPr>
          </a:p>
        </p:txBody>
      </p:sp>
    </p:spTree>
    <p:extLst>
      <p:ext uri="{BB962C8B-B14F-4D97-AF65-F5344CB8AC3E}">
        <p14:creationId xmlns:p14="http://schemas.microsoft.com/office/powerpoint/2010/main" val="692228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Initiating Work</a:t>
            </a:r>
          </a:p>
        </p:txBody>
      </p:sp>
      <p:sp>
        <p:nvSpPr>
          <p:cNvPr id="3" name="Content Placeholder 2"/>
          <p:cNvSpPr>
            <a:spLocks noGrp="1"/>
          </p:cNvSpPr>
          <p:nvPr>
            <p:ph idx="1"/>
          </p:nvPr>
        </p:nvSpPr>
        <p:spPr/>
        <p:txBody>
          <a:bodyPr>
            <a:normAutofit/>
          </a:bodyPr>
          <a:lstStyle/>
          <a:p>
            <a:endParaRPr lang="en-US" sz="1400" b="0" dirty="0"/>
          </a:p>
          <a:p>
            <a:r>
              <a:rPr lang="en-US" sz="2800" b="0" dirty="0"/>
              <a:t>The vendor may begin work ONLY after receiving:</a:t>
            </a:r>
          </a:p>
          <a:p>
            <a:pPr lvl="1"/>
            <a:r>
              <a:rPr lang="en-US" sz="2400" dirty="0"/>
              <a:t>A</a:t>
            </a:r>
            <a:r>
              <a:rPr lang="en-US" sz="2400" b="0" dirty="0"/>
              <a:t>n SOW signed by authorized representatives of both the Customer and the Vendor</a:t>
            </a:r>
          </a:p>
          <a:p>
            <a:pPr lvl="1"/>
            <a:r>
              <a:rPr lang="en-US" sz="2400" dirty="0"/>
              <a:t>Agencies only - If SOW total is $50K - $1 million, DIR signature is also required</a:t>
            </a:r>
            <a:endParaRPr lang="en-US" sz="2400" b="0" dirty="0"/>
          </a:p>
          <a:p>
            <a:pPr lvl="1"/>
            <a:r>
              <a:rPr lang="en-US" sz="2400" b="0" dirty="0"/>
              <a:t>AND a Purchase Order from the Customer</a:t>
            </a:r>
          </a:p>
          <a:p>
            <a:endParaRPr lang="en-US" sz="1400" b="0" dirty="0"/>
          </a:p>
          <a:p>
            <a:r>
              <a:rPr lang="en-US" sz="2800" b="0" dirty="0"/>
              <a:t>The value of any one SOW may not exceed $1 million including </a:t>
            </a:r>
            <a:r>
              <a:rPr lang="en-US" sz="2800" b="1" u="sng" dirty="0"/>
              <a:t>all</a:t>
            </a:r>
            <a:r>
              <a:rPr lang="en-US" sz="2800" b="0" dirty="0"/>
              <a:t> extensions, renewals and change orders ($10 million for non-state agencies)</a:t>
            </a:r>
          </a:p>
          <a:p>
            <a:endParaRPr lang="en-US" sz="1400" b="0" dirty="0"/>
          </a:p>
          <a:p>
            <a:r>
              <a:rPr lang="en-US" sz="2800" b="0" dirty="0"/>
              <a:t>See </a:t>
            </a:r>
            <a:r>
              <a:rPr lang="en-US" sz="2800" b="0" dirty="0">
                <a:hlinkClick r:id="rId3"/>
              </a:rPr>
              <a:t>DIR website </a:t>
            </a:r>
            <a:r>
              <a:rPr lang="en-US" sz="2800" b="0" dirty="0"/>
              <a:t>for more information on </a:t>
            </a:r>
            <a:r>
              <a:rPr lang="en-US" sz="2800" b="0" dirty="0">
                <a:hlinkClick r:id="rId4"/>
              </a:rPr>
              <a:t>SB20 changes</a:t>
            </a:r>
            <a:r>
              <a:rPr lang="en-US" sz="2800" b="0" dirty="0"/>
              <a:t> and </a:t>
            </a:r>
            <a:r>
              <a:rPr lang="en-US" sz="2800" b="0" dirty="0">
                <a:hlinkClick r:id="rId5"/>
              </a:rPr>
              <a:t>SOW review process</a:t>
            </a:r>
            <a:r>
              <a:rPr lang="en-US" sz="2800" b="0" dirty="0"/>
              <a:t>.</a:t>
            </a:r>
          </a:p>
          <a:p>
            <a:endParaRPr lang="en-US"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39</a:t>
            </a:fld>
            <a:endParaRPr lang="en-US">
              <a:solidFill>
                <a:srgbClr val="FFFFFF"/>
              </a:solidFill>
            </a:endParaRPr>
          </a:p>
        </p:txBody>
      </p:sp>
    </p:spTree>
    <p:extLst>
      <p:ext uri="{BB962C8B-B14F-4D97-AF65-F5344CB8AC3E}">
        <p14:creationId xmlns:p14="http://schemas.microsoft.com/office/powerpoint/2010/main" val="240299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16"/>
            <a:ext cx="6291649" cy="1663700"/>
          </a:xfrm>
        </p:spPr>
        <p:txBody>
          <a:bodyPr>
            <a:noAutofit/>
          </a:bodyPr>
          <a:lstStyle/>
          <a:p>
            <a:r>
              <a:rPr lang="en-US" sz="4800" dirty="0"/>
              <a:t>STATEMENT OF WORK</a:t>
            </a:r>
          </a:p>
        </p:txBody>
      </p:sp>
      <p:sp>
        <p:nvSpPr>
          <p:cNvPr id="6" name="Rectangle 5"/>
          <p:cNvSpPr/>
          <p:nvPr/>
        </p:nvSpPr>
        <p:spPr>
          <a:xfrm>
            <a:off x="4808732" y="4158734"/>
            <a:ext cx="6824176" cy="707886"/>
          </a:xfrm>
          <a:prstGeom prst="rect">
            <a:avLst/>
          </a:prstGeom>
        </p:spPr>
        <p:txBody>
          <a:bodyPr wrap="none">
            <a:spAutoFit/>
          </a:bodyPr>
          <a:lstStyle/>
          <a:p>
            <a:r>
              <a:rPr lang="en-US" sz="4000" dirty="0">
                <a:latin typeface="Franklin Gothic Medium" panose="020B0603020102020204" pitchFamily="34" charset="0"/>
              </a:rPr>
              <a:t>Standard Elements of an SOW</a:t>
            </a:r>
          </a:p>
        </p:txBody>
      </p:sp>
    </p:spTree>
    <p:extLst>
      <p:ext uri="{BB962C8B-B14F-4D97-AF65-F5344CB8AC3E}">
        <p14:creationId xmlns:p14="http://schemas.microsoft.com/office/powerpoint/2010/main" val="415498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108" y="167417"/>
            <a:ext cx="5662613" cy="1663700"/>
          </a:xfrm>
        </p:spPr>
        <p:txBody>
          <a:bodyPr>
            <a:normAutofit/>
          </a:bodyPr>
          <a:lstStyle/>
          <a:p>
            <a:r>
              <a:rPr lang="en-US" sz="9600" dirty="0"/>
              <a:t>MANAGE</a:t>
            </a:r>
          </a:p>
        </p:txBody>
      </p:sp>
      <p:sp>
        <p:nvSpPr>
          <p:cNvPr id="3" name="Text Placeholder 2"/>
          <p:cNvSpPr>
            <a:spLocks noGrp="1"/>
          </p:cNvSpPr>
          <p:nvPr>
            <p:ph idx="1"/>
          </p:nvPr>
        </p:nvSpPr>
        <p:spPr>
          <a:xfrm>
            <a:off x="838200" y="3385751"/>
            <a:ext cx="10515600" cy="3157924"/>
          </a:xfrm>
        </p:spPr>
        <p:txBody>
          <a:bodyPr>
            <a:normAutofit/>
          </a:bodyPr>
          <a:lstStyle/>
          <a:p>
            <a:pPr marL="0" indent="0">
              <a:buNone/>
            </a:pPr>
            <a:r>
              <a:rPr lang="en-US" sz="3200" dirty="0"/>
              <a:t>Managing the Statement of Work</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40</a:t>
            </a:fld>
            <a:endParaRPr lang="en-US">
              <a:solidFill>
                <a:srgbClr val="FFFFFF"/>
              </a:solidFill>
            </a:endParaRPr>
          </a:p>
        </p:txBody>
      </p:sp>
    </p:spTree>
    <p:extLst>
      <p:ext uri="{BB962C8B-B14F-4D97-AF65-F5344CB8AC3E}">
        <p14:creationId xmlns:p14="http://schemas.microsoft.com/office/powerpoint/2010/main" val="2244895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Work Is Just Starting</a:t>
            </a:r>
          </a:p>
        </p:txBody>
      </p:sp>
      <p:sp>
        <p:nvSpPr>
          <p:cNvPr id="3" name="Content Placeholder 2"/>
          <p:cNvSpPr>
            <a:spLocks noGrp="1"/>
          </p:cNvSpPr>
          <p:nvPr>
            <p:ph idx="1"/>
          </p:nvPr>
        </p:nvSpPr>
        <p:spPr>
          <a:xfrm>
            <a:off x="359570" y="1143002"/>
            <a:ext cx="11508580" cy="5400675"/>
          </a:xfrm>
        </p:spPr>
        <p:txBody>
          <a:bodyPr>
            <a:normAutofit/>
          </a:bodyPr>
          <a:lstStyle/>
          <a:p>
            <a:pPr marL="0" indent="0">
              <a:buNone/>
            </a:pPr>
            <a:r>
              <a:rPr lang="en-US" sz="3200" b="0" dirty="0"/>
              <a:t>After award, the focus turns to managing to the outcomes in accordance with:</a:t>
            </a:r>
          </a:p>
          <a:p>
            <a:pPr marL="0" indent="0">
              <a:buNone/>
            </a:pPr>
            <a:endParaRPr lang="en-US" sz="1500" b="0" dirty="0"/>
          </a:p>
          <a:p>
            <a:pPr lvl="1">
              <a:lnSpc>
                <a:spcPct val="150000"/>
              </a:lnSpc>
            </a:pPr>
            <a:r>
              <a:rPr lang="en-US" sz="3200" dirty="0"/>
              <a:t>Defined scope</a:t>
            </a:r>
          </a:p>
          <a:p>
            <a:pPr lvl="1">
              <a:lnSpc>
                <a:spcPct val="150000"/>
              </a:lnSpc>
            </a:pPr>
            <a:r>
              <a:rPr lang="en-US" sz="3200" dirty="0"/>
              <a:t>Defined acceptance criteria at an agreed to price</a:t>
            </a:r>
          </a:p>
          <a:p>
            <a:pPr lvl="1">
              <a:lnSpc>
                <a:spcPct val="150000"/>
              </a:lnSpc>
            </a:pPr>
            <a:r>
              <a:rPr lang="en-US" sz="3200" dirty="0"/>
              <a:t>Specified milestones</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41</a:t>
            </a:fld>
            <a:endParaRPr lang="en-US">
              <a:solidFill>
                <a:srgbClr val="FFFFFF"/>
              </a:solidFill>
            </a:endParaRPr>
          </a:p>
        </p:txBody>
      </p:sp>
      <p:sp>
        <p:nvSpPr>
          <p:cNvPr id="6" name="Content Placeholder 2"/>
          <p:cNvSpPr txBox="1">
            <a:spLocks/>
          </p:cNvSpPr>
          <p:nvPr/>
        </p:nvSpPr>
        <p:spPr>
          <a:xfrm>
            <a:off x="1981200" y="3505201"/>
            <a:ext cx="4267200" cy="43735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505790"/>
              </a:buClr>
              <a:buFont typeface="Wingdings" pitchFamily="2" charset="2"/>
              <a:buChar char="§"/>
              <a:defRPr sz="2400" kern="1200">
                <a:solidFill>
                  <a:schemeClr val="tx1"/>
                </a:solidFill>
                <a:latin typeface="HelveticaNeueLT Std Ext" pitchFamily="34" charset="0"/>
                <a:ea typeface="+mn-ea"/>
                <a:cs typeface="+mn-cs"/>
              </a:defRPr>
            </a:lvl1pPr>
            <a:lvl2pPr marL="742950" indent="-285750" algn="l" defTabSz="914400" rtl="0" eaLnBrk="1" latinLnBrk="0" hangingPunct="1">
              <a:spcBef>
                <a:spcPct val="20000"/>
              </a:spcBef>
              <a:buClr>
                <a:srgbClr val="505790"/>
              </a:buClr>
              <a:buFont typeface="Arial" pitchFamily="34" charset="0"/>
              <a:buChar char="–"/>
              <a:defRPr sz="2000" kern="1200">
                <a:solidFill>
                  <a:schemeClr val="tx1"/>
                </a:solidFill>
                <a:latin typeface="HelveticaNeueLT Std Ext" pitchFamily="34" charset="0"/>
                <a:ea typeface="+mn-ea"/>
                <a:cs typeface="+mn-cs"/>
              </a:defRPr>
            </a:lvl2pPr>
            <a:lvl3pPr marL="1143000" indent="-228600" algn="l" defTabSz="914400" rtl="0" eaLnBrk="1" latinLnBrk="0" hangingPunct="1">
              <a:spcBef>
                <a:spcPct val="20000"/>
              </a:spcBef>
              <a:buClr>
                <a:srgbClr val="505790"/>
              </a:buClr>
              <a:buFont typeface="Arial" pitchFamily="34" charset="0"/>
              <a:buChar char="•"/>
              <a:defRPr sz="1800" kern="1200">
                <a:solidFill>
                  <a:schemeClr val="tx1"/>
                </a:solidFill>
                <a:latin typeface="HelveticaNeueLT Std Ext" pitchFamily="34" charset="0"/>
                <a:ea typeface="+mn-ea"/>
                <a:cs typeface="+mn-cs"/>
              </a:defRPr>
            </a:lvl3pPr>
            <a:lvl4pPr marL="1600200" indent="-228600" algn="l" defTabSz="914400" rtl="0" eaLnBrk="1" latinLnBrk="0" hangingPunct="1">
              <a:spcBef>
                <a:spcPct val="20000"/>
              </a:spcBef>
              <a:buClr>
                <a:srgbClr val="505790"/>
              </a:buClr>
              <a:buFont typeface="Arial" pitchFamily="34" charset="0"/>
              <a:buChar char="–"/>
              <a:defRPr sz="1600" kern="1200">
                <a:solidFill>
                  <a:schemeClr val="tx1"/>
                </a:solidFill>
                <a:latin typeface="HelveticaNeueLT Std Ext" pitchFamily="34" charset="0"/>
                <a:ea typeface="+mn-ea"/>
                <a:cs typeface="+mn-cs"/>
              </a:defRPr>
            </a:lvl4pPr>
            <a:lvl5pPr marL="2057400" indent="-228600" algn="l" defTabSz="914400" rtl="0" eaLnBrk="1" latinLnBrk="0" hangingPunct="1">
              <a:spcBef>
                <a:spcPct val="20000"/>
              </a:spcBef>
              <a:buClr>
                <a:srgbClr val="505790"/>
              </a:buClr>
              <a:buFont typeface="Arial" pitchFamily="34" charset="0"/>
              <a:buChar char="»"/>
              <a:defRPr sz="1400" kern="1200">
                <a:solidFill>
                  <a:schemeClr val="tx1"/>
                </a:solidFill>
                <a:latin typeface="HelveticaNeueLT Std Ex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solidFill>
                <a:srgbClr val="000000"/>
              </a:solidFill>
              <a:latin typeface="Arial"/>
            </a:endParaRPr>
          </a:p>
        </p:txBody>
      </p:sp>
    </p:spTree>
    <p:extLst>
      <p:ext uri="{BB962C8B-B14F-4D97-AF65-F5344CB8AC3E}">
        <p14:creationId xmlns:p14="http://schemas.microsoft.com/office/powerpoint/2010/main" val="2496609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SOW Initiation Meeting</a:t>
            </a:r>
          </a:p>
        </p:txBody>
      </p:sp>
      <p:sp>
        <p:nvSpPr>
          <p:cNvPr id="3" name="Content Placeholder 2"/>
          <p:cNvSpPr>
            <a:spLocks noGrp="1"/>
          </p:cNvSpPr>
          <p:nvPr>
            <p:ph idx="1"/>
          </p:nvPr>
        </p:nvSpPr>
        <p:spPr/>
        <p:txBody>
          <a:bodyPr>
            <a:normAutofit/>
          </a:bodyPr>
          <a:lstStyle/>
          <a:p>
            <a:pPr marL="0" indent="0">
              <a:buNone/>
            </a:pPr>
            <a:r>
              <a:rPr lang="en-US" sz="3200" b="0" dirty="0"/>
              <a:t>Purpose of an SOW Initiation Meeting is to ensure common understanding with regard to:</a:t>
            </a:r>
          </a:p>
          <a:p>
            <a:pPr marL="0" indent="0">
              <a:buNone/>
            </a:pPr>
            <a:endParaRPr lang="en-US" sz="1500" b="0" dirty="0"/>
          </a:p>
          <a:p>
            <a:pPr lvl="1">
              <a:lnSpc>
                <a:spcPct val="150000"/>
              </a:lnSpc>
            </a:pPr>
            <a:r>
              <a:rPr lang="en-US" sz="3200" dirty="0"/>
              <a:t>Goals and the expected results of the project</a:t>
            </a:r>
          </a:p>
          <a:p>
            <a:pPr lvl="1">
              <a:lnSpc>
                <a:spcPct val="150000"/>
              </a:lnSpc>
            </a:pPr>
            <a:r>
              <a:rPr lang="en-US" sz="3200" dirty="0"/>
              <a:t>Performance requirements </a:t>
            </a:r>
          </a:p>
          <a:p>
            <a:pPr lvl="1">
              <a:lnSpc>
                <a:spcPct val="150000"/>
              </a:lnSpc>
            </a:pPr>
            <a:r>
              <a:rPr lang="en-US" sz="3200" dirty="0"/>
              <a:t>Roles and responsibilities of all parties</a:t>
            </a:r>
          </a:p>
          <a:p>
            <a:pPr lvl="1">
              <a:lnSpc>
                <a:spcPct val="150000"/>
              </a:lnSpc>
            </a:pPr>
            <a:r>
              <a:rPr lang="en-US" sz="3200" dirty="0"/>
              <a:t>Clarify escalation processes</a:t>
            </a:r>
          </a:p>
          <a:p>
            <a:pPr lvl="1"/>
            <a:endParaRPr lang="en-US" b="0" dirty="0"/>
          </a:p>
          <a:p>
            <a:pPr lvl="1"/>
            <a:endParaRPr lang="en-US" b="0" dirty="0"/>
          </a:p>
          <a:p>
            <a:endParaRPr lang="en-US" b="0"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42</a:t>
            </a:fld>
            <a:endParaRPr lang="en-US">
              <a:solidFill>
                <a:srgbClr val="FFFFFF"/>
              </a:solidFill>
            </a:endParaRPr>
          </a:p>
        </p:txBody>
      </p:sp>
      <p:sp>
        <p:nvSpPr>
          <p:cNvPr id="5" name="AutoShape 2" descr="data:image/jpeg;base64,/9j/4AAQSkZJRgABAQAAAQABAAD/2wCEAAkGBxQTEhQUExQWFhUXGBgaGBgYGBgZGxgZGBsYGh0gGhgYHCgiGBolHB4YITEhJSorLi4uHR8zODUsNygtLisBCgoKDg0OGxAQGzQkHyQvLCwsLCwsLC0sLywsLCwsLCwsLCwsLCw0LCwsLCwsLCw0NCw0LCwsLCwsLSwsLCwsLP/AABEIALcBEwMBIgACEQEDEQH/xAAcAAACAgMBAQAAAAAAAAAAAAAEBQMGAAIHAQj/xABJEAACAQIEAwYCBwUFBgUFAQABAhEAAwQSITEFQVEGEyJhcYEykSNCUqGxwfAUM2LR4QdTcoKSJEOywtLxFRZzg6JUY5OjszT/xAAZAQADAQEBAAAAAAAAAAAAAAABAgMEAAX/xAAwEQACAgEDAgMHBAIDAAAAAAAAAQIRAxIhMUHwBCJRE2FxgZGhwTKx0eFS8RQkQv/aAAwDAQACEQMRAD8A46gqVa0QVPbXyqLZeKPHTSplt1jDepLZiBSNjpGpt1r3GlTXG6Vqsnz9KW2NSNBYMV4lnWjbds6aRWl4gERQ1MOlEJtRWjW586Nt4ctqdulTfsoFLrobTYqt2zNbPZ1NML+HHUQPnUi4WVGmomi8nUGjoLAvlrWwQ0Uq66jbf9daMaxpIOm+1CU6GhGxYLDHyqS3hjEUyXD+dTWrOlSeUssaFiWI+IjTT2qRrX650UyFmZR4Y59SI/CpbSEHyIEHz8zQcwqPQA7g8hXrYaBU1xwxGWSRyAqS9cOxAUA68/w511sOwIMLIIOp/UeleKCmjar15rPWmIBPwKSep0rTF4XQliJyzptuB/Kgp70znHqge5ZnzB2P8jQl3Bncaj9b0W7C230eoPxKdQf60QrqdBKP9lvyPP8AGjqaA0nyJTbrRrVNr9vXUQaFe1+hVFOybiAd3XmSjcled1TahdIELdbi1Rgs1nc0NYVAEFut1tUT3XlW6JQcysYAbWqja3TFrflUL2q5TOeMXi3WUSU8q9qmol7MXWxRNsVBboq24FUkzPFEiLzrWZ2qW3r+uVbag6DSp2PRGuHJ6e9b206ma3ZSfiMCpbT7hRNK5MZRRuriJr3D2RlJ5nnWBc25H4mp8NbAkDr91TbpDpWeWRynWtu5JOwPnXqIJbqDI5SDH9aJW4sSSB5VNt9BqRBYwUjUkcoEfjWj4FgDDmj7VzWSpANeXMSAYAk/KfnS65WHSgfC2hlA8tZ86Hw4ILAAtGn69qMykeIgRB0H8zUFm4+ukFjIjXlRT5DXBozt8JIB/wC/Op7NkAfvPWP5UPi1Ok6Rrr8vnU9m+ltftMQNBBjSi7rYNq9z21hmLQpJXeSOu0dam7m2JBJnXmSakQoILXeYKzy9R/Oo8RiLQ+EhpBkAE6xoTHv86nbbGpIHtX0tt1WOQAqYYgZSVQ8zLRz8vlS6ziUUjTMRudSB0gfKif28t8CE1Z4jL7dp0gtrd4xJAHl0ioL1hVIlpJB36DX8qhS/cLZQWRdYHQ+p5eQqQC1p4c7kmVDagjTYcj1pdLj/AEaIZIz4+5qtySAsCD9UEmf5U1fhqsDnObQgTy9OlRolzWALYI0Gkzp08uVDMAGy3BcuMJiDvPkNvepN3wWquQDEgoslgQN0Mll1jQgaj8qHS6rag/r1ppxDFlF8Vq2CwyqCd1zKSCOekjXqelL8NhLVxwFVUJgRmZTm2G3hImOQ51eD2tmeap0j31E/rrUi2VPOPWiW4Dqf2bFW7kH4Xm2T6GMrD2rV8NibRi5h22JkAMCBEwUJ6jlzpdSfD/D+jOT9T23gW5CfQj8N69ODYbgj1BFaLxG1PiVkPl+gfuovD8TtDRbseoP4xSPWuhRNA/7P6fOpbeE02os4xGj6Vf8AWo/4q3S+g3uJ80/6qm5SKxoXthY3FDXcNvTXEYi3H7xPYqNPnQOJx9uPjP3n8KaEpPoU8vVgBs+te1q2NtfoV7V/N6E7h6oQotEKPP5VosVOqg7CfOtbZ5aRLbMbAk1PB56UOzEEdOtTFeck+QqTLIzvjzA/Gtl1I3Mj0/Qry2BIAAEe9HrhidzIGo/OkbSCk2Q4cnkgHvyqe2mY6tr5cqku4fkBHppv59K87qN2CjbTU1NtMdIns4WJB2b8qJ/Z1mBGm9L7uJeJGw57fj71Lh7ZYyWB015/fU2ny2G0H3XCgEiQCKgW5OgUaa6CT+tq0XCMxIZgdZ11I9tqLw2HYKwkSTv5VN1FDckDYdngkD/MToDvoKBCMpALkAztsY01jnEU2v4cKMzsSABpsJ/UVA5SFyBiROUjqJPPeKMZnAmGwomPEBrP1aKdbSKVB1021PIe01vZsC5bzAksRsY0aom4eR4mgDlAk66ARtPpXOSb3Ya22PMPZSczKYjdmA6Rp+dC8TvCPDlgEeGPiPLbkPlvTGzwu2Vh9Sd9duu1HW8NbRJyqtsbs5AWfNm3PzrllSlfIsoNxrgT4TAh4OXwmCWiJ/wjkD1qaxgbiD/d6nXQqPn5acqY4dswC2Ldy8BoCo7u3/8AkuCSP8K0aOEX/idrGHHWO8b/AF3jHyWullle7rv6irHBKqsT2sKG+PxnkqBmH3DxH1obF8Db4rVu4jfaJgRryZhTy5ZwS/vsdcuEToLjc94FkKBQ5xnBl3slz1a3mPzuGjGU7tX9Nvwc9KVUIX4feMZymm83LUn/AF3DHyrVuDsenP4LtjqOj60+/wDMnCV2wn/67I/5qwce4O2+FI/9u2f+Fqqp5f8AH7f2Ten1FY4Schz4e45MwwXP7kKTqOoqvcSwuSCqMuvwSenRhPWr3ZHBXPh+iPULcWPddBTGz2ft3B/suPc/wm4Lo91uZtPalWZwdtP53X5HfmVHKBi3G8iPP+fvTnD9qHWytsN41diGaTCuLcrzgSn31a+JdlsSJzWLN8dUm0//AMfCT/lpA+HsoSviw7mJW+mhj+NdPnFU9rjyLi+/r9hFGS6gt7jjXf3lsPMCFykHpoNVPnpVgwPDrVu2GdVyswyLPJoGg5nnS3EYK2jW3exC6lmUypjUZCu8+/rVhtOt8Wx3fgM5WmIgHUAbcvurPmklFaVS692WhzuVs2VJyhLalSd5zb6Ssa8q3tYRIPgVjMkkAQIJ08iJ3jbzo/E8PS2pFtttGZ+UEzl+1zEAH2r1mtqQuV7jADSNNhExpEVRTtbEJWpAqcNAglUhvhUCTy+Y3+6pjwkLPhXygD8etMOGmSS4CgAAQQYOvh02HlRd+3mDEDSNJ/Ib1GU5JlYz2KndtwSOnkKym78P1MzP68qyqrKhyh2h5UVaB5QPLegrZ86nRugrfJGSLQZk00OvnWtq376+1YLLGCfu/rU1u36+VSbopywjDlF1Ek+VFNeaNAB05/dQWo5Sak7yACdJ2qLVj2TpJ3J/D7hUylVHKllxZPxkzyAP/apUwfy03O3yrnFdWdb9Ca6is0CTO59T0963su0ZQDO2hA212AkVIMSqKFEFhyA0/rW/DbygktJcidBy6etI264OS3CcNDwFUg9RIA5nU7+9T3GyCQ5Yj6uhnrsJBqNcObhJAYAkb6enPb0o/h+Gyg5gAdhAHv8Af+VZ5yS/gokzSxe7wTlIAjfWdOVe3SqiSQI2oLEoQ7KXZLaDPKzqG5HyDA/fUFg22MJbNxmBMudBA58wDMTFDRe6GToIwWKV7rBZMqDsY0md+eoou/wxr5AViFEZiDA3ES228Ux4VwMAAsukkhRuZ31MkL58+Q0in1x0tAKRLfVRfPr+p15ilckpeU5y2or2H4Mw/dqq9bjr06Jz05t8qHxV7B2GzOWxN4bFjmAPRfqp6KKl7VYplkXny9LFv4tvrnZRHWTyjnVGxt0toAtteg1MebHU/h5CtOLC5fqZOUthzxPt1fOluLa9FGvzP9KrGKx924ZZmY+ZJ/GtTHIT5mo2bzrdjxQjwjLKbfUjZW5n7607sda2NZFWJM1KLXndjrW0VkUQHgt+dSJduL8LH51PdwZVcxUgRIMb7UNNDZhTosvCO3OKsQCc6jkfy6VdeG9tMHiwExCBWP2gCPY8q5MDXoArNk8LjlvVP3Fo5ZHX8V2KUAvgruQNrkEPab1Q6H8fOqzettYMXVNgk7qSbDn+Lnb95HnSPs/2lxOEP0b5k5odR/Sup8A49huJJkYBbsao3P8AwnnWPJjyY+d19y6mmUS5gwJ7xTl7v49GaAFAygeEjQ6jT88/ZMwCAM/hJZAYIykHWdp0gee9WbinZu7hJNkZ7UybJ0idzbb6h8tj050NhMYcoNojKDDB1hkPRwDoeh1BoxzCyxbXEj4fw+4rAhEQa558RbWN953M+YEU2NjlUoViJlT7EfgTWMX+yv8AqP8A01OavckmDd3HIfr2rKkZWn+tZUtBTUcZsijbKxrGw+dBIdaMtKPXyFexMSBPbuLAkH01qa036OhqIJqumX05+VELhV8yfOoyoorNrFzMCYMV7fnYbERJ2G/41qLTROi+hj7qxVbKfiO28RI6Um1jHuHtg/ETA84H/ep8WugC7aaDlHnUdqwcwLtlB6co8zsaPtY4QR0OhJ3jmee9JJu7W4UtqN8GrDRLYXzbf+tG4W0VYF4ltOQiR/QUE/EPF4QfXYf6mH5V49zvQRuw8WhnrptHTaouMnzsOq6DV8aiyCwMERGp19KFv8YKnRJ31J/IbH32oe1Ysx8YnqWE+UeYo7C2hcYADMAuUTz6nXltr61PTCO7Q+7ALLvfuAKQ0gZ11ARJ1kj4vT/vV14bwhU1ygdFj726noD6nkCRwjhyoM0CTrtuddT15xPmacYbDAhnZsttfjbn6DqxPvr1NTlNzdRQjdcgyWyc2UhQNXuMYVfc7n+nlSz/AMQtW3MBwI/eRNy4T9mBKj08X+HapON8VDeDLlUQUtTGUfbu5ZMnkBJ5DfWqPxZbTEkToQAfhAPLLzHLLMH6xbSGiukf9gjFvkC7Q3lzEhMu/SIj7SmDz+H3adKq1+4JphxXFPfZnMxuWY/idgKJwPZ521PhnMFlSWZwoYKLY1EjZiI8q9DHUI+YTI72QgFskfnsPvovD8HdhmCkiGMxlWFIVvE0bE6wDV+t9lTaVWZciFirM8PeVLhXKwUApaZHgSJEEk7Va8PwfDqxJVXuAyS5zsCRJIU6JO/hAmKnPxqj+kksZyrC9l2bMEKuwziLavd8SxlBdYQZgdzpTkdimAY5LumeD9AmmXwmASd5kVZxx1RdfuVk3CoyOe7i4ghs2hyyhsgabkAxrROP40QmHdCii+VhbgMwwBOuYBYXMZM6wADNQn4nM2hlGJWsN2NzKr5DlaG1vkHIbe3hQic+s9NKhxXZApkDoxzFFlbobUKxcw6DeNOkVZOzuOunu0Pwi2BGQiMqWwDn2MkuPbyNSG873wjxCYg5IBEqLAOpJ1MuRI00iljlyPJpv9wtKrBu2HC1fD27SJq122vhTNCgMWOVdTCg6DpVDxHZTcKylgCck5XgvkT6NxMtvE10ftLaL21tKYe5KqwJBVibahpWDoGZtI+E1XuzeMuXQcPddWxCXhbfOouZrVtXMnNqdQ3i6kTvWvJllFtxfHdkYRVblCxvBblokMCNWGuk5TDQdmg6aE60A9sjQj512/iXBrSo7BmtqFOYDxIVnMy5GkBWO4SCaqvE+zbFM1y0FLAkm34rYd2EZk3sogmSu8Ek9exeNUuRni9DnaMeR/X5UXhLxDqQSjCIYHWeoIo/iPAGUZk8SmSpGoZQ2UMGGwJ2zRPLNSZ5UwRtyO/9DWpSjNbAVx5Oz9k+2RdVs42DMBb3InaH6etF9peypDd/hzlcDcahh0YbMp6e4g61zDgvEDlgkMPPcD+KNx5/Oumdi+0WRBaunNZ5MTJtep5p+FebkhUvQ000tUePQS4PGxmGXKV+O2dSnmp+sh68udNlMiRtTPtV2emLlohXXVGiQQeTD6yHmP6VW8FfB+JTbIMOs62m3ieds7g7a/JIyrZ/677985wU1qiFlPL8K9qbum5Op9VM+8ED7qyq6DPqOGWzyFFC2RvGtQ4airV0mNJivQkykUqJsOJiZI+Q0oyzcECWkwPOhGkCTzG3SstZefibpt5VFqyq2D1xEwF1J9/uFR4hnzFc0dN9fYc/epsPbfTKoXzNM2tAKTAltJ/XQSfaoOSiymltCy1hyyZg5UwQTovP9frSssLIhQCf4V2/XUUaLlqN9REb+22+0+1bLeMwiaaETpGgHpFDWw6URYfDM5J000lmzEe0R7Vu1s2zIcl9VUQInbbYa0dhLfdoTAzN0mPL2Aio18LwTuoj1BaY+6pOdt+g6gAxdzQzMqqY0EmIkfDrO1W7srwgBZ1MwWLTMcgTGnU+VJuA4a5cvMWHgECI+JpIUb6iNT6V0PC4fKqoupO55kn+e/yqOfI/0r7AbpEmBwneNvlUas3QDc+W3yA6UBxziebLasDUAtbU7Kq6G7cHXXwqeo6xRvaPiC2LfcgZmJAYDe5dIlU/wjQtyiOU1TeL8Q/Z7bDNnv3TLsIEtEDYfCBoB786WnHyrl9/RdffsJBa3fQW8ZxwtSR4rzbsTJ940zbyRoNhzmv2cM11gWnfb3Ak/ZUSJY6Ci8JhGdszaknUmYHmxAOVBpLbAe03Tg3Z9nQ5Dk5NcIEuw8L21KHxYckTO+p+tqNaaxL3+ockq2QDwLs4zEaLmQwzMpNu2wlXRFOl+R9fSDvtlp/hVTB5lYM7QuRzlNy4pYKqFiQAUJA1hYIPJoIfjK2sloWoYAg2wVXKEAMW+TyJKgRIRtiCKF4hwtWJud59HdOcAyxZykKq28viGx3JIzLop0zOTk/Nx333ZI341ir16wjYW2XliLtt8qyoV1a22Y+EloWRPI6igeGMtq82e5NxC6MiozXXzlGDMF3U/FJEAswkAGWNzCYhrHhHcEAMbStmZzuyte+rm1AK6jQ5uVMeHLbFsG0oVW8QgRJP2uZbrOs1NzUY138338QpCFuGO7qyWQgLE3DiH7xnUqwC5FLDLMN8QiNujS3hLsa3gscrVtVA9M+emDNWtQllk+/5GSFtnhZVQov3soOn7r1/u+tepw+Liu124+UMArZIGaJPhQGdOZ60wW0Z1PyqodtO0dyxcFq3AYpmLETAJgQDpMgnWav4VyllQfZvJ5YjHtJeFqcQ2UjDoHUEusu5uCAVO5XKsEH4qj4dw5LV4Yl7bq7WgjMozoSSGLeHxSdJJWPOuecYxV+/hyJZkVnuXGJ1ZlQHn9VEy+Uutdlww8Kj+EfhWnxTcd/W/psSUdLcPQreLUF7r2SLmY22YpLhQkKgKg6w+e4QOSRzpnhscy2O8u5zq2uQ5sknKWRRocsEiNOk6UTicCrMWEo/20OVj68nA6MCKQcbwZYobyqYMd+ACqId89ppAOghhIB18I0OZNTpd990NwbX+HC9cZ8PlVBGeRNu+41UMB9VSTJG7GDOUiqpxfgQZiuUrcAkqYLEDV7gM5e5kgBdxoBHw1ceFYJrTZiQqAFVAckMGYZIXZQqgAcyWafOHGYq1irYVFzOTK6r4Mp+IspIyzy1zarG8WhlcZbcAo5TdsPaII9QRsR5fryNWTs5xHWQY0OZeRHMgfiPlTPjHC2ZmVxmukFiQP30QDdDEhbWRYGSeg18LVUTaa0wZCCCJVhsy9R+pBrY2s0K6j43pfuO0dkeNKQMPcP0baWmJ+Fj9T/CZ8Py6UL2q4O1tjdRZZR4lH+8Tcr5sNSvnpzrnvBeJD4dcrGImCjE6AHkCdvstpsa63wPiP7ZhyHP01qAx2zKfheOUxB8wayyg1t1X3QJeV6lwyq2UDqGW2lxWAKuYkg7TpvGlZUuJ7MEuxTEXbSkk5EjKpOrRpzaT717UrX+X7jUvccWw1HYcUBYMCirFwk7gE17E0Rg0khhk0rS0qKwIY+362rxcoIlizchyoqwjmMqBZjX09qg3RarJXvZdFJLTqDrptI6a6cqnGJIaCRO0nVhPKBMa9PxoS5YykEy5HLYCftHfrR2CtEnxW4BnXbl0335mf5ylpqw07JrOKthTMF/QiZPpoAfwqLEYzOvgUA/CDJkFojY/wBNqmfhRZge8IA2EagdJ589/eaEs4UtLL4vqmY0bnpOoG1ItHNnebhkqcTJCqQzPGoAiNx9x/Cob15+68Zhy3PU84gKNI39talfMLeZAoYqXMj/ADKOXWKK4GTecfWUa5tOXKBvrA5c650lqSHXvZb+yvDyltc+pAljEeNhLaDaBCj1q14ZgiveMeHRQdAXOg9h9wmgcHZy2wOf49f/AJae1A9ucVktpYGwEvG8sJMa6Nl8IO03BWLHvLUyU93Qi4hxgAG+xJAzC0DoSW+JyPtMZ9F8mqpWc11zduHzJOwH60+VaYy6btzLplXeNp5x5DYeQAqx8Mwxt5YH0gIyqrKrm48BYRxluIobxa6E7SgjXGCgve/2KuWlDHB8KZSqi24Kwb7WzFxFbdFZTlvK41gaqJI8RQCyHi9i2FVBNsJMoBlt21OXYEGFIggA5Y1jSpMLbt4a0qZkQkmWMKGuNJMCRz2UbAAbCk9zgndi41w95DZldwGN1n0Nu4mgJzGFZY0ZV2WDnbU+TPuR/wDl/ugAXFxvELKkSGkhvpEPhyAABiAM3xHx5asmFweU53Oa4RBaICj7KD6q7eZgSTAjXh+HYeO5HetGaNQoGyKTEqNddJMmBMAompzm2ckeEzpSkW+6vZf93eJZdoFyJZf80F/UP1FEcb4h+z2Wu929wKJKpEwNzqRoN6qeK7W2rty0j99YFzwZLtrIUuEhrdxXMhoYRE/WB5Gux4pTulsFtIecb7RWcPbLmbiq4R+78QQmPjI+HQgxv0FEcFx3fC4yujoHhWQQCrIjCZJ8WsH8BVeXs1mdbuGIsMLtv9qsf7p+7dXaFjwkwGGmoI2k1Z+GcJs4c3O5XILjZ2UfDmgDQfVnyppRxqO3ILdhlco7WB7+PvLbUuVyoAomAqiZOwGbNqYFdWZwN6S4TDKkhRGdizHmzMZJJ56n2q3goXJseOf2O9bnNeI2cmHxiAxcw9tbbkSRmxF36QCOioiT/i8q7AogD0H4Vyri3D7gwmLuyg7/ABrM2via0tx1UeZ7wzHSfSurnpTeMrZL1f7L82TjJybb6/2RkVFcMVKxqC6KwMohNj8IyI3cgMhIJtmSEMg57YWDK/FkESQIKncLC8N7rKyPFhcr94bpgoAC2YbMxMiWMKoGUCrCNqVcTtm2GIANu54XUmFQvoXmNFP1tP4vtE2x5G/KBo9x7Ye/aabiFVI8QKtkf6umsk7ZeYMc6qeOwwuBs8q+9zNmLBo/e5QsWrJAjWOphkILrh2Ba1dW2qlsjDVkaMpEswcnKDuv13JAzGNmHaHA5l7xRJUeJTmKvb+sGVT9JHxBTuRGmY1aMlB0nsxd+Tld+bVwhhGpVlP6++rn2P7RmzcS4SSBAufx223J8+f+JD9qk3HeHSpYScoUgsoU3LJ+FgskgIfDrBy5SaS8PxBQ67dP4TuPXQEeYFb2lONrlDXfPDPo+9gAxzDY6j0NeVz7gn9o4w9i3ZuIXa2MuYbFQTl+S5R7VlZf+Pe5HzrY46p0ip1Tbp571qic/wBRTCwpGyrHU/jXoylQ8YNm+HtA6GYgnaNB+Ne4dSw+KDrGhzQNPWBWy3GiCRrEH0PICpRcC5SmpEiSNCCJM6yNYNQbZVJDThyZQATM84/HrUuJuurERIGU+H4gD5ayDqJGopdbvEgKDBgDT+fPblT2xIUSZaN+tZJ+V2yvOyJ7awBQtpSrXDPxNMdDAH5UT3h0pXj8Z3euUkkzG2g89ulSgm3SC6W7BgwIRCJyCHHmAFUeYOre1WjsrhY8RjfYaAKuunvpVbVLgmSoJJJIBYknpMQeXParz2Rw2UIDPIkncycxn/KIo535aQOIlswVn6RVOyiT7an75rlfazi5d7lyZNxiRtoswPv++0K6NxXG91hMXe5hCB6tp+dca4gZuhD9SFPLVdG9i2Zv81N4aCe5GPI37K4PUuylltjMRBOZiQEWBqczEbVceEYC25C3CtxEMAElla+wLOwVxNu4BJygwM7bQaA4ZZFqxaDSM4e+5l1EIAqAugJT4swJ5qag43xHEWUUnAm6qrne4zElLlwzKOvilRpmgEaa0XeR7de+ve4Mkt/gHcVxDLiVsKLmnhQ3CpBD5AQDcBLpJWdLsZSSEgGnPCLWbKuVlTDjIA+UlrgEFvBoQF0ERqzCBlEKuz3GsSyOb6W9FLW2W6hck6IrKOZkDNpPTnVowOH7tFSc0DU/aYmWb1ZiT71HK9K0/kREuatA9bHWomXymsrHN2eluCwPd2u7Zs6gnKCohUnwp/EFELJ6UVdMUKWM7+1dqfA1EeJvd3cF7ZDC3egH1H/ykwT9lpJ8IpqGoYWgUhhmDAgg6gg6EGl1jHLYS4l5o7hc2Y7tZ1ymfrMIKnnIn6wqi8y94r5PeL8Ti9aw6fE+Z3/htrz92Kr/AKulSp8Q9R+NVfsjN43ca5lr5hV/u7aEhVnrzPn5zVlt3PED5ivYw4vZxrr1MeSeplP7Y2sOMJhy1sm4XAtMCfC11u8cnXUGDvO9X43K5v2ixAuYOx1t4oWyOhtu6a+0H3roFt5Nef4i1FJ+sv3Rph+Ea43ElFzZGfUCFiddAfERoDE9BrypJg+KXTjbtu4yLatWUZgCSEdzpLmJ8MzoOXSTYGuACTEDfpVMxgw1t715mD962YteP0UDRclkfvyANDB5ww2pMMVJNNBkXHEXVQFmIVRuSQAPUnSltzEPd0RMqHd7i6kH7Ns6666tHoaC7OYy3iJuEXCyk5DdXL4fqtaT4VG4ka6ak07Y6xU5R0OnyMnYiu3Htp3KlndB4NwbtvKQM1wCLbBtC2nwqfrVFwR3ZFtm6wEFhGZmcDLmK3bg1WSDoPraNFNOJHKFuD6h8X+BtGnyGjf5KUYjiKYa73aWkkgBjnCnKBm8CwSUGo3Cg6VaNyVJbgewBicELDMApKW/HoF1sOCri5cc5niHCqNfCm9UzjeCNi6ybhTKnqp1U/L866BxrEW3Nm4n0hVsuZbYuAC5A8LHwBs4TUnrVa7Q4InDo0HNYbuWByzl+K3myaTlKTHMmteCbtOXXvv4i+qQos8QAUA2s8Dfy5D2ED2r2lucjSsrX7Jdtna36kOGugUbbZ9IACk6TvG9K7Tka0XYMmCZHvIjp0qk49RMeTahjauzoxETy16eXl5VJbUbRJmAWPWen86jOFgBifLwj8z70bYsqF8EEiCJ1Pty0rNJpcGlJ3uMsAmUHQT5elH6QD7fOkSW3MNlysI1c7dDA0nSpCWaV7xs0iAAVEkHc7xAPSsssdu7Ka/cM8Xi0tg6yeg6bUoS+HZXbU5joATlA20E6TrP86nNm3kRmJmAWzEQSNIg7eLTSPOjb1wwY35etcqjwCnLc1ZwQI1nUHrO1X3gS7eQY/Jcv/NXLrWF8ag3RuBAO+06dTE7da6pwbf/ANm4fk1qoZ4pNUzm21uQ9tL4XArOz37c+aoS5HyU1yng1o3byqdS7AH3Op/Gui/2kN/sNrydz87Tr/zVUf7O7GbFpP1QzfIQPvNaMD04XIktmW/HnPee2v2rNj95cU5RDtCqMtwZbjSCeRqLjnZpTea5cxmLU3WLC3YDxACj4LYYwBlBYiJjqBXuDvC5iAou5ZxF8nLelvALiCbTLCCQusnl1qftJh74a3kL3Br4ntrcCEwJAtWw503AOtSTcZJJ1t3+xPkkwHZ+wtq1YDNfssxeLpDBQinRfCMvjKSOUHbWk3HewDAFsG+hglGYzp/d3Z09Gn1qz8JRxcthsoy2B4QuUIXIkb66pHsadg0vtpwlaZ2lM5L3Y74WCXS5H7s3sRhrpjkC5uWrk66hhPKKgxuMtpK3G4nhGB3N1rgM8ozLoBqCCZg711HjHC7OJQ279tXHmNR5g7qfMVUsV2dxWHZGtXGxWGU+LDXSrHKBoENwEGNI+E6RrV8eeMuefj+ePqvmK4tA+Awtq7etC1xN3tm2SyftDi4X6wTKjmVO0UW3Zu6sseKXVGp1IMDzJf76XYXC4HHB2xFu3hcQXNsILmV9gVLWnABY67qZj5K8X2ZTAu5xVm3dtPITEZWi05+HvLKkArPT56xR0261NP0aTv4PhnXsHYnieU93h+I4rE3TtbspbfykvlKhep1oTC8JxuLaMVddlA0QMgkGD47irAQkAaBixWQIGalNrv2xK4W7CWhLvbsqqW3torXNMgGdXAgEk/F1roRw3dqbrZCUzd2yc2uKisx31DAqANlAFVkvZ0lVve6X2pIVeYmvXbGCsICGW2vgUqpYSJkAnc7z99acN4xZvgm20xuCCCPY8vPUUi7X3DCB2fKUU2ssEaMwIImYC5duZofsnmRLzxKgqoO8nKXjN1Gkjo9FZXo1MZ4FdLkUdpbhTF3Lar9HdxKt5C4r6xpILLlJBjqJEE3z/wAVzEi0O8PWYRT/ABOR10hZPlVY7X8Le7cuLlLTl2RtPBmVi2zENK6bBjPKo+BcSxtlAL1hriKcsBYuKOoERcX0161PPBZIqqtdL79DoNr5lwXB5oN5u8O4UiLanyTmdtWnXaK04xgVvBH7tLly0cyB9jOhUkgxOhmN1U8qkweMV1B8SzyZWUj2YSKIN5ftL8xXn6pJltILw7hSp3bS8orCC+YePLOsbeEQBCjkKYGou+T7a/MVhxKfaX/UP50JNye5yVHlxQylW1BBB9DvVdt8KLJaZVVmUOlwu5DM6nL+8KO2WQ+gjcU9OIX7S/MUlxGII70QMguyCt64jEsqHQWkJIzMfLrtVcWrhAkhhisKXw7WmbMxtlSY3aN4/wAVV61bFy1dUrkW7YR18C21LDmqqxPO3v5Uw4VcuAOA6SXJPeZpEgGPhTMPMfjSzgwCXk0QEG9bYrZdJhpE3GYhx4dI61WCcVJfP8/gV8oozCsppxDhd0XbgWzdK52gi25BEmIIGuleV6SmmjqEOGtSOVMcNagzOvnH8tKDwvKi7zxzjr7gxTztuiMKSsPSwpEknwwSJI6T7xUpvhWPiCiT8IDGBpuOehpSrwdSW1jWfbbzqSxiTECAenUxGp+elReNlllQ0wjBm+hHeEAzn+X69K2dsx1IUHQAL1Plt8/xqHhOZUZWBVTBzA68p21A05imwyBWIjzP8zuahN6ZFYeZCuxZLFhkBJ8QLTsZ3GkyZrfHlgDnY+i6a/nz61vjMflcMomVy6mNjMrzO5+6tUxQmQC7+sBR98dZOuvLaj5n5qDSWwBgi2cME0kToZAnnOkxyrsnBDJP/o3R/wDzP5VzBrjZJgBunIa8/auj9nLvitfxZl9jaMfeBWbxUtTT+JzjpiJf7STOAQ9LkfMGlH9lqfTuTytn72H8qddu0nh90c0dW9pj86R/2XtNy6P4F/4qON/9V/H+BH+r5D/huMCXU7y6FXvcXGa5bgHvLkQsAjnufyoziXFyzBbF8aLI7trbEtJHjDq57vb4dd6FwcribYh4GJvgkiyEl0u3NI+kLeJfLU+VNeK2bHeLcusQ0FFylwxJ8RC934idJjXQbVOWnUrXe/QnvRLw7Eh776nMLNnN4XQTmuyRmAkT601pXbvKbtsqSQ1pxOsyjJoc2s6tM6yDTMnSoz5CjHqE3PTbXX+fKo8ZfZEJVGuH7KxJk8sxA0Gu/Kk2B453mKbDraJKLmuXA6lUJ2UwPiPQfkaEYOSbXQNpBPHOz+HxaxetyYMONGHow5eW1V67hsZg1NtgcdhCCCrQbyL5A/GI5fKKuZO9C4zHLbAznfRQASzHeFUasfQVSGWSWnlen8egHFcnLuHY20L3dIS4AuDDkg51S4jzZcHUEOFiep11roXE5ex9HlPhRlA0Vsu4EbAxHvVU7dYHNaOJ7tbL2ypVtDdY5gBmynKoBMgeI7bbUd2R4ybtuSIA3UgjKwMNlP2dtJldBEQT6CSyVNfBkW9Ka+ZUOO8ZLuElgqE5Qd1nedZn3q+8EuC/hMMoIHdtCW0AGY5gSzwdCTy0nTcEwv4t2bw99s5Uqx3ykCfMiKnxN4YTCt3XhOlq1AJbPdkZtBLFV7xx5qKrLFFxSXQ72zYTie0WGLuBetjKxTVgJKeEnfYkEjyitf8Ax7DR+/tf61/nVEvG34bAzuVGXLaUFyCZIJEqGPMyco01JMNeG9mL+jKmHwo5Ejv7o9Wfwg+lZcnh8e8pOr7+P2ZaORrZIsp7RYbliLX+ta1PaXC//U2v9a0hvdhnuPnbGZn017sA6bfC9eWrePtJcNq9h8UFYqQfEykbidNdRKkmp+wwv9Mvx+A+1l1Q+btFhP7+3/qqL/zJhJ//ANFv/VVOt2Qj+LDX8Jd0+ltC5cQdfozpl8gxp7wvtY4BF9UuBd7tghio6va+NfWPaml4WKVxt/Nf2vvfuAsz6jRu0OF/v09jUR7S4bX6Zfv/AJU3wmMt3Vz22V1PNTP/AGPlSvE4QXRdIRGZrsSyoTkQIrBSysJkHcRvUIxx3TTXz/odzlWxo/aXC6fSjb7Lf9NEYbthgud9R6q4/wCWo+GcKAUh1y+Lw5TkbLA+LuiFmZ25RSrhKA3rahgfpb7x3zO2X6UDNbYafENZM+9UWPE0+dvev4Fc5F8t/wBoPDYH+1pt9m5/01lc74+UGIcQPq/8IrKaPh8bV7/VfwDQ/Uo1hZ3o2zbk8vMnfp+FBWHo621erOyGNJo9VRJDnSd43Pl5RzozCyCcixoCNB57t7aVGqjfnRCXdR7j33/nUJMfSYlhy3iOhB1HnvHPeKKt4VVldcp1UE6aRK+Rjn/KvM0jfavM4IyyfXmD/OpNtjxVOzHuyQYAZfCynaDEEdNQKhN8Z9VGmk/dsay8M2ugYCGAmGUiJ01P5fiHjLqkanUCDA0bTqP0KaEU9hpzlHzLgJcIQRAI12Xn7CAa6D2XxcWbLk6obZJ/wHxfdNc2S+QAsjXZuQ6CPwq3djMRKvbYzrPswj5b/KoeKg9F+hWElIuXaPBZ1xFn7aOo9YMVz/8As0u/7SQfrW208wQf510TE3c1u1c3OWG/xJ4W+cT71zrCp+zcUA2VnMf4boMe0mPaoeHdwnD3X39hJLhlk4oot371xUlk7i+SltScqwrfTMQFXLbIy+Z60y4y917Zc21XIwAKtdLgEgGe6y6f5iNPcRdpMGGey5CkHNaIa2boGeGUhARLSuUHlnmmXA8QTYUPOdBkYHQlk0k6kCQA3+YUrl5Yy772+5Ot6FXA3udzavXGP0dweEKbaFHAVmCOofwlySWJkoSN6tpqlWuMsX7rEsSbiMhsHuQS5G1vKxyrBIm48nSBVh4VjSbU3YW5b8N2SIDKNydoYQ/owpc0HydFjFh1rn/EuBC3dXD21/Z8NmN27fzkFwWMW1iIIJygdI9Dbmx73P3KiP7xwcn+VdDc/wDiDyJ2oXF8N0W4Gd7isrSSoJUGWVRAVJH2cpMAE712KTxvvv6/Q6SszCY8Xpt2GVBbgGSDcUcotTKetzXT4TRmHwa2ySAS50Z2OZ2Hmx5TOggDkBVc7M8MvKoYqLR/ar105xLm28gKcpiSTOpMQNDVoz0uWouovYMd+Sqf2mPGAvctU/41ofB2e6xt1UP0V633sf8A3FZVaOkhgT7dKk/tNBOCcAEktbAA1k5hsOtMri+K2Y17ph6a262eGlUYr1cv2iTyK7+C/JtFVTthnxGKw+DtkjIpe4QTo10KWn0tC3Hm5HOrhhkDNBOmpY9FAJY+wBNJOxmEL99jbgi5iWZ1B3W2SSo9PyC1qyZfZxcvp8SMI6nRBguyGFJa09olkgg53GZDMHRgJ0KnzE6AiiP/ACJgv7ph/wC5c/NqeY+wfDcQTctyQNJdT8a+4gj+JV5VNauhlDqQVYAqRzBGlea/EZeVJ/U1aI8UVvD9jMKjZ7Zu22EwyXCCOuu9aXOxlkhl7y/lY5mGcEM3UgrqfM1Zq0g0P+Rl51MOiPoVu32RCgKmKxaqJAAuAASIMDLpWmI7J5lyNibrDq6Wnb/WUzffVkc1Fcciis+T1+yO9nEq1rsj3BNy3inTKJJCjYfaEww33pfjVxGrJdIuWVGZbSsWLXZunMgkHUgSYGlWXi2KUBUY6OfEYJARdWzQDCnRZOgzUPg+O2rl6MgzmVRxDSJaQSBK/ATGo21k1ojkyNapK/ku/URxitkKOG8dxIKnEMvd5HfNkgnJAysRoup9ZHnRfBLrZ7YLM3d2ftKykuRqCoBHwHQ9RFTcbsIuxPeX2VDNw/CCXYL3hIXQEQNJI0qPgwkXLhmWYiWChstvw+LJ4SZDGRprRk4uDklV9/yGKd02VTtPiicVdg8wPkoFZQOKDO7uASGZiND1NZXoQSUUiLk7A7VFW3rKynkJALttUjvpPMa/KvKyoVuaOhLbxYJ0E+X/AHrV7hPOOsVlZQcUmct9zxSD8Un3NaXCRoNQZkeusf1rKyiHqCvcBgafL9Cm/ZjHFLyydGkR0nz+dZWU2WKcGn6E4Nqao6dw67mW5bO/7wfcjfPwfI1T+22HOVL66NbYCfKZX5H8a8rK8fw7rKjbNbMuTRicLpp3iKynUZW0ZToQdGg0k4HcS5cjUJczBrdsZLa4i2PEpIOe4coaW+E5BvNZWU+NeWa9O/wZ5coa43hlmzmuuzLbAju1AyDMU2CrIllXQEDUzuay8yG4l50IGYWnR9crkr3bZVJUmWAnUgMNRlIrKyhG2k2+tft/IGOmeo3esrKzFDUvUZeTFZWVxxXu2yu1q0LZAc37IUnWGzSCfIbxXqu4upbdwzLYl2C5czMyiYG3wnasrK3+G/8AK+JHLw/kScURjh7gTe4bdjeNLrePX/0xcpxZUKAF0AEDyA2rysoeNe6QMC2ZpiLgVSzGAAST6elVxeKnunbDgstwNcszC7MBcjNtuXWeZIMbVlZUsUVp1P1/Df4KS5oh4HxsG9lNu8vfbF7i3BmRSTpJKyBy00Ggqzsayso+JgoyVen5aOxu0Rsagu1lZUEUFNgNcRnU5WuAZD0TddY0JEk9C3OBUGF4Y+ZmM2zplYFGOvxZoXK67QSA2+tZWVeU3FtIVRTpiviV66SzNBynuUZQuQsxGbPbeSATlGhPwedMOIxYwhCDZAi+phRWVlXe7iveKlVse8F4Vbs2LdsqpZV8RjdjqfvJrKysrI227bKaU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Tree>
    <p:extLst>
      <p:ext uri="{BB962C8B-B14F-4D97-AF65-F5344CB8AC3E}">
        <p14:creationId xmlns:p14="http://schemas.microsoft.com/office/powerpoint/2010/main" val="386995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09665"/>
            <a:ext cx="10658475" cy="414338"/>
          </a:xfrm>
        </p:spPr>
        <p:txBody>
          <a:bodyPr>
            <a:normAutofit fontScale="90000"/>
          </a:bodyPr>
          <a:lstStyle/>
          <a:p>
            <a:r>
              <a:rPr lang="en-US" dirty="0" smtClean="0"/>
              <a:t>Contract Managers Wear Many Hats</a:t>
            </a:r>
            <a:endParaRPr lang="en-US" dirty="0"/>
          </a:p>
        </p:txBody>
      </p:sp>
      <p:sp>
        <p:nvSpPr>
          <p:cNvPr id="5" name="Slide Number Placeholder 4"/>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43</a:t>
            </a:fld>
            <a:endParaRPr lang="en-US">
              <a:solidFill>
                <a:srgbClr val="FFFFFF"/>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030010"/>
            <a:ext cx="2483683" cy="25396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759" y="1030010"/>
            <a:ext cx="3457672" cy="25396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975" y="3718269"/>
            <a:ext cx="4800600" cy="297621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9350" y="4075685"/>
            <a:ext cx="4861835" cy="2618802"/>
          </a:xfrm>
          <a:prstGeom prst="rect">
            <a:avLst/>
          </a:prstGeom>
        </p:spPr>
      </p:pic>
    </p:spTree>
    <p:extLst>
      <p:ext uri="{BB962C8B-B14F-4D97-AF65-F5344CB8AC3E}">
        <p14:creationId xmlns:p14="http://schemas.microsoft.com/office/powerpoint/2010/main" val="39888766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Monitoring Responsibilities</a:t>
            </a:r>
          </a:p>
        </p:txBody>
      </p:sp>
      <p:sp>
        <p:nvSpPr>
          <p:cNvPr id="6" name="Content Placeholder 2"/>
          <p:cNvSpPr>
            <a:spLocks noGrp="1"/>
          </p:cNvSpPr>
          <p:nvPr>
            <p:ph idx="1"/>
          </p:nvPr>
        </p:nvSpPr>
        <p:spPr/>
        <p:txBody>
          <a:bodyPr>
            <a:normAutofit/>
          </a:bodyPr>
          <a:lstStyle/>
          <a:p>
            <a:r>
              <a:rPr lang="en-US" sz="2800" dirty="0"/>
              <a:t>Schedule</a:t>
            </a:r>
          </a:p>
          <a:p>
            <a:pPr lvl="1"/>
            <a:r>
              <a:rPr lang="en-US" sz="2400" b="0" dirty="0"/>
              <a:t>Achievement of major milestones and overall project pace</a:t>
            </a:r>
          </a:p>
          <a:p>
            <a:endParaRPr lang="en-US" sz="2800" dirty="0"/>
          </a:p>
          <a:p>
            <a:r>
              <a:rPr lang="en-US" sz="2800" dirty="0"/>
              <a:t>Budget</a:t>
            </a:r>
          </a:p>
          <a:p>
            <a:pPr lvl="1"/>
            <a:r>
              <a:rPr lang="en-US" sz="2400" b="0" dirty="0"/>
              <a:t>Review cost variances</a:t>
            </a:r>
          </a:p>
          <a:p>
            <a:pPr marL="342900" lvl="1" indent="0">
              <a:buNone/>
            </a:pPr>
            <a:endParaRPr lang="en-US" sz="2800" dirty="0"/>
          </a:p>
          <a:p>
            <a:r>
              <a:rPr lang="en-US" sz="2800" dirty="0"/>
              <a:t>Quality</a:t>
            </a:r>
          </a:p>
          <a:p>
            <a:pPr lvl="1"/>
            <a:r>
              <a:rPr lang="en-US" sz="2400" b="0" dirty="0"/>
              <a:t>Performance against agreed specifications and delivery</a:t>
            </a:r>
          </a:p>
          <a:p>
            <a:endParaRPr lang="en-US" sz="2800" dirty="0"/>
          </a:p>
          <a:p>
            <a:r>
              <a:rPr lang="en-US" sz="2800" dirty="0"/>
              <a:t>Risk</a:t>
            </a:r>
          </a:p>
          <a:p>
            <a:pPr lvl="1">
              <a:lnSpc>
                <a:spcPct val="110000"/>
              </a:lnSpc>
            </a:pPr>
            <a:r>
              <a:rPr lang="en-US" sz="2400" dirty="0">
                <a:latin typeface="Franklin Gothic Medium Cond" panose="020B0606030402020204" pitchFamily="34" charset="0"/>
              </a:rPr>
              <a:t>Identify outstanding actions</a:t>
            </a:r>
          </a:p>
          <a:p>
            <a:pPr lvl="1"/>
            <a:endParaRPr lang="en-US" dirty="0"/>
          </a:p>
        </p:txBody>
      </p:sp>
      <p:sp>
        <p:nvSpPr>
          <p:cNvPr id="5" name="Slide Number Placeholder 4"/>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44</a:t>
            </a:fld>
            <a:endParaRPr lang="en-US">
              <a:solidFill>
                <a:srgbClr val="FFFFFF"/>
              </a:solidFill>
            </a:endParaRPr>
          </a:p>
        </p:txBody>
      </p:sp>
    </p:spTree>
    <p:extLst>
      <p:ext uri="{BB962C8B-B14F-4D97-AF65-F5344CB8AC3E}">
        <p14:creationId xmlns:p14="http://schemas.microsoft.com/office/powerpoint/2010/main" val="4106799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Documenting Vendor Performance</a:t>
            </a:r>
          </a:p>
        </p:txBody>
      </p:sp>
      <p:sp>
        <p:nvSpPr>
          <p:cNvPr id="4" name="Content Placeholder 3"/>
          <p:cNvSpPr>
            <a:spLocks noGrp="1"/>
          </p:cNvSpPr>
          <p:nvPr>
            <p:ph idx="1"/>
          </p:nvPr>
        </p:nvSpPr>
        <p:spPr/>
        <p:txBody>
          <a:bodyPr>
            <a:normAutofit/>
          </a:bodyPr>
          <a:lstStyle/>
          <a:p>
            <a:r>
              <a:rPr lang="en-US" sz="2800" dirty="0"/>
              <a:t>There are numerous ways to document vendor performance:</a:t>
            </a:r>
          </a:p>
          <a:p>
            <a:pPr lvl="1"/>
            <a:r>
              <a:rPr lang="en-US" sz="2400" dirty="0">
                <a:latin typeface="Franklin Gothic Medium Cond" panose="020B0606030402020204" pitchFamily="34" charset="0"/>
              </a:rPr>
              <a:t>Compliance Record</a:t>
            </a:r>
          </a:p>
          <a:p>
            <a:pPr lvl="1"/>
            <a:r>
              <a:rPr lang="en-US" sz="2400" dirty="0">
                <a:latin typeface="Franklin Gothic Medium Cond" panose="020B0606030402020204" pitchFamily="34" charset="0"/>
              </a:rPr>
              <a:t>Summary Evaluation Report</a:t>
            </a:r>
          </a:p>
          <a:p>
            <a:pPr lvl="1"/>
            <a:r>
              <a:rPr lang="en-US" sz="2400" dirty="0"/>
              <a:t>Vendor Performance Report </a:t>
            </a:r>
          </a:p>
          <a:p>
            <a:pPr marL="342900" lvl="1" indent="0">
              <a:buNone/>
            </a:pPr>
            <a:endParaRPr lang="en-US" sz="2400" dirty="0">
              <a:latin typeface="Franklin Gothic Medium Cond" panose="020B0606030402020204" pitchFamily="34" charset="0"/>
            </a:endParaRPr>
          </a:p>
          <a:p>
            <a:r>
              <a:rPr lang="en-US" sz="2800" dirty="0"/>
              <a:t>For all Purchase Orders exceeding $25,000, state agencies must report vendor performance to the Texas Comptroller’s Office in the Vendor Performance Tracking System (</a:t>
            </a:r>
            <a:r>
              <a:rPr lang="en-US" sz="2800" i="1" dirty="0"/>
              <a:t>TGC §2262.055 </a:t>
            </a:r>
            <a:r>
              <a:rPr lang="en-US" sz="2800" dirty="0"/>
              <a:t>and </a:t>
            </a:r>
            <a:r>
              <a:rPr lang="en-US" sz="2800" i="1" dirty="0"/>
              <a:t>34 TAC §20.108</a:t>
            </a:r>
            <a:r>
              <a:rPr lang="en-US" sz="2800" dirty="0"/>
              <a:t>)</a:t>
            </a:r>
          </a:p>
          <a:p>
            <a:pPr marL="0" indent="0">
              <a:buNone/>
            </a:pPr>
            <a:endParaRPr lang="en-US" sz="2800" dirty="0"/>
          </a:p>
          <a:p>
            <a:r>
              <a:rPr lang="en-US" sz="2800" dirty="0"/>
              <a:t>The Comptroller’s Office instructs agencies that vendor performance should be reported not later than 30 days after completion of the purchase or service.</a:t>
            </a:r>
          </a:p>
        </p:txBody>
      </p:sp>
      <p:sp>
        <p:nvSpPr>
          <p:cNvPr id="5" name="Slide Number Placeholder 4"/>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45</a:t>
            </a:fld>
            <a:endParaRPr lang="en-US">
              <a:solidFill>
                <a:srgbClr val="FFFFFF"/>
              </a:solidFill>
            </a:endParaRPr>
          </a:p>
        </p:txBody>
      </p:sp>
      <p:sp>
        <p:nvSpPr>
          <p:cNvPr id="3" name="TextBox 2"/>
          <p:cNvSpPr txBox="1"/>
          <p:nvPr/>
        </p:nvSpPr>
        <p:spPr>
          <a:xfrm>
            <a:off x="1457164" y="5063598"/>
            <a:ext cx="184666" cy="369332"/>
          </a:xfrm>
          <a:prstGeom prst="rect">
            <a:avLst/>
          </a:prstGeom>
          <a:noFill/>
        </p:spPr>
        <p:txBody>
          <a:bodyPr wrap="none" rtlCol="0">
            <a:spAutoFit/>
          </a:bodyPr>
          <a:lstStyle/>
          <a:p>
            <a:endParaRPr lang="en-US">
              <a:solidFill>
                <a:srgbClr val="000000"/>
              </a:solidFill>
            </a:endParaRPr>
          </a:p>
        </p:txBody>
      </p:sp>
    </p:spTree>
    <p:extLst>
      <p:ext uri="{BB962C8B-B14F-4D97-AF65-F5344CB8AC3E}">
        <p14:creationId xmlns:p14="http://schemas.microsoft.com/office/powerpoint/2010/main" val="3987930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535" y="117990"/>
            <a:ext cx="5662613" cy="1663700"/>
          </a:xfrm>
        </p:spPr>
        <p:txBody>
          <a:bodyPr>
            <a:normAutofit/>
          </a:bodyPr>
          <a:lstStyle/>
          <a:p>
            <a:r>
              <a:rPr lang="en-US" sz="9600" dirty="0"/>
              <a:t>MANAGE</a:t>
            </a:r>
          </a:p>
        </p:txBody>
      </p:sp>
      <p:sp>
        <p:nvSpPr>
          <p:cNvPr id="3" name="Text Placeholder 2"/>
          <p:cNvSpPr>
            <a:spLocks noGrp="1"/>
          </p:cNvSpPr>
          <p:nvPr>
            <p:ph idx="1"/>
          </p:nvPr>
        </p:nvSpPr>
        <p:spPr>
          <a:xfrm>
            <a:off x="838200" y="3385751"/>
            <a:ext cx="10515600" cy="3157924"/>
          </a:xfrm>
        </p:spPr>
        <p:txBody>
          <a:bodyPr>
            <a:normAutofit/>
          </a:bodyPr>
          <a:lstStyle/>
          <a:p>
            <a:pPr marL="0" indent="0">
              <a:buNone/>
            </a:pPr>
            <a:r>
              <a:rPr lang="en-US" sz="3200" dirty="0"/>
              <a:t>Dealing with Changes</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46</a:t>
            </a:fld>
            <a:endParaRPr lang="en-US">
              <a:solidFill>
                <a:srgbClr val="FFFFFF"/>
              </a:solidFill>
            </a:endParaRPr>
          </a:p>
        </p:txBody>
      </p:sp>
    </p:spTree>
    <p:extLst>
      <p:ext uri="{BB962C8B-B14F-4D97-AF65-F5344CB8AC3E}">
        <p14:creationId xmlns:p14="http://schemas.microsoft.com/office/powerpoint/2010/main" val="665823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22022"/>
            <a:ext cx="10658475" cy="414338"/>
          </a:xfrm>
        </p:spPr>
        <p:txBody>
          <a:bodyPr>
            <a:normAutofit fontScale="90000"/>
          </a:bodyPr>
          <a:lstStyle/>
          <a:p>
            <a:r>
              <a:rPr lang="en-US" dirty="0"/>
              <a:t>Best Practice for Changes</a:t>
            </a:r>
          </a:p>
        </p:txBody>
      </p:sp>
      <p:sp>
        <p:nvSpPr>
          <p:cNvPr id="3" name="Content Placeholder 2"/>
          <p:cNvSpPr>
            <a:spLocks noGrp="1"/>
          </p:cNvSpPr>
          <p:nvPr>
            <p:ph idx="1"/>
          </p:nvPr>
        </p:nvSpPr>
        <p:spPr/>
        <p:txBody>
          <a:bodyPr>
            <a:normAutofit fontScale="85000" lnSpcReduction="20000"/>
          </a:bodyPr>
          <a:lstStyle/>
          <a:p>
            <a:pPr>
              <a:lnSpc>
                <a:spcPct val="110000"/>
              </a:lnSpc>
            </a:pPr>
            <a:r>
              <a:rPr lang="en-US" sz="3000" b="0" dirty="0"/>
              <a:t>Document procedures for ordering </a:t>
            </a:r>
            <a:r>
              <a:rPr lang="en-US" sz="3000" dirty="0"/>
              <a:t>changes in the SOW</a:t>
            </a:r>
            <a:endParaRPr lang="en-US" sz="3000" b="0" dirty="0"/>
          </a:p>
          <a:p>
            <a:pPr>
              <a:lnSpc>
                <a:spcPct val="110000"/>
              </a:lnSpc>
            </a:pPr>
            <a:endParaRPr lang="en-US" sz="1500" b="0" dirty="0">
              <a:solidFill>
                <a:srgbClr val="000000"/>
              </a:solidFill>
            </a:endParaRPr>
          </a:p>
          <a:p>
            <a:pPr>
              <a:lnSpc>
                <a:spcPct val="110000"/>
              </a:lnSpc>
            </a:pPr>
            <a:r>
              <a:rPr lang="en-US" sz="3000" b="0" dirty="0">
                <a:solidFill>
                  <a:srgbClr val="000000"/>
                </a:solidFill>
              </a:rPr>
              <a:t>Change orders typically represent instructions from the Customer to Vendor to change tasks (although both parties can initiate a change order)</a:t>
            </a:r>
          </a:p>
          <a:p>
            <a:pPr>
              <a:lnSpc>
                <a:spcPct val="110000"/>
              </a:lnSpc>
            </a:pPr>
            <a:endParaRPr lang="en-US" sz="1500" b="0" dirty="0"/>
          </a:p>
          <a:p>
            <a:pPr>
              <a:lnSpc>
                <a:spcPct val="110000"/>
              </a:lnSpc>
            </a:pPr>
            <a:r>
              <a:rPr lang="en-US" sz="3000" b="0" dirty="0"/>
              <a:t>Formal Changes, often referred to as Amendments, are changes to the original SOW resulting from the Contract Manager’s actions or directions that impact the cost or schedule for performance </a:t>
            </a:r>
          </a:p>
          <a:p>
            <a:pPr>
              <a:lnSpc>
                <a:spcPct val="110000"/>
              </a:lnSpc>
            </a:pPr>
            <a:endParaRPr lang="en-US" sz="1500" b="0" dirty="0"/>
          </a:p>
          <a:p>
            <a:pPr>
              <a:lnSpc>
                <a:spcPct val="110000"/>
              </a:lnSpc>
            </a:pPr>
            <a:r>
              <a:rPr lang="en-US" sz="3000" b="0" dirty="0"/>
              <a:t>Amendments require a Purchase Order Change Notice (POCN) </a:t>
            </a:r>
            <a:r>
              <a:rPr lang="en-US" sz="3000" b="0" dirty="0">
                <a:hlinkClick r:id="rId3"/>
              </a:rPr>
              <a:t>http://comptroller.texas.gov/procurement/tools/proc_forms/index.html</a:t>
            </a:r>
            <a:endParaRPr lang="en-US" sz="3000" b="0" dirty="0"/>
          </a:p>
          <a:p>
            <a:pPr>
              <a:lnSpc>
                <a:spcPct val="110000"/>
              </a:lnSpc>
            </a:pPr>
            <a:endParaRPr lang="en-US" sz="3000" dirty="0"/>
          </a:p>
          <a:p>
            <a:pPr>
              <a:lnSpc>
                <a:spcPct val="110000"/>
              </a:lnSpc>
            </a:pPr>
            <a:r>
              <a:rPr lang="en-US" sz="3000" b="0" dirty="0"/>
              <a:t>For state agencies amendments/changes in scope must go through the DIR SOW review process </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47</a:t>
            </a:fld>
            <a:endParaRPr lang="en-US">
              <a:solidFill>
                <a:srgbClr val="FFFFFF"/>
              </a:solidFill>
            </a:endParaRPr>
          </a:p>
        </p:txBody>
      </p:sp>
    </p:spTree>
    <p:extLst>
      <p:ext uri="{BB962C8B-B14F-4D97-AF65-F5344CB8AC3E}">
        <p14:creationId xmlns:p14="http://schemas.microsoft.com/office/powerpoint/2010/main" val="851988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Verbal Change Orders are Unenforceable</a:t>
            </a:r>
          </a:p>
        </p:txBody>
      </p:sp>
      <p:sp>
        <p:nvSpPr>
          <p:cNvPr id="3" name="Content Placeholder 2"/>
          <p:cNvSpPr>
            <a:spLocks noGrp="1"/>
          </p:cNvSpPr>
          <p:nvPr>
            <p:ph idx="1"/>
          </p:nvPr>
        </p:nvSpPr>
        <p:spPr>
          <a:xfrm>
            <a:off x="457200" y="1555597"/>
            <a:ext cx="11472863" cy="5400675"/>
          </a:xfrm>
        </p:spPr>
        <p:txBody>
          <a:bodyPr>
            <a:normAutofit/>
          </a:bodyPr>
          <a:lstStyle/>
          <a:p>
            <a:r>
              <a:rPr lang="en-US" sz="2800" b="0" dirty="0"/>
              <a:t>It’s important to </a:t>
            </a:r>
            <a:r>
              <a:rPr lang="en-US" sz="2800" i="1" dirty="0"/>
              <a:t>not</a:t>
            </a:r>
            <a:r>
              <a:rPr lang="en-US" sz="2800" b="0" dirty="0"/>
              <a:t> introduce additional risk through unintentional actions that may affect the SOW</a:t>
            </a:r>
          </a:p>
          <a:p>
            <a:endParaRPr lang="en-US" sz="2800" b="0" dirty="0"/>
          </a:p>
          <a:p>
            <a:r>
              <a:rPr lang="en-US" sz="2800" b="0" dirty="0"/>
              <a:t>Retain the power of the SOW by adhering to, and managing to, the provisions of the SOW</a:t>
            </a:r>
          </a:p>
          <a:p>
            <a:endParaRPr lang="en-US" sz="2800" b="0" dirty="0">
              <a:solidFill>
                <a:srgbClr val="000000"/>
              </a:solidFill>
            </a:endParaRPr>
          </a:p>
          <a:p>
            <a:r>
              <a:rPr lang="en-US" sz="2800" b="0" dirty="0">
                <a:solidFill>
                  <a:srgbClr val="000000"/>
                </a:solidFill>
              </a:rPr>
              <a:t>An amendment to an SOW must </a:t>
            </a:r>
            <a:r>
              <a:rPr lang="en-US" sz="2800" b="0" i="1" dirty="0">
                <a:solidFill>
                  <a:srgbClr val="000000"/>
                </a:solidFill>
              </a:rPr>
              <a:t>specify</a:t>
            </a:r>
            <a:r>
              <a:rPr lang="en-US" sz="2800" b="0" dirty="0">
                <a:solidFill>
                  <a:srgbClr val="000000"/>
                </a:solidFill>
              </a:rPr>
              <a:t> that it holds the highest order of precedence in that SOW</a:t>
            </a:r>
          </a:p>
          <a:p>
            <a:pPr marL="0" indent="0">
              <a:buNone/>
            </a:pPr>
            <a:endParaRPr lang="en-US" b="0" dirty="0"/>
          </a:p>
        </p:txBody>
      </p:sp>
      <p:sp>
        <p:nvSpPr>
          <p:cNvPr id="5" name="Slide Number Placeholder 4"/>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48</a:t>
            </a:fld>
            <a:endParaRPr lang="en-US">
              <a:solidFill>
                <a:srgbClr val="FFFFFF"/>
              </a:solidFill>
            </a:endParaRPr>
          </a:p>
        </p:txBody>
      </p:sp>
    </p:spTree>
    <p:extLst>
      <p:ext uri="{BB962C8B-B14F-4D97-AF65-F5344CB8AC3E}">
        <p14:creationId xmlns:p14="http://schemas.microsoft.com/office/powerpoint/2010/main" val="6696314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Autofit/>
          </a:bodyPr>
          <a:lstStyle/>
          <a:p>
            <a:r>
              <a:rPr lang="en-US" sz="3600" dirty="0"/>
              <a:t>First, Best Choice: Managing to the Deliverables</a:t>
            </a:r>
          </a:p>
        </p:txBody>
      </p:sp>
      <p:sp>
        <p:nvSpPr>
          <p:cNvPr id="3" name="Content Placeholder 2"/>
          <p:cNvSpPr>
            <a:spLocks noGrp="1"/>
          </p:cNvSpPr>
          <p:nvPr>
            <p:ph idx="1"/>
          </p:nvPr>
        </p:nvSpPr>
        <p:spPr/>
        <p:txBody>
          <a:bodyPr>
            <a:normAutofit/>
          </a:bodyPr>
          <a:lstStyle/>
          <a:p>
            <a:endParaRPr lang="en-US" sz="2800" b="0" dirty="0"/>
          </a:p>
          <a:p>
            <a:r>
              <a:rPr lang="en-US" sz="2800" b="0" dirty="0"/>
              <a:t>If deliverables do not meet quality standards, the </a:t>
            </a:r>
          </a:p>
          <a:p>
            <a:pPr marL="0" indent="0">
              <a:buNone/>
            </a:pPr>
            <a:r>
              <a:rPr lang="en-US" sz="2800" b="0" dirty="0"/>
              <a:t>  Customer does not have to accept them</a:t>
            </a:r>
          </a:p>
          <a:p>
            <a:endParaRPr lang="en-US" sz="2800" b="0" dirty="0"/>
          </a:p>
          <a:p>
            <a:r>
              <a:rPr lang="en-US" sz="2800" b="0" dirty="0"/>
              <a:t>Vendor has to remedy identified defects</a:t>
            </a:r>
          </a:p>
          <a:p>
            <a:endParaRPr lang="en-US" sz="2800" b="0" dirty="0"/>
          </a:p>
          <a:p>
            <a:r>
              <a:rPr lang="en-US" sz="2800" b="0" dirty="0"/>
              <a:t>Since payments are tied to acceptance, </a:t>
            </a:r>
            <a:br>
              <a:rPr lang="en-US" sz="2800" b="0" dirty="0"/>
            </a:br>
            <a:r>
              <a:rPr lang="en-US" sz="2800" b="0" dirty="0"/>
              <a:t>then the Customer does not pay until they are accepted</a:t>
            </a:r>
          </a:p>
          <a:p>
            <a:pPr marL="0" indent="0">
              <a:buNone/>
            </a:pPr>
            <a:endParaRPr lang="en-US" b="0" dirty="0"/>
          </a:p>
          <a:p>
            <a:pPr marL="0" indent="0">
              <a:buNone/>
            </a:pPr>
            <a:endParaRPr lang="en-US" b="0" dirty="0"/>
          </a:p>
          <a:p>
            <a:pPr marL="0" indent="0">
              <a:buNone/>
            </a:pPr>
            <a:endParaRPr lang="en-US" b="0"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49</a:t>
            </a:fld>
            <a:endParaRPr lang="en-US">
              <a:solidFill>
                <a:srgbClr val="FFFFFF"/>
              </a:solidFill>
            </a:endParaRPr>
          </a:p>
        </p:txBody>
      </p:sp>
      <p:pic>
        <p:nvPicPr>
          <p:cNvPr id="3074" name="Picture 2" descr="Man in suit with hand making &quot;stop&quot; gesture"/>
          <p:cNvPicPr>
            <a:picLocks noChangeAspect="1" noChangeArrowheads="1"/>
          </p:cNvPicPr>
          <p:nvPr/>
        </p:nvPicPr>
        <p:blipFill rotWithShape="1">
          <a:blip r:embed="rId3">
            <a:extLst>
              <a:ext uri="{28A0092B-C50C-407E-A947-70E740481C1C}">
                <a14:useLocalDpi xmlns:a14="http://schemas.microsoft.com/office/drawing/2010/main" val="0"/>
              </a:ext>
            </a:extLst>
          </a:blip>
          <a:srcRect l="19019"/>
          <a:stretch/>
        </p:blipFill>
        <p:spPr bwMode="auto">
          <a:xfrm>
            <a:off x="8528483" y="1632337"/>
            <a:ext cx="3148967"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1757745" y="4636271"/>
            <a:ext cx="8763001" cy="16866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2575" indent="-282575" algn="l" rtl="0" eaLnBrk="1" fontAlgn="base" hangingPunct="1">
              <a:spcBef>
                <a:spcPct val="40000"/>
              </a:spcBef>
              <a:spcAft>
                <a:spcPct val="0"/>
              </a:spcAft>
              <a:buBlip>
                <a:blip r:embed="rId4"/>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endParaRPr lang="en-US" b="0" dirty="0">
              <a:solidFill>
                <a:srgbClr val="000000"/>
              </a:solidFill>
            </a:endParaRPr>
          </a:p>
        </p:txBody>
      </p:sp>
    </p:spTree>
    <p:extLst>
      <p:ext uri="{BB962C8B-B14F-4D97-AF65-F5344CB8AC3E}">
        <p14:creationId xmlns:p14="http://schemas.microsoft.com/office/powerpoint/2010/main" val="645756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114301" y="146736"/>
            <a:ext cx="10658475" cy="414338"/>
          </a:xfrm>
        </p:spPr>
        <p:txBody>
          <a:bodyPr>
            <a:normAutofit fontScale="90000"/>
          </a:bodyPr>
          <a:lstStyle/>
          <a:p>
            <a:pPr eaLnBrk="1" hangingPunct="1"/>
            <a:r>
              <a:rPr lang="en-US" dirty="0"/>
              <a:t>Statement of Work Defined</a:t>
            </a:r>
          </a:p>
        </p:txBody>
      </p:sp>
      <p:sp>
        <p:nvSpPr>
          <p:cNvPr id="17412" name="Rectangle 3"/>
          <p:cNvSpPr>
            <a:spLocks noGrp="1" noChangeArrowheads="1"/>
          </p:cNvSpPr>
          <p:nvPr>
            <p:ph idx="1"/>
          </p:nvPr>
        </p:nvSpPr>
        <p:spPr/>
        <p:txBody>
          <a:bodyPr/>
          <a:lstStyle/>
          <a:p>
            <a:r>
              <a:rPr lang="en-US" sz="2800" b="0" dirty="0"/>
              <a:t>A Statement of Work (SOW) is a formal document that captures and defines the work that must be performed to meet a Customer’s needs </a:t>
            </a:r>
          </a:p>
          <a:p>
            <a:endParaRPr lang="en-US" sz="2800" b="0" dirty="0"/>
          </a:p>
          <a:p>
            <a:r>
              <a:rPr lang="en-US" sz="2800" b="0" dirty="0"/>
              <a:t>Not only does a SOW provide a commitment for all parties involved in a project, it forms the basic framework of a Contract</a:t>
            </a:r>
          </a:p>
          <a:p>
            <a:endParaRPr lang="en-US" sz="2800" dirty="0"/>
          </a:p>
          <a:p>
            <a:r>
              <a:rPr lang="en-US" sz="2800" dirty="0"/>
              <a:t>SB 20, Sec. 2157.0685</a:t>
            </a:r>
          </a:p>
          <a:p>
            <a:pPr marL="0" indent="0">
              <a:buNone/>
            </a:pPr>
            <a:r>
              <a:rPr lang="en-US" sz="2800" i="1" dirty="0"/>
              <a:t>"statement of work" means a document that states the requirements for a contract, including deliverables, performance specifications, and other requirements, specific to the vendor under that contract …</a:t>
            </a:r>
          </a:p>
          <a:p>
            <a:endParaRPr lang="en-US" sz="2800" b="0" dirty="0"/>
          </a:p>
          <a:p>
            <a:endParaRPr lang="en-US" sz="2800" b="0" dirty="0"/>
          </a:p>
          <a:p>
            <a:endParaRPr lang="en-US" sz="2800" b="0" dirty="0"/>
          </a:p>
          <a:p>
            <a:pPr eaLnBrk="1" hangingPunct="1">
              <a:buFontTx/>
              <a:buNone/>
            </a:pPr>
            <a:endParaRPr lang="en-US" b="0" dirty="0"/>
          </a:p>
        </p:txBody>
      </p:sp>
      <p:pic>
        <p:nvPicPr>
          <p:cNvPr id="3" name="Picture 2"/>
          <p:cNvPicPr>
            <a:picLocks noChangeAspect="1"/>
          </p:cNvPicPr>
          <p:nvPr/>
        </p:nvPicPr>
        <p:blipFill>
          <a:blip r:embed="rId3"/>
          <a:stretch>
            <a:fillRect/>
          </a:stretch>
        </p:blipFill>
        <p:spPr>
          <a:xfrm>
            <a:off x="10300155" y="5205070"/>
            <a:ext cx="1532278" cy="1652930"/>
          </a:xfrm>
          <a:prstGeom prst="rect">
            <a:avLst/>
          </a:prstGeom>
        </p:spPr>
      </p:pic>
    </p:spTree>
    <p:extLst>
      <p:ext uri="{BB962C8B-B14F-4D97-AF65-F5344CB8AC3E}">
        <p14:creationId xmlns:p14="http://schemas.microsoft.com/office/powerpoint/2010/main" val="3880830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5465" y="105633"/>
            <a:ext cx="5662613" cy="1663700"/>
          </a:xfrm>
        </p:spPr>
        <p:txBody>
          <a:bodyPr>
            <a:normAutofit/>
          </a:bodyPr>
          <a:lstStyle/>
          <a:p>
            <a:r>
              <a:rPr lang="en-US" sz="9600" dirty="0"/>
              <a:t>MANAGE</a:t>
            </a:r>
          </a:p>
        </p:txBody>
      </p:sp>
      <p:sp>
        <p:nvSpPr>
          <p:cNvPr id="3" name="Text Placeholder 2"/>
          <p:cNvSpPr>
            <a:spLocks noGrp="1"/>
          </p:cNvSpPr>
          <p:nvPr>
            <p:ph idx="1"/>
          </p:nvPr>
        </p:nvSpPr>
        <p:spPr>
          <a:xfrm>
            <a:off x="838200" y="3385751"/>
            <a:ext cx="10515600" cy="3157924"/>
          </a:xfrm>
        </p:spPr>
        <p:txBody>
          <a:bodyPr>
            <a:normAutofit/>
          </a:bodyPr>
          <a:lstStyle/>
          <a:p>
            <a:pPr marL="0" indent="0">
              <a:buNone/>
            </a:pPr>
            <a:r>
              <a:rPr lang="en-US" sz="3200" dirty="0"/>
              <a:t>Issues &amp; Disputes</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50</a:t>
            </a:fld>
            <a:endParaRPr lang="en-US">
              <a:solidFill>
                <a:srgbClr val="FFFFFF"/>
              </a:solidFill>
            </a:endParaRPr>
          </a:p>
        </p:txBody>
      </p:sp>
    </p:spTree>
    <p:extLst>
      <p:ext uri="{BB962C8B-B14F-4D97-AF65-F5344CB8AC3E}">
        <p14:creationId xmlns:p14="http://schemas.microsoft.com/office/powerpoint/2010/main" val="3172561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09665"/>
            <a:ext cx="10658475" cy="414338"/>
          </a:xfrm>
        </p:spPr>
        <p:txBody>
          <a:bodyPr>
            <a:normAutofit fontScale="90000"/>
          </a:bodyPr>
          <a:lstStyle/>
          <a:p>
            <a:r>
              <a:rPr lang="en-US" dirty="0"/>
              <a:t>Managing Issues &amp; Disputes</a:t>
            </a:r>
          </a:p>
        </p:txBody>
      </p:sp>
      <p:sp>
        <p:nvSpPr>
          <p:cNvPr id="3" name="Content Placeholder 2"/>
          <p:cNvSpPr>
            <a:spLocks noGrp="1"/>
          </p:cNvSpPr>
          <p:nvPr>
            <p:ph idx="1"/>
          </p:nvPr>
        </p:nvSpPr>
        <p:spPr/>
        <p:txBody>
          <a:bodyPr>
            <a:noAutofit/>
          </a:bodyPr>
          <a:lstStyle/>
          <a:p>
            <a:pPr>
              <a:lnSpc>
                <a:spcPct val="110000"/>
              </a:lnSpc>
            </a:pPr>
            <a:r>
              <a:rPr lang="en-US" sz="2800" b="0" dirty="0"/>
              <a:t>Effectiveness in which issues and disputes are managed may be tied to the extent they were addressed in the Planning phase</a:t>
            </a:r>
          </a:p>
          <a:p>
            <a:pPr marL="0" indent="0">
              <a:lnSpc>
                <a:spcPct val="110000"/>
              </a:lnSpc>
              <a:buNone/>
            </a:pPr>
            <a:endParaRPr lang="en-US" sz="2800" b="0" dirty="0"/>
          </a:p>
          <a:p>
            <a:pPr>
              <a:lnSpc>
                <a:spcPct val="110000"/>
              </a:lnSpc>
            </a:pPr>
            <a:r>
              <a:rPr lang="en-US" sz="2800" b="0" dirty="0"/>
              <a:t>Customer should always seek the most effective way to </a:t>
            </a:r>
          </a:p>
          <a:p>
            <a:pPr lvl="1">
              <a:lnSpc>
                <a:spcPct val="150000"/>
              </a:lnSpc>
            </a:pPr>
            <a:r>
              <a:rPr lang="en-US" sz="2800" dirty="0"/>
              <a:t>Address the issue </a:t>
            </a:r>
            <a:r>
              <a:rPr lang="en-US" sz="2800" u="sng" dirty="0"/>
              <a:t>AND</a:t>
            </a:r>
          </a:p>
          <a:p>
            <a:pPr lvl="1">
              <a:lnSpc>
                <a:spcPct val="150000"/>
              </a:lnSpc>
            </a:pPr>
            <a:r>
              <a:rPr lang="en-US" sz="2800" dirty="0"/>
              <a:t>Get project performance back on track to effectively deliver the goods or services in the contract </a:t>
            </a:r>
            <a:r>
              <a:rPr lang="en-US" sz="2800" u="sng" dirty="0"/>
              <a:t>WHILE</a:t>
            </a:r>
          </a:p>
          <a:p>
            <a:pPr lvl="1">
              <a:lnSpc>
                <a:spcPct val="150000"/>
              </a:lnSpc>
            </a:pPr>
            <a:r>
              <a:rPr lang="en-US" sz="2800" dirty="0"/>
              <a:t>Maintaining a positive working relationship</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51</a:t>
            </a:fld>
            <a:endParaRPr lang="en-US">
              <a:solidFill>
                <a:srgbClr val="FFFFFF"/>
              </a:solidFill>
            </a:endParaRPr>
          </a:p>
        </p:txBody>
      </p:sp>
    </p:spTree>
    <p:extLst>
      <p:ext uri="{BB962C8B-B14F-4D97-AF65-F5344CB8AC3E}">
        <p14:creationId xmlns:p14="http://schemas.microsoft.com/office/powerpoint/2010/main" val="408201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Corrective Action Plan </a:t>
            </a:r>
          </a:p>
        </p:txBody>
      </p:sp>
      <p:sp>
        <p:nvSpPr>
          <p:cNvPr id="3" name="Content Placeholder 2"/>
          <p:cNvSpPr>
            <a:spLocks noGrp="1"/>
          </p:cNvSpPr>
          <p:nvPr>
            <p:ph idx="1"/>
          </p:nvPr>
        </p:nvSpPr>
        <p:spPr/>
        <p:txBody>
          <a:bodyPr>
            <a:normAutofit/>
          </a:bodyPr>
          <a:lstStyle/>
          <a:p>
            <a:pPr marL="0" indent="0">
              <a:buNone/>
            </a:pPr>
            <a:r>
              <a:rPr lang="en-US" sz="3200" dirty="0"/>
              <a:t>If quality suffers and/or project starts to drift, Customer can require a Corrective Action Plan:</a:t>
            </a:r>
          </a:p>
          <a:p>
            <a:pPr marL="0" indent="0">
              <a:buNone/>
            </a:pPr>
            <a:endParaRPr lang="en-US" sz="1500" dirty="0"/>
          </a:p>
          <a:p>
            <a:pPr lvl="1">
              <a:lnSpc>
                <a:spcPct val="150000"/>
              </a:lnSpc>
            </a:pPr>
            <a:r>
              <a:rPr lang="en-US" sz="3200" dirty="0">
                <a:latin typeface="Franklin Gothic Medium Cond" panose="020B0606030402020204" pitchFamily="34" charset="0"/>
              </a:rPr>
              <a:t>Customer identifies deficiencies</a:t>
            </a:r>
          </a:p>
          <a:p>
            <a:pPr lvl="1">
              <a:lnSpc>
                <a:spcPct val="150000"/>
              </a:lnSpc>
            </a:pPr>
            <a:r>
              <a:rPr lang="en-US" sz="3200" dirty="0">
                <a:latin typeface="Franklin Gothic Medium Cond" panose="020B0606030402020204" pitchFamily="34" charset="0"/>
              </a:rPr>
              <a:t>In response, Vendor describes the corrective action that will be taken</a:t>
            </a:r>
          </a:p>
          <a:p>
            <a:pPr lvl="1">
              <a:lnSpc>
                <a:spcPct val="150000"/>
              </a:lnSpc>
            </a:pPr>
            <a:r>
              <a:rPr lang="en-US" sz="3200" dirty="0"/>
              <a:t>Corrective Action Plan is incorporated in the SOW and a</a:t>
            </a:r>
            <a:r>
              <a:rPr lang="en-US" sz="3200" dirty="0">
                <a:latin typeface="Franklin Gothic Medium Cond" panose="020B0606030402020204" pitchFamily="34" charset="0"/>
              </a:rPr>
              <a:t>ction items are tracked</a:t>
            </a:r>
            <a:endParaRPr lang="en-US" b="0"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52</a:t>
            </a:fld>
            <a:endParaRPr lang="en-US">
              <a:solidFill>
                <a:srgbClr val="FFFFFF"/>
              </a:solidFill>
            </a:endParaRPr>
          </a:p>
        </p:txBody>
      </p:sp>
    </p:spTree>
    <p:extLst>
      <p:ext uri="{BB962C8B-B14F-4D97-AF65-F5344CB8AC3E}">
        <p14:creationId xmlns:p14="http://schemas.microsoft.com/office/powerpoint/2010/main" val="8057551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Termination</a:t>
            </a:r>
          </a:p>
        </p:txBody>
      </p:sp>
      <p:sp>
        <p:nvSpPr>
          <p:cNvPr id="5" name="Content Placeholder 4"/>
          <p:cNvSpPr>
            <a:spLocks noGrp="1"/>
          </p:cNvSpPr>
          <p:nvPr>
            <p:ph idx="1"/>
          </p:nvPr>
        </p:nvSpPr>
        <p:spPr/>
        <p:txBody>
          <a:bodyPr>
            <a:normAutofit/>
          </a:bodyPr>
          <a:lstStyle/>
          <a:p>
            <a:r>
              <a:rPr lang="en-US" sz="2800" b="0" dirty="0"/>
              <a:t>In extreme cases it may be necessary to end a Statement of Work before the period of performance ends </a:t>
            </a:r>
            <a:endParaRPr lang="en-US" sz="2800" dirty="0"/>
          </a:p>
          <a:p>
            <a:endParaRPr lang="en-US" sz="2800" b="0" dirty="0"/>
          </a:p>
          <a:p>
            <a:r>
              <a:rPr lang="en-US" sz="2800" b="0" dirty="0"/>
              <a:t>Two forms of termination:</a:t>
            </a:r>
          </a:p>
          <a:p>
            <a:endParaRPr lang="en-US" sz="2800" b="0" dirty="0"/>
          </a:p>
          <a:p>
            <a:endParaRPr lang="en-US" sz="2800" b="0" dirty="0"/>
          </a:p>
          <a:p>
            <a:pPr marL="0" indent="0">
              <a:buNone/>
            </a:pPr>
            <a:endParaRPr lang="en-US" sz="2800" dirty="0"/>
          </a:p>
          <a:p>
            <a:endParaRPr lang="en-US" sz="2800" b="0" dirty="0"/>
          </a:p>
          <a:p>
            <a:r>
              <a:rPr lang="en-US" sz="2800" b="0" dirty="0"/>
              <a:t>Termination should begin only after sufficient consideration and consultation</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53</a:t>
            </a:fld>
            <a:endParaRPr lang="en-US">
              <a:solidFill>
                <a:srgbClr val="FFFFFF"/>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73" y="3043239"/>
            <a:ext cx="6718300" cy="1600200"/>
          </a:xfrm>
          <a:prstGeom prst="rect">
            <a:avLst/>
          </a:prstGeom>
        </p:spPr>
      </p:pic>
    </p:spTree>
    <p:extLst>
      <p:ext uri="{BB962C8B-B14F-4D97-AF65-F5344CB8AC3E}">
        <p14:creationId xmlns:p14="http://schemas.microsoft.com/office/powerpoint/2010/main" val="2050722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Termination for Convenience</a:t>
            </a:r>
          </a:p>
        </p:txBody>
      </p:sp>
      <p:sp>
        <p:nvSpPr>
          <p:cNvPr id="3" name="Content Placeholder 2"/>
          <p:cNvSpPr>
            <a:spLocks noGrp="1"/>
          </p:cNvSpPr>
          <p:nvPr>
            <p:ph idx="1"/>
          </p:nvPr>
        </p:nvSpPr>
        <p:spPr/>
        <p:txBody>
          <a:bodyPr>
            <a:noAutofit/>
          </a:bodyPr>
          <a:lstStyle/>
          <a:p>
            <a:pPr marL="0" indent="0">
              <a:buNone/>
            </a:pPr>
            <a:r>
              <a:rPr lang="en-US" sz="3200" b="0" dirty="0"/>
              <a:t>Termination for Convenience allows Customer to end the SOW at its discretion with no cause:</a:t>
            </a:r>
          </a:p>
          <a:p>
            <a:pPr marL="0" indent="0">
              <a:buNone/>
            </a:pPr>
            <a:endParaRPr lang="en-US" sz="1500" b="0" dirty="0"/>
          </a:p>
          <a:p>
            <a:pPr lvl="1"/>
            <a:r>
              <a:rPr lang="en-US" sz="3200" dirty="0"/>
              <a:t>May occur when the scope of the project changes and future work is no longer required</a:t>
            </a:r>
          </a:p>
          <a:p>
            <a:pPr marL="342900" lvl="1" indent="0">
              <a:buNone/>
            </a:pPr>
            <a:endParaRPr lang="en-US" sz="3200" dirty="0"/>
          </a:p>
          <a:p>
            <a:pPr lvl="1"/>
            <a:r>
              <a:rPr lang="en-US" sz="3200" b="0" dirty="0"/>
              <a:t>Invoking Termination for Convenience isn’t always “free”</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54</a:t>
            </a:fld>
            <a:endParaRPr lang="en-US">
              <a:solidFill>
                <a:srgbClr val="FFFFFF"/>
              </a:solidFill>
            </a:endParaRPr>
          </a:p>
        </p:txBody>
      </p:sp>
      <p:pic>
        <p:nvPicPr>
          <p:cNvPr id="6148" name="Picture 4" descr="Red and white button that says &quot;Cance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4933" y="4366724"/>
            <a:ext cx="2857500" cy="2381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150905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1" y="134379"/>
            <a:ext cx="10658475" cy="414338"/>
          </a:xfrm>
        </p:spPr>
        <p:txBody>
          <a:bodyPr>
            <a:normAutofit fontScale="90000"/>
          </a:bodyPr>
          <a:lstStyle/>
          <a:p>
            <a:r>
              <a:rPr lang="en-US" dirty="0"/>
              <a:t>Termination for Cause</a:t>
            </a:r>
          </a:p>
        </p:txBody>
      </p:sp>
      <p:sp>
        <p:nvSpPr>
          <p:cNvPr id="3" name="Content Placeholder 2"/>
          <p:cNvSpPr>
            <a:spLocks noGrp="1"/>
          </p:cNvSpPr>
          <p:nvPr>
            <p:ph idx="1"/>
          </p:nvPr>
        </p:nvSpPr>
        <p:spPr/>
        <p:txBody>
          <a:bodyPr>
            <a:normAutofit/>
          </a:bodyPr>
          <a:lstStyle/>
          <a:p>
            <a:r>
              <a:rPr lang="en-US" sz="3200" b="0" dirty="0"/>
              <a:t>Termination for Cause allows either party the right to cancel the SOW due to failure of the other party to execute to SOW requirements</a:t>
            </a:r>
          </a:p>
          <a:p>
            <a:endParaRPr lang="en-US" sz="3200" b="0" dirty="0"/>
          </a:p>
          <a:p>
            <a:r>
              <a:rPr lang="en-US" sz="3200" b="0" dirty="0"/>
              <a:t>If initiated by Customer, Termination for Cause requires Customer to demonstrate that the Vendor will be unable to cure the performance issues identified</a:t>
            </a:r>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55</a:t>
            </a:fld>
            <a:endParaRPr lang="en-US">
              <a:solidFill>
                <a:srgbClr val="FFFFFF"/>
              </a:solidFill>
            </a:endParaRPr>
          </a:p>
        </p:txBody>
      </p:sp>
    </p:spTree>
    <p:extLst>
      <p:ext uri="{BB962C8B-B14F-4D97-AF65-F5344CB8AC3E}">
        <p14:creationId xmlns:p14="http://schemas.microsoft.com/office/powerpoint/2010/main" val="14214441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Issue Escalation*</a:t>
            </a:r>
          </a:p>
        </p:txBody>
      </p:sp>
      <p:sp>
        <p:nvSpPr>
          <p:cNvPr id="6" name="Slide Number Placeholder 5"/>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56</a:t>
            </a:fld>
            <a:endParaRPr lang="en-US">
              <a:solidFill>
                <a:srgbClr val="FFFFFF"/>
              </a:solidFill>
            </a:endParaRPr>
          </a:p>
        </p:txBody>
      </p:sp>
      <p:graphicFrame>
        <p:nvGraphicFramePr>
          <p:cNvPr id="8" name="Diagram 7"/>
          <p:cNvGraphicFramePr/>
          <p:nvPr>
            <p:extLst>
              <p:ext uri="{D42A27DB-BD31-4B8C-83A1-F6EECF244321}">
                <p14:modId xmlns:p14="http://schemas.microsoft.com/office/powerpoint/2010/main" val="715869102"/>
              </p:ext>
            </p:extLst>
          </p:nvPr>
        </p:nvGraphicFramePr>
        <p:xfrm>
          <a:off x="457201" y="975892"/>
          <a:ext cx="11166528" cy="5596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 y="1248507"/>
            <a:ext cx="3516924" cy="523220"/>
          </a:xfrm>
          <a:prstGeom prst="rect">
            <a:avLst/>
          </a:prstGeom>
          <a:noFill/>
        </p:spPr>
        <p:txBody>
          <a:bodyPr wrap="square" rtlCol="0">
            <a:spAutoFit/>
          </a:bodyPr>
          <a:lstStyle/>
          <a:p>
            <a:r>
              <a:rPr lang="en-US" sz="2800" dirty="0"/>
              <a:t>*VPTS</a:t>
            </a:r>
          </a:p>
        </p:txBody>
      </p:sp>
    </p:spTree>
    <p:extLst>
      <p:ext uri="{BB962C8B-B14F-4D97-AF65-F5344CB8AC3E}">
        <p14:creationId xmlns:p14="http://schemas.microsoft.com/office/powerpoint/2010/main" val="761959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063" y="145215"/>
            <a:ext cx="4230164" cy="797248"/>
          </a:xfrm>
        </p:spPr>
        <p:txBody>
          <a:bodyPr>
            <a:noAutofit/>
          </a:bodyPr>
          <a:lstStyle/>
          <a:p>
            <a:r>
              <a:rPr lang="en-US" sz="5400" dirty="0"/>
              <a:t>QUESTIONS?</a:t>
            </a:r>
          </a:p>
        </p:txBody>
      </p:sp>
      <p:sp>
        <p:nvSpPr>
          <p:cNvPr id="5" name="Content Placeholder 4"/>
          <p:cNvSpPr>
            <a:spLocks noGrp="1"/>
          </p:cNvSpPr>
          <p:nvPr>
            <p:ph idx="1"/>
          </p:nvPr>
        </p:nvSpPr>
        <p:spPr/>
        <p:txBody>
          <a:bodyPr>
            <a:normAutofit fontScale="92500" lnSpcReduction="20000"/>
          </a:bodyPr>
          <a:lstStyle/>
          <a:p>
            <a:pPr marL="0" indent="0" algn="ctr">
              <a:lnSpc>
                <a:spcPct val="80000"/>
              </a:lnSpc>
              <a:buNone/>
            </a:pPr>
            <a:endParaRPr lang="en-US" sz="2400" b="0" dirty="0">
              <a:latin typeface="Franklin Gothic Medium Cond" panose="020B0606030402020204" pitchFamily="34" charset="0"/>
            </a:endParaRPr>
          </a:p>
          <a:p>
            <a:pPr marL="0" indent="0" algn="ctr">
              <a:lnSpc>
                <a:spcPct val="80000"/>
              </a:lnSpc>
              <a:buNone/>
            </a:pPr>
            <a:r>
              <a:rPr lang="en-US" sz="2400" dirty="0">
                <a:latin typeface="Franklin Gothic Medium Cond" panose="020B0606030402020204" pitchFamily="34" charset="0"/>
              </a:rPr>
              <a:t>Elizabeth Lopez, Contract Manager</a:t>
            </a:r>
          </a:p>
          <a:p>
            <a:pPr marL="0" indent="0" algn="ctr">
              <a:lnSpc>
                <a:spcPct val="80000"/>
              </a:lnSpc>
              <a:buNone/>
            </a:pPr>
            <a:r>
              <a:rPr lang="en-US" sz="2400" dirty="0">
                <a:latin typeface="Franklin Gothic Medium Cond" panose="020B0606030402020204" pitchFamily="34" charset="0"/>
              </a:rPr>
              <a:t>Enterprise Contract Management</a:t>
            </a:r>
          </a:p>
          <a:p>
            <a:pPr marL="0" indent="0" algn="ctr">
              <a:lnSpc>
                <a:spcPct val="80000"/>
              </a:lnSpc>
              <a:buNone/>
            </a:pPr>
            <a:r>
              <a:rPr lang="en-US" sz="2400" dirty="0">
                <a:latin typeface="Franklin Gothic Medium Cond" panose="020B0606030402020204" pitchFamily="34" charset="0"/>
                <a:hlinkClick r:id="rId3"/>
              </a:rPr>
              <a:t>elizabeth.lopez@dir.texas.gov</a:t>
            </a:r>
            <a:r>
              <a:rPr lang="en-US" sz="2400" dirty="0">
                <a:latin typeface="Franklin Gothic Medium Cond" panose="020B0606030402020204" pitchFamily="34" charset="0"/>
              </a:rPr>
              <a:t>   </a:t>
            </a:r>
          </a:p>
          <a:p>
            <a:pPr marL="0" indent="0" algn="ctr">
              <a:lnSpc>
                <a:spcPct val="80000"/>
              </a:lnSpc>
              <a:buNone/>
            </a:pPr>
            <a:endParaRPr lang="en-US" sz="2400" b="0" dirty="0">
              <a:latin typeface="Franklin Gothic Medium Cond" panose="020B0606030402020204" pitchFamily="34" charset="0"/>
            </a:endParaRPr>
          </a:p>
          <a:p>
            <a:pPr marL="0" indent="0" algn="ctr">
              <a:lnSpc>
                <a:spcPct val="80000"/>
              </a:lnSpc>
              <a:buNone/>
            </a:pPr>
            <a:r>
              <a:rPr lang="en-US" sz="2400" b="0" dirty="0">
                <a:latin typeface="Franklin Gothic Medium Cond" panose="020B0606030402020204" pitchFamily="34" charset="0"/>
              </a:rPr>
              <a:t>Shannon Kelley, Manager</a:t>
            </a:r>
          </a:p>
          <a:p>
            <a:pPr marL="0" indent="0" algn="ctr">
              <a:lnSpc>
                <a:spcPct val="80000"/>
              </a:lnSpc>
              <a:buNone/>
            </a:pPr>
            <a:r>
              <a:rPr lang="en-US" sz="2400" b="0" dirty="0">
                <a:latin typeface="Franklin Gothic Medium Cond" panose="020B0606030402020204" pitchFamily="34" charset="0"/>
              </a:rPr>
              <a:t>Enterprise Contract Management</a:t>
            </a:r>
          </a:p>
          <a:p>
            <a:pPr marL="0" indent="0" algn="ctr">
              <a:lnSpc>
                <a:spcPct val="80000"/>
              </a:lnSpc>
              <a:buNone/>
            </a:pPr>
            <a:r>
              <a:rPr lang="en-US" sz="2400" b="0" dirty="0">
                <a:latin typeface="Franklin Gothic Medium Cond" panose="020B0606030402020204" pitchFamily="34" charset="0"/>
                <a:hlinkClick r:id="rId4"/>
              </a:rPr>
              <a:t>shannon.kelley@dir.texas.gov</a:t>
            </a:r>
            <a:r>
              <a:rPr lang="en-US" sz="2400" b="0" dirty="0">
                <a:latin typeface="Franklin Gothic Medium Cond" panose="020B0606030402020204" pitchFamily="34" charset="0"/>
              </a:rPr>
              <a:t> </a:t>
            </a:r>
          </a:p>
          <a:p>
            <a:pPr marL="0" indent="0" algn="ctr">
              <a:lnSpc>
                <a:spcPct val="80000"/>
              </a:lnSpc>
              <a:buNone/>
            </a:pPr>
            <a:endParaRPr lang="en-US" sz="2400" b="0" dirty="0">
              <a:latin typeface="Franklin Gothic Medium Cond" panose="020B0606030402020204" pitchFamily="34" charset="0"/>
            </a:endParaRPr>
          </a:p>
          <a:p>
            <a:pPr marL="0" indent="0" algn="ctr">
              <a:lnSpc>
                <a:spcPct val="80000"/>
              </a:lnSpc>
              <a:buNone/>
            </a:pPr>
            <a:r>
              <a:rPr lang="en-US" sz="2400" dirty="0">
                <a:latin typeface="Franklin Gothic Medium Cond" panose="020B0606030402020204" pitchFamily="34" charset="0"/>
              </a:rPr>
              <a:t>Tom </a:t>
            </a:r>
            <a:r>
              <a:rPr lang="en-US" sz="2400" dirty="0" err="1">
                <a:latin typeface="Franklin Gothic Medium Cond" panose="020B0606030402020204" pitchFamily="34" charset="0"/>
              </a:rPr>
              <a:t>Niland</a:t>
            </a:r>
            <a:r>
              <a:rPr lang="en-US" sz="2400" dirty="0">
                <a:latin typeface="Franklin Gothic Medium Cond" panose="020B0606030402020204" pitchFamily="34" charset="0"/>
              </a:rPr>
              <a:t>, Program Director</a:t>
            </a:r>
          </a:p>
          <a:p>
            <a:pPr marL="0" indent="0" algn="ctr">
              <a:lnSpc>
                <a:spcPct val="80000"/>
              </a:lnSpc>
              <a:buNone/>
            </a:pPr>
            <a:r>
              <a:rPr lang="en-US" sz="2400" dirty="0">
                <a:latin typeface="Franklin Gothic Medium Cond" panose="020B0606030402020204" pitchFamily="34" charset="0"/>
              </a:rPr>
              <a:t>Statewide Project Delivery Framework</a:t>
            </a:r>
          </a:p>
          <a:p>
            <a:pPr marL="0" indent="0" algn="ctr">
              <a:lnSpc>
                <a:spcPct val="80000"/>
              </a:lnSpc>
              <a:buNone/>
            </a:pPr>
            <a:r>
              <a:rPr lang="en-US" sz="2400" dirty="0">
                <a:latin typeface="Franklin Gothic Medium Cond" panose="020B0606030402020204" pitchFamily="34" charset="0"/>
                <a:hlinkClick r:id="rId5"/>
              </a:rPr>
              <a:t>tom.niland@dir.texas.gov</a:t>
            </a:r>
            <a:r>
              <a:rPr lang="en-US" sz="2400" dirty="0">
                <a:latin typeface="Franklin Gothic Medium Cond" panose="020B0606030402020204" pitchFamily="34" charset="0"/>
              </a:rPr>
              <a:t> </a:t>
            </a:r>
          </a:p>
          <a:p>
            <a:pPr marL="0" indent="0" algn="ctr">
              <a:lnSpc>
                <a:spcPct val="80000"/>
              </a:lnSpc>
              <a:buNone/>
            </a:pPr>
            <a:endParaRPr lang="en-US" sz="2000" b="0" dirty="0">
              <a:latin typeface="Franklin Gothic Medium Cond" panose="020B0606030402020204" pitchFamily="34" charset="0"/>
              <a:hlinkClick r:id="rId6"/>
            </a:endParaRPr>
          </a:p>
          <a:p>
            <a:pPr marL="0" indent="0" algn="ctr">
              <a:lnSpc>
                <a:spcPct val="80000"/>
              </a:lnSpc>
              <a:buNone/>
            </a:pPr>
            <a:endParaRPr lang="en-US" sz="2000" b="0" dirty="0">
              <a:latin typeface="Franklin Gothic Medium Cond" panose="020B0606030402020204" pitchFamily="34" charset="0"/>
              <a:hlinkClick r:id="rId6"/>
            </a:endParaRPr>
          </a:p>
          <a:p>
            <a:pPr marL="0" indent="0" algn="ctr">
              <a:lnSpc>
                <a:spcPct val="80000"/>
              </a:lnSpc>
              <a:buNone/>
            </a:pPr>
            <a:r>
              <a:rPr lang="en-US" b="0" dirty="0"/>
              <a:t> </a:t>
            </a:r>
          </a:p>
          <a:p>
            <a:pPr marL="0" indent="0" algn="ctr">
              <a:lnSpc>
                <a:spcPct val="80000"/>
              </a:lnSpc>
              <a:buNone/>
            </a:pPr>
            <a:endParaRPr lang="en-US" b="0" dirty="0"/>
          </a:p>
          <a:p>
            <a:pPr marL="0" indent="0" algn="ctr">
              <a:lnSpc>
                <a:spcPct val="80000"/>
              </a:lnSpc>
              <a:buNone/>
            </a:pPr>
            <a:endParaRPr lang="en-US" b="0" dirty="0"/>
          </a:p>
          <a:p>
            <a:pPr marL="0" indent="0" algn="ctr">
              <a:lnSpc>
                <a:spcPct val="80000"/>
              </a:lnSpc>
              <a:buNone/>
            </a:pPr>
            <a:endParaRPr lang="en-US" b="0" dirty="0"/>
          </a:p>
          <a:p>
            <a:pPr marL="0" indent="0">
              <a:lnSpc>
                <a:spcPct val="80000"/>
              </a:lnSpc>
              <a:buNone/>
            </a:pPr>
            <a:endParaRPr lang="en-US" dirty="0"/>
          </a:p>
        </p:txBody>
      </p:sp>
      <p:sp>
        <p:nvSpPr>
          <p:cNvPr id="4" name="Slide Number Placeholder 3"/>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solidFill>
                  <a:srgbClr val="FFFFFF"/>
                </a:solidFill>
              </a:rPr>
              <a:pPr/>
              <a:t>57</a:t>
            </a:fld>
            <a:endParaRPr lang="en-US">
              <a:solidFill>
                <a:srgbClr val="FFFFFF"/>
              </a:solidFill>
            </a:endParaRPr>
          </a:p>
        </p:txBody>
      </p:sp>
    </p:spTree>
    <p:extLst>
      <p:ext uri="{BB962C8B-B14F-4D97-AF65-F5344CB8AC3E}">
        <p14:creationId xmlns:p14="http://schemas.microsoft.com/office/powerpoint/2010/main" val="2689233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Autofit/>
          </a:bodyPr>
          <a:lstStyle/>
          <a:p>
            <a:r>
              <a:rPr lang="en-US" sz="3600" dirty="0"/>
              <a:t>DIR Contract Categories Appropriate for SOWS</a:t>
            </a:r>
          </a:p>
        </p:txBody>
      </p:sp>
      <p:sp>
        <p:nvSpPr>
          <p:cNvPr id="17412" name="Rectangle 3"/>
          <p:cNvSpPr>
            <a:spLocks noGrp="1" noChangeArrowheads="1"/>
          </p:cNvSpPr>
          <p:nvPr>
            <p:ph idx="1"/>
          </p:nvPr>
        </p:nvSpPr>
        <p:spPr>
          <a:xfrm>
            <a:off x="359570" y="1143002"/>
            <a:ext cx="11472863" cy="980823"/>
          </a:xfrm>
        </p:spPr>
        <p:txBody>
          <a:bodyPr>
            <a:normAutofit/>
          </a:bodyPr>
          <a:lstStyle/>
          <a:p>
            <a:pPr marL="0" indent="0">
              <a:buNone/>
            </a:pPr>
            <a:r>
              <a:rPr lang="en-US" sz="3200" dirty="0"/>
              <a:t>DIR has established contracts that prequalify vendors to respond to SOWs across a variety of technology categories, including:</a:t>
            </a:r>
          </a:p>
          <a:p>
            <a:pPr marL="0" indent="0">
              <a:buNone/>
            </a:pPr>
            <a:endParaRPr lang="en-US" sz="3200" dirty="0"/>
          </a:p>
        </p:txBody>
      </p:sp>
      <p:sp>
        <p:nvSpPr>
          <p:cNvPr id="6" name="Rectangle 3"/>
          <p:cNvSpPr txBox="1">
            <a:spLocks noChangeArrowheads="1"/>
          </p:cNvSpPr>
          <p:nvPr/>
        </p:nvSpPr>
        <p:spPr bwMode="auto">
          <a:xfrm>
            <a:off x="1328568" y="2663830"/>
            <a:ext cx="10279851" cy="3590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82575" indent="-282575" algn="l" rtl="0" eaLnBrk="1" fontAlgn="base" hangingPunct="1">
              <a:spcBef>
                <a:spcPct val="40000"/>
              </a:spcBef>
              <a:spcAft>
                <a:spcPct val="0"/>
              </a:spcAft>
              <a:buBlip>
                <a:blip r:embed="rId3"/>
              </a:buBlip>
              <a:defRPr sz="2400" b="1">
                <a:solidFill>
                  <a:schemeClr val="tx1"/>
                </a:solidFill>
                <a:latin typeface="+mn-lt"/>
                <a:ea typeface="+mn-ea"/>
                <a:cs typeface="+mn-cs"/>
              </a:defRPr>
            </a:lvl1pPr>
            <a:lvl2pPr marL="576263" indent="-179388" algn="l" rtl="0" eaLnBrk="1" fontAlgn="base" hangingPunct="1">
              <a:spcBef>
                <a:spcPct val="40000"/>
              </a:spcBef>
              <a:spcAft>
                <a:spcPct val="0"/>
              </a:spcAft>
              <a:buSzPct val="110000"/>
              <a:buChar char="•"/>
              <a:defRPr sz="2000" b="1">
                <a:solidFill>
                  <a:schemeClr val="tx1"/>
                </a:solidFill>
                <a:latin typeface="+mn-lt"/>
              </a:defRPr>
            </a:lvl2pPr>
            <a:lvl3pPr marL="914400" indent="-223838" algn="l" rtl="0" eaLnBrk="1" fontAlgn="base" hangingPunct="1">
              <a:spcBef>
                <a:spcPct val="30000"/>
              </a:spcBef>
              <a:spcAft>
                <a:spcPct val="0"/>
              </a:spcAft>
              <a:buClr>
                <a:srgbClr val="457BE7"/>
              </a:buClr>
              <a:buSzPct val="80000"/>
              <a:buFont typeface="Webdings" pitchFamily="18" charset="2"/>
              <a:buChar char="4"/>
              <a:defRPr sz="2400">
                <a:solidFill>
                  <a:schemeClr val="tx1"/>
                </a:solidFill>
                <a:latin typeface="+mn-lt"/>
              </a:defRPr>
            </a:lvl3pPr>
            <a:lvl4pPr marL="1196975" indent="-168275" algn="l" rtl="0" eaLnBrk="1" fontAlgn="base" hangingPunct="1">
              <a:spcBef>
                <a:spcPct val="30000"/>
              </a:spcBef>
              <a:spcAft>
                <a:spcPct val="0"/>
              </a:spcAft>
              <a:buClr>
                <a:schemeClr val="tx1"/>
              </a:buClr>
              <a:buChar char="•"/>
              <a:defRPr sz="1600">
                <a:solidFill>
                  <a:schemeClr val="tx1"/>
                </a:solidFill>
                <a:latin typeface="+mn-lt"/>
              </a:defRPr>
            </a:lvl4pPr>
            <a:lvl5pPr marL="14906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5pPr>
            <a:lvl6pPr marL="19478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6pPr>
            <a:lvl7pPr marL="24050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7pPr>
            <a:lvl8pPr marL="28622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8pPr>
            <a:lvl9pPr marL="3319463" indent="-179388" algn="l" rtl="0" eaLnBrk="1" fontAlgn="base" hangingPunct="1">
              <a:spcBef>
                <a:spcPct val="30000"/>
              </a:spcBef>
              <a:spcAft>
                <a:spcPct val="0"/>
              </a:spcAft>
              <a:buClr>
                <a:srgbClr val="457BE7"/>
              </a:buClr>
              <a:buFont typeface="Arial" charset="0"/>
              <a:buChar char="»"/>
              <a:defRPr sz="1400">
                <a:solidFill>
                  <a:schemeClr val="tx1"/>
                </a:solidFill>
                <a:latin typeface="+mn-lt"/>
              </a:defRPr>
            </a:lvl9pPr>
          </a:lstStyle>
          <a:p>
            <a:pPr marL="509588" lvl="1" indent="-457200" fontAlgn="auto">
              <a:lnSpc>
                <a:spcPct val="90000"/>
              </a:lnSpc>
              <a:spcBef>
                <a:spcPts val="0"/>
              </a:spcBef>
              <a:spcAft>
                <a:spcPts val="600"/>
              </a:spcAft>
              <a:buClr>
                <a:schemeClr val="tx1"/>
              </a:buClr>
              <a:buSzTx/>
            </a:pPr>
            <a:r>
              <a:rPr lang="en-US" sz="3200" b="0" dirty="0">
                <a:latin typeface="Franklin Gothic Medium Cond" panose="020B0606030402020204" pitchFamily="34" charset="0"/>
              </a:rPr>
              <a:t>Deliverables Based Information Technology Services (DBITS)</a:t>
            </a:r>
          </a:p>
          <a:p>
            <a:pPr marL="509588" lvl="1" indent="-457200" fontAlgn="auto">
              <a:lnSpc>
                <a:spcPct val="90000"/>
              </a:lnSpc>
              <a:spcBef>
                <a:spcPts val="0"/>
              </a:spcBef>
              <a:spcAft>
                <a:spcPts val="600"/>
              </a:spcAft>
              <a:buClr>
                <a:schemeClr val="tx1"/>
              </a:buClr>
              <a:buSzTx/>
            </a:pPr>
            <a:r>
              <a:rPr lang="en-US" sz="3200" b="0" dirty="0">
                <a:latin typeface="Franklin Gothic Medium Cond" panose="020B0606030402020204" pitchFamily="34" charset="0"/>
              </a:rPr>
              <a:t>Managed Services for Information Technology </a:t>
            </a:r>
          </a:p>
          <a:p>
            <a:pPr marL="509588" lvl="1" indent="-457200" fontAlgn="auto">
              <a:lnSpc>
                <a:spcPct val="90000"/>
              </a:lnSpc>
              <a:spcBef>
                <a:spcPts val="0"/>
              </a:spcBef>
              <a:spcAft>
                <a:spcPts val="600"/>
              </a:spcAft>
              <a:buClr>
                <a:schemeClr val="tx1"/>
              </a:buClr>
              <a:buSzTx/>
            </a:pPr>
            <a:r>
              <a:rPr lang="en-US" sz="3200" b="0" dirty="0">
                <a:latin typeface="Franklin Gothic Medium Cond" panose="020B0606030402020204" pitchFamily="34" charset="0"/>
              </a:rPr>
              <a:t>Comprehensive Web Development</a:t>
            </a:r>
          </a:p>
          <a:p>
            <a:pPr marL="509588" lvl="1" indent="-457200" fontAlgn="auto">
              <a:lnSpc>
                <a:spcPct val="90000"/>
              </a:lnSpc>
              <a:spcBef>
                <a:spcPts val="0"/>
              </a:spcBef>
              <a:spcAft>
                <a:spcPts val="600"/>
              </a:spcAft>
              <a:buClr>
                <a:schemeClr val="tx1"/>
              </a:buClr>
              <a:buSzTx/>
            </a:pPr>
            <a:r>
              <a:rPr lang="en-US" sz="3200" b="0" dirty="0">
                <a:latin typeface="Franklin Gothic Medium Cond" panose="020B0606030402020204" pitchFamily="34" charset="0"/>
              </a:rPr>
              <a:t>IT Security Services</a:t>
            </a:r>
          </a:p>
          <a:p>
            <a:pPr marL="509588" lvl="1" indent="-457200" fontAlgn="auto">
              <a:lnSpc>
                <a:spcPct val="90000"/>
              </a:lnSpc>
              <a:spcBef>
                <a:spcPts val="0"/>
              </a:spcBef>
              <a:spcAft>
                <a:spcPts val="600"/>
              </a:spcAft>
              <a:buClr>
                <a:schemeClr val="tx1"/>
              </a:buClr>
              <a:buSzTx/>
            </a:pPr>
            <a:r>
              <a:rPr lang="en-US" sz="3200" b="0" dirty="0">
                <a:latin typeface="Franklin Gothic Medium Cond" panose="020B0606030402020204" pitchFamily="34" charset="0"/>
              </a:rPr>
              <a:t>Cloud Services </a:t>
            </a:r>
          </a:p>
        </p:txBody>
      </p:sp>
    </p:spTree>
    <p:extLst>
      <p:ext uri="{BB962C8B-B14F-4D97-AF65-F5344CB8AC3E}">
        <p14:creationId xmlns:p14="http://schemas.microsoft.com/office/powerpoint/2010/main" val="87660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pPr eaLnBrk="1" hangingPunct="1"/>
            <a:r>
              <a:rPr lang="en-US" dirty="0"/>
              <a:t>SOW Elements</a:t>
            </a:r>
          </a:p>
        </p:txBody>
      </p:sp>
      <p:sp>
        <p:nvSpPr>
          <p:cNvPr id="17412" name="Rectangle 3"/>
          <p:cNvSpPr>
            <a:spLocks noGrp="1" noChangeArrowheads="1"/>
          </p:cNvSpPr>
          <p:nvPr>
            <p:ph idx="1"/>
          </p:nvPr>
        </p:nvSpPr>
        <p:spPr>
          <a:xfrm>
            <a:off x="359570" y="1143002"/>
            <a:ext cx="11472863" cy="981055"/>
          </a:xfrm>
        </p:spPr>
        <p:txBody>
          <a:bodyPr>
            <a:normAutofit/>
          </a:bodyPr>
          <a:lstStyle/>
          <a:p>
            <a:pPr marL="0" lvl="0" indent="0">
              <a:buNone/>
            </a:pPr>
            <a:r>
              <a:rPr lang="en-US" sz="2800" b="0" dirty="0"/>
              <a:t>While a Statement of Work is unique for each project, SOW elements are generally consistent across projects:</a:t>
            </a:r>
          </a:p>
        </p:txBody>
      </p:sp>
      <p:sp>
        <p:nvSpPr>
          <p:cNvPr id="2" name="Slide Number Placeholder 1"/>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t>7</a:t>
            </a:fld>
            <a:endParaRPr lang="en-US"/>
          </a:p>
        </p:txBody>
      </p:sp>
      <p:sp>
        <p:nvSpPr>
          <p:cNvPr id="3" name="Rectangle 2"/>
          <p:cNvSpPr/>
          <p:nvPr/>
        </p:nvSpPr>
        <p:spPr>
          <a:xfrm>
            <a:off x="997605" y="2532271"/>
            <a:ext cx="4600307" cy="1815882"/>
          </a:xfrm>
          <a:prstGeom prst="rect">
            <a:avLst/>
          </a:prstGeom>
        </p:spPr>
        <p:txBody>
          <a:bodyPr wrap="square" numCol="1">
            <a:spAutoFit/>
          </a:bodyPr>
          <a:lstStyle/>
          <a:p>
            <a:pPr marL="800100" lvl="1" indent="-342900">
              <a:buFont typeface="Arial" panose="020B0604020202020204" pitchFamily="34" charset="0"/>
              <a:buChar char="•"/>
            </a:pPr>
            <a:r>
              <a:rPr lang="en-US" sz="2800" dirty="0">
                <a:latin typeface="Franklin Gothic Medium Cond" panose="020B0606030402020204" pitchFamily="34" charset="0"/>
              </a:rPr>
              <a:t>Scope of Project</a:t>
            </a:r>
          </a:p>
          <a:p>
            <a:pPr marL="800100" lvl="1" indent="-342900">
              <a:buFont typeface="Arial" panose="020B0604020202020204" pitchFamily="34" charset="0"/>
              <a:buChar char="•"/>
            </a:pPr>
            <a:r>
              <a:rPr lang="en-US" sz="2800" dirty="0">
                <a:latin typeface="Franklin Gothic Medium Cond" panose="020B0606030402020204" pitchFamily="34" charset="0"/>
              </a:rPr>
              <a:t>Roles and Responsibilities</a:t>
            </a:r>
          </a:p>
          <a:p>
            <a:pPr marL="800100" lvl="1" indent="-342900">
              <a:buFont typeface="Arial" panose="020B0604020202020204" pitchFamily="34" charset="0"/>
              <a:buChar char="•"/>
            </a:pPr>
            <a:r>
              <a:rPr lang="en-US" sz="2800" dirty="0">
                <a:latin typeface="Franklin Gothic Medium Cond" panose="020B0606030402020204" pitchFamily="34" charset="0"/>
              </a:rPr>
              <a:t>Deliverables</a:t>
            </a:r>
          </a:p>
          <a:p>
            <a:pPr marL="800100" lvl="1" indent="-342900">
              <a:buFont typeface="Arial" panose="020B0604020202020204" pitchFamily="34" charset="0"/>
              <a:buChar char="•"/>
            </a:pPr>
            <a:r>
              <a:rPr lang="en-US" sz="2800" dirty="0">
                <a:latin typeface="Franklin Gothic Medium Cond" panose="020B0606030402020204" pitchFamily="34" charset="0"/>
              </a:rPr>
              <a:t>Schedule</a:t>
            </a:r>
          </a:p>
        </p:txBody>
      </p:sp>
      <p:sp>
        <p:nvSpPr>
          <p:cNvPr id="4" name="Rectangle 3"/>
          <p:cNvSpPr/>
          <p:nvPr/>
        </p:nvSpPr>
        <p:spPr>
          <a:xfrm>
            <a:off x="5345152" y="2443593"/>
            <a:ext cx="6742770" cy="1815882"/>
          </a:xfrm>
          <a:prstGeom prst="rect">
            <a:avLst/>
          </a:prstGeom>
        </p:spPr>
        <p:txBody>
          <a:bodyPr wrap="square">
            <a:spAutoFit/>
          </a:bodyPr>
          <a:lstStyle/>
          <a:p>
            <a:pPr marL="800100" lvl="1" indent="-342900">
              <a:buFont typeface="Arial" panose="020B0604020202020204" pitchFamily="34" charset="0"/>
              <a:buChar char="•"/>
            </a:pPr>
            <a:r>
              <a:rPr lang="en-US" sz="2800" dirty="0">
                <a:latin typeface="Franklin Gothic Medium Cond" panose="020B0606030402020204" pitchFamily="34" charset="0"/>
              </a:rPr>
              <a:t>Performance and Service Levels</a:t>
            </a:r>
          </a:p>
          <a:p>
            <a:pPr marL="800100" lvl="1" indent="-342900">
              <a:buFont typeface="Arial" panose="020B0604020202020204" pitchFamily="34" charset="0"/>
              <a:buChar char="•"/>
            </a:pPr>
            <a:r>
              <a:rPr lang="en-US" sz="2800" dirty="0">
                <a:latin typeface="Franklin Gothic Medium Cond" panose="020B0606030402020204" pitchFamily="34" charset="0"/>
              </a:rPr>
              <a:t>Acceptance Criteria</a:t>
            </a:r>
          </a:p>
          <a:p>
            <a:pPr marL="800100" lvl="1" indent="-342900">
              <a:buFont typeface="Arial" panose="020B0604020202020204" pitchFamily="34" charset="0"/>
              <a:buChar char="•"/>
            </a:pPr>
            <a:r>
              <a:rPr lang="en-US" sz="2800" dirty="0">
                <a:latin typeface="Franklin Gothic Medium Cond" panose="020B0606030402020204" pitchFamily="34" charset="0"/>
              </a:rPr>
              <a:t>Pricing and Payment Schedules/Milestones</a:t>
            </a:r>
          </a:p>
          <a:p>
            <a:pPr marL="800100" lvl="1" indent="-342900">
              <a:buFont typeface="Arial" panose="020B0604020202020204" pitchFamily="34" charset="0"/>
              <a:buChar char="•"/>
            </a:pPr>
            <a:r>
              <a:rPr lang="en-US" sz="2800" dirty="0">
                <a:latin typeface="Franklin Gothic Medium Cond" panose="020B0606030402020204" pitchFamily="34" charset="0"/>
              </a:rPr>
              <a:t>Assumptions</a:t>
            </a:r>
          </a:p>
        </p:txBody>
      </p:sp>
    </p:spTree>
    <p:extLst>
      <p:ext uri="{BB962C8B-B14F-4D97-AF65-F5344CB8AC3E}">
        <p14:creationId xmlns:p14="http://schemas.microsoft.com/office/powerpoint/2010/main" val="1603560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pPr eaLnBrk="1" hangingPunct="1"/>
            <a:r>
              <a:rPr lang="en-US" dirty="0"/>
              <a:t>SOW Elements</a:t>
            </a:r>
          </a:p>
        </p:txBody>
      </p:sp>
      <p:sp>
        <p:nvSpPr>
          <p:cNvPr id="2" name="Slide Number Placeholder 1"/>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t>8</a:t>
            </a:fld>
            <a:endParaRPr lang="en-US"/>
          </a:p>
        </p:txBody>
      </p:sp>
      <p:sp>
        <p:nvSpPr>
          <p:cNvPr id="10" name="Rectangle 3"/>
          <p:cNvSpPr txBox="1">
            <a:spLocks noChangeArrowheads="1"/>
          </p:cNvSpPr>
          <p:nvPr/>
        </p:nvSpPr>
        <p:spPr>
          <a:xfrm>
            <a:off x="457200" y="1564318"/>
            <a:ext cx="11472863" cy="4776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Franklin Gothic Medium" panose="020B06030201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Franklin Gothic Book" panose="020B05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Book" panose="020B05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dirty="0"/>
              <a:t>Additional Considerations:</a:t>
            </a:r>
          </a:p>
        </p:txBody>
      </p:sp>
      <p:sp>
        <p:nvSpPr>
          <p:cNvPr id="11" name="Rectangle 10"/>
          <p:cNvSpPr/>
          <p:nvPr/>
        </p:nvSpPr>
        <p:spPr>
          <a:xfrm>
            <a:off x="1161469" y="2523678"/>
            <a:ext cx="4047893" cy="1384995"/>
          </a:xfrm>
          <a:prstGeom prst="rect">
            <a:avLst/>
          </a:prstGeom>
        </p:spPr>
        <p:txBody>
          <a:bodyPr wrap="square" numCol="1">
            <a:spAutoFit/>
          </a:bodyPr>
          <a:lstStyle/>
          <a:p>
            <a:pPr marL="800100" lvl="1" indent="-342900">
              <a:buFont typeface="Arial" panose="020B0604020202020204" pitchFamily="34" charset="0"/>
              <a:buChar char="•"/>
            </a:pPr>
            <a:r>
              <a:rPr lang="en-US" sz="2800" dirty="0">
                <a:latin typeface="Franklin Gothic Medium Cond" panose="020B0606030402020204" pitchFamily="34" charset="0"/>
              </a:rPr>
              <a:t>Submission/Format</a:t>
            </a:r>
          </a:p>
          <a:p>
            <a:pPr marL="800100" lvl="1" indent="-342900">
              <a:buFont typeface="Arial" panose="020B0604020202020204" pitchFamily="34" charset="0"/>
              <a:buChar char="•"/>
            </a:pPr>
            <a:r>
              <a:rPr lang="en-US" sz="2800" dirty="0">
                <a:latin typeface="Franklin Gothic Medium Cond" panose="020B0606030402020204" pitchFamily="34" charset="0"/>
              </a:rPr>
              <a:t>Reports and Meetings</a:t>
            </a:r>
          </a:p>
          <a:p>
            <a:pPr marL="800100" lvl="1" indent="-342900">
              <a:buFont typeface="Arial" panose="020B0604020202020204" pitchFamily="34" charset="0"/>
              <a:buChar char="•"/>
            </a:pPr>
            <a:r>
              <a:rPr lang="en-US" sz="2800" dirty="0">
                <a:latin typeface="Franklin Gothic Medium Cond" panose="020B0606030402020204" pitchFamily="34" charset="0"/>
              </a:rPr>
              <a:t>Period of Performance</a:t>
            </a:r>
          </a:p>
        </p:txBody>
      </p:sp>
      <p:sp>
        <p:nvSpPr>
          <p:cNvPr id="12" name="Rectangle 11"/>
          <p:cNvSpPr/>
          <p:nvPr/>
        </p:nvSpPr>
        <p:spPr>
          <a:xfrm>
            <a:off x="5332026" y="2527180"/>
            <a:ext cx="5617185" cy="1384995"/>
          </a:xfrm>
          <a:prstGeom prst="rect">
            <a:avLst/>
          </a:prstGeom>
        </p:spPr>
        <p:txBody>
          <a:bodyPr wrap="square" numCol="1">
            <a:spAutoFit/>
          </a:bodyPr>
          <a:lstStyle/>
          <a:p>
            <a:pPr marL="800100" lvl="1" indent="-342900">
              <a:buFont typeface="Arial" panose="020B0604020202020204" pitchFamily="34" charset="0"/>
              <a:buChar char="•"/>
            </a:pPr>
            <a:r>
              <a:rPr lang="en-US" sz="2800" dirty="0">
                <a:latin typeface="Franklin Gothic Medium Cond" panose="020B0606030402020204" pitchFamily="34" charset="0"/>
              </a:rPr>
              <a:t>Customer Furnished Equipment and Workspace</a:t>
            </a:r>
          </a:p>
          <a:p>
            <a:pPr marL="800100" lvl="1" indent="-342900">
              <a:buFont typeface="Arial" panose="020B0604020202020204" pitchFamily="34" charset="0"/>
              <a:buChar char="•"/>
            </a:pPr>
            <a:r>
              <a:rPr lang="en-US" sz="2800" dirty="0">
                <a:latin typeface="Franklin Gothic Medium Cond" panose="020B0606030402020204" pitchFamily="34" charset="0"/>
              </a:rPr>
              <a:t>Additional Terms and Conditions</a:t>
            </a:r>
          </a:p>
        </p:txBody>
      </p:sp>
    </p:spTree>
    <p:extLst>
      <p:ext uri="{BB962C8B-B14F-4D97-AF65-F5344CB8AC3E}">
        <p14:creationId xmlns:p14="http://schemas.microsoft.com/office/powerpoint/2010/main" val="155042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Autofit/>
          </a:bodyPr>
          <a:lstStyle/>
          <a:p>
            <a:pPr eaLnBrk="1" hangingPunct="1"/>
            <a:r>
              <a:rPr lang="en-US" sz="4400" dirty="0"/>
              <a:t>SOW Lifecycle</a:t>
            </a:r>
          </a:p>
        </p:txBody>
      </p:sp>
      <p:sp>
        <p:nvSpPr>
          <p:cNvPr id="4" name="Content Placeholder 3"/>
          <p:cNvSpPr>
            <a:spLocks noGrp="1"/>
          </p:cNvSpPr>
          <p:nvPr>
            <p:ph sz="half" idx="2"/>
          </p:nvPr>
        </p:nvSpPr>
        <p:spPr>
          <a:xfrm>
            <a:off x="663497" y="1165225"/>
            <a:ext cx="9990215" cy="5529262"/>
          </a:xfrm>
        </p:spPr>
        <p:txBody>
          <a:bodyPr/>
          <a:lstStyle/>
          <a:p>
            <a:pPr marL="0" indent="0">
              <a:buNone/>
            </a:pPr>
            <a:r>
              <a:rPr lang="en-US" sz="2800" dirty="0"/>
              <a:t>This training establishes best practices in the Statement of Work lifecycle:</a:t>
            </a:r>
          </a:p>
          <a:p>
            <a:pPr marL="0" indent="0">
              <a:buNone/>
            </a:pPr>
            <a:endParaRPr lang="en-US" sz="2800" dirty="0"/>
          </a:p>
          <a:p>
            <a:pPr lvl="1"/>
            <a:r>
              <a:rPr lang="en-US" sz="3200" dirty="0"/>
              <a:t>The </a:t>
            </a:r>
            <a:r>
              <a:rPr lang="en-US" sz="3200" b="1" i="1" dirty="0"/>
              <a:t>planning</a:t>
            </a:r>
            <a:r>
              <a:rPr lang="en-US" sz="3200" dirty="0"/>
              <a:t>  responsibilities to begin with the right foundation</a:t>
            </a:r>
          </a:p>
          <a:p>
            <a:pPr lvl="1"/>
            <a:endParaRPr lang="en-US" sz="3200" dirty="0"/>
          </a:p>
          <a:p>
            <a:pPr lvl="1"/>
            <a:r>
              <a:rPr lang="en-US" sz="3200" dirty="0"/>
              <a:t>The intended </a:t>
            </a:r>
            <a:r>
              <a:rPr lang="en-US" sz="3200" b="1" i="1" dirty="0"/>
              <a:t>selection</a:t>
            </a:r>
            <a:r>
              <a:rPr lang="en-US" sz="3200" i="1" dirty="0"/>
              <a:t> </a:t>
            </a:r>
            <a:r>
              <a:rPr lang="en-US" sz="3200" dirty="0"/>
              <a:t> approach to be leveraged by agencies</a:t>
            </a:r>
          </a:p>
          <a:p>
            <a:pPr lvl="1"/>
            <a:endParaRPr lang="en-US" sz="3200" dirty="0"/>
          </a:p>
          <a:p>
            <a:pPr lvl="1"/>
            <a:r>
              <a:rPr lang="en-US" sz="3200" dirty="0"/>
              <a:t>The best practices in vendor </a:t>
            </a:r>
            <a:r>
              <a:rPr lang="en-US" sz="3200" b="1" i="1" dirty="0"/>
              <a:t>management</a:t>
            </a:r>
            <a:r>
              <a:rPr lang="en-US" sz="3200" dirty="0"/>
              <a:t>  to agreed outcomes</a:t>
            </a:r>
          </a:p>
        </p:txBody>
      </p:sp>
      <p:sp>
        <p:nvSpPr>
          <p:cNvPr id="3" name="Slide Number Placeholder 2"/>
          <p:cNvSpPr>
            <a:spLocks noGrp="1"/>
          </p:cNvSpPr>
          <p:nvPr>
            <p:ph type="sldNum" sz="quarter" idx="4294967295"/>
          </p:nvPr>
        </p:nvSpPr>
        <p:spPr>
          <a:xfrm>
            <a:off x="0" y="6572250"/>
            <a:ext cx="457200" cy="244475"/>
          </a:xfrm>
          <a:prstGeom prst="rect">
            <a:avLst/>
          </a:prstGeom>
        </p:spPr>
        <p:txBody>
          <a:bodyPr/>
          <a:lstStyle/>
          <a:p>
            <a:fld id="{EF2A6C78-3886-4662-B38C-2345B291A78E}" type="slidenum">
              <a:rPr lang="en-US" smtClean="0"/>
              <a:t>9</a:t>
            </a:fld>
            <a:endParaRPr lang="en-US"/>
          </a:p>
        </p:txBody>
      </p:sp>
      <p:sp>
        <p:nvSpPr>
          <p:cNvPr id="2" name="AutoShape 2" descr="https://encrypted-tbn2.gstatic.com/images?q=tbn:ANd9GcTjb4pGoecLzoJnTLXwsbby28qDgQmOl8Emv5BiueiMLVKrkH2rZw"/>
          <p:cNvSpPr>
            <a:spLocks noChangeAspect="1" noChangeArrowheads="1"/>
          </p:cNvSpPr>
          <p:nvPr/>
        </p:nvSpPr>
        <p:spPr bwMode="auto">
          <a:xfrm>
            <a:off x="8134350" y="1866901"/>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196503"/>
      </p:ext>
    </p:extLst>
  </p:cSld>
  <p:clrMapOvr>
    <a:masterClrMapping/>
  </p:clrMapOvr>
</p:sld>
</file>

<file path=ppt/theme/theme1.xml><?xml version="1.0" encoding="utf-8"?>
<a:theme xmlns:a="http://schemas.openxmlformats.org/drawingml/2006/main" name="DIR">
  <a:themeElements>
    <a:clrScheme name="DIR_20101204 15">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fontScheme name="DIR_201012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IR_201012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_201012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_201012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_201012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_201012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_201012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_201012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_201012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_201012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_201012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_201012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R_20101204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
      <a:clrScheme name="DIR_20101204 14">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15">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R" id="{E4834096-152C-4A04-8C26-5E5DBE47672F}" vid="{D04661B5-8738-4616-86B2-538ACB0262AA}"/>
    </a:ext>
  </a:extLst>
</a:theme>
</file>

<file path=ppt/theme/theme2.xml><?xml version="1.0" encoding="utf-8"?>
<a:theme xmlns:a="http://schemas.openxmlformats.org/drawingml/2006/main" name="Master Title Slide - Title &amp; Bulleted List - Title on Header - Small Pink Rectangle Header - Logo in Top Right Cor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R_custom_template.potx.pptx" id="{921B69D7-03F8-42F4-96AD-C3B2D6D9CC54}" vid="{964F6D88-27F7-4DE6-A7BC-D35C0914DF1B}"/>
    </a:ext>
  </a:extLst>
</a:theme>
</file>

<file path=ppt/theme/theme3.xml><?xml version="1.0" encoding="utf-8"?>
<a:theme xmlns:a="http://schemas.openxmlformats.org/drawingml/2006/main" name="1_DIR">
  <a:themeElements>
    <a:clrScheme name="DIR_20101204 15">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fontScheme name="DIR_201012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80000"/>
          </a:lnSpc>
          <a:spcBef>
            <a:spcPct val="0"/>
          </a:spcBef>
          <a:spcAft>
            <a:spcPct val="0"/>
          </a:spcAft>
          <a:buClr>
            <a:schemeClr val="bg1"/>
          </a:buClr>
          <a:buSzTx/>
          <a:buFontTx/>
          <a:buNone/>
          <a:tabLst/>
          <a:defRPr kumimoji="0" lang="en-US" sz="900" b="0" i="0" u="none" strike="noStrike" cap="none" normalizeH="0" baseline="0" smtClean="0">
            <a:ln>
              <a:noFill/>
            </a:ln>
            <a:solidFill>
              <a:schemeClr val="tx1"/>
            </a:solidFill>
            <a:effectLst/>
            <a:latin typeface="Arial" charset="0"/>
          </a:defRPr>
        </a:defPPr>
      </a:lstStyle>
    </a:lnDef>
  </a:objectDefaults>
  <a:extraClrSchemeLst>
    <a:extraClrScheme>
      <a:clrScheme name="DIR_201012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R_201012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R_201012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R_201012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R_201012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R_201012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R_201012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R_201012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R_201012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R_201012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R_201012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R_20101204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
      <a:clrScheme name="DIR_20101204 14">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R_20101204 15">
        <a:dk1>
          <a:srgbClr val="000000"/>
        </a:dk1>
        <a:lt1>
          <a:srgbClr val="FFFFFF"/>
        </a:lt1>
        <a:dk2>
          <a:srgbClr val="000099"/>
        </a:dk2>
        <a:lt2>
          <a:srgbClr val="65B7E6"/>
        </a:lt2>
        <a:accent1>
          <a:srgbClr val="FBDF53"/>
        </a:accent1>
        <a:accent2>
          <a:srgbClr val="FF9966"/>
        </a:accent2>
        <a:accent3>
          <a:srgbClr val="FFFFFF"/>
        </a:accent3>
        <a:accent4>
          <a:srgbClr val="000000"/>
        </a:accent4>
        <a:accent5>
          <a:srgbClr val="FDECB3"/>
        </a:accent5>
        <a:accent6>
          <a:srgbClr val="E78A5C"/>
        </a:accent6>
        <a:hlink>
          <a:srgbClr val="BE19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IR" id="{E4834096-152C-4A04-8C26-5E5DBE47672F}" vid="{D04661B5-8738-4616-86B2-538ACB0262A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37E061906B8D41B78466604C53C4AE" ma:contentTypeVersion="28" ma:contentTypeDescription="Create a new document." ma:contentTypeScope="" ma:versionID="b1fac3747e4839e2d4ffb6e4054a9b09">
  <xsd:schema xmlns:xsd="http://www.w3.org/2001/XMLSchema" xmlns:xs="http://www.w3.org/2001/XMLSchema" xmlns:p="http://schemas.microsoft.com/office/2006/metadata/properties" xmlns:ns2="1624d5a5-934e-431c-bdeb-2205adc15921" targetNamespace="http://schemas.microsoft.com/office/2006/metadata/properties" ma:root="true" ma:fieldsID="54ec43d53a1f88dddf6650d30005016a" ns2:_="">
    <xsd:import namespace="1624d5a5-934e-431c-bdeb-2205adc15921"/>
    <xsd:element name="properties">
      <xsd:complexType>
        <xsd:sequence>
          <xsd:element name="documentManagement">
            <xsd:complexType>
              <xsd:all>
                <xsd:element ref="ns2:DocumentCategory"/>
                <xsd:element ref="ns2:DocumentSummary"/>
                <xsd:element ref="ns2:DocumentPublishDate"/>
                <xsd:element ref="ns2:DIRDepartment" minOccurs="0"/>
                <xsd:element ref="ns2:RedirectURL" minOccurs="0"/>
                <xsd:element ref="ns2:SearchSummary" minOccurs="0"/>
                <xsd:element ref="ns2:DocumentSize" minOccurs="0"/>
                <xsd:element ref="ns2:DocumentExtension" minOccurs="0"/>
                <xsd:element ref="ns2:SearchKeywords" minOccurs="0"/>
                <xsd:element ref="ns2:TSLACSubject" minOccurs="0"/>
                <xsd:element ref="ns2:TSLACType"/>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24d5a5-934e-431c-bdeb-2205adc15921" elementFormDefault="qualified">
    <xsd:import namespace="http://schemas.microsoft.com/office/2006/documentManagement/types"/>
    <xsd:import namespace="http://schemas.microsoft.com/office/infopath/2007/PartnerControls"/>
    <xsd:element name="DocumentCategory" ma:index="1" ma:displayName="Document Category" ma:format="Dropdown" ma:internalName="DocumentCategory">
      <xsd:simpleType>
        <xsd:restriction base="dms:Choice">
          <xsd:enumeration value="Audit"/>
          <xsd:enumeration value="Board"/>
          <xsd:enumeration value="Event Materials"/>
          <xsd:enumeration value="Forms"/>
          <xsd:enumeration value="Guidelines"/>
          <xsd:enumeration value="Other"/>
          <xsd:enumeration value="Policies"/>
          <xsd:enumeration value="Reports"/>
          <xsd:enumeration value="Templates"/>
        </xsd:restriction>
      </xsd:simpleType>
    </xsd:element>
    <xsd:element name="DocumentSummary" ma:index="2" ma:displayName="Document Summary" ma:internalName="DocumentSummary">
      <xsd:simpleType>
        <xsd:restriction base="dms:Note">
          <xsd:maxLength value="255"/>
        </xsd:restriction>
      </xsd:simpleType>
    </xsd:element>
    <xsd:element name="DocumentPublishDate" ma:index="3" ma:displayName="Document Publish Date" ma:default="[today]" ma:format="DateOnly" ma:internalName="DocumentPublishDate">
      <xsd:simpleType>
        <xsd:restriction base="dms:DateTime"/>
      </xsd:simpleType>
    </xsd:element>
    <xsd:element name="DIRDepartment" ma:index="4" nillable="true" ma:displayName="DIR Department" ma:default="General" ma:format="Dropdown" ma:internalName="DIRDepartment">
      <xsd:simpleType>
        <xsd:restriction base="dms:Choice">
          <xsd:enumeration value="Contracts"/>
          <xsd:enumeration value="Data Center"/>
          <xsd:enumeration value="General"/>
          <xsd:enumeration value="Information Security"/>
          <xsd:enumeration value="Policy &amp; Planning"/>
          <xsd:enumeration value="Telecom"/>
          <xsd:enumeration value="Texas.Gov"/>
        </xsd:restriction>
      </xsd:simpleType>
    </xsd:element>
    <xsd:element name="RedirectURL" ma:index="5" nillable="true" ma:displayName="Redirect URL" ma:hidden="true" ma:internalName="RedirectURL" ma:readOnly="false">
      <xsd:simpleType>
        <xsd:restriction base="dms:Text">
          <xsd:maxLength value="255"/>
        </xsd:restriction>
      </xsd:simpleType>
    </xsd:element>
    <xsd:element name="SearchSummary" ma:index="6" nillable="true" ma:displayName="Search Summary" ma:hidden="true" ma:internalName="SearchSummary" ma:readOnly="false">
      <xsd:simpleType>
        <xsd:restriction base="dms:Note"/>
      </xsd:simpleType>
    </xsd:element>
    <xsd:element name="DocumentSize" ma:index="15" nillable="true" ma:displayName="Document Size" ma:hidden="true" ma:internalName="DocumentSize" ma:readOnly="false">
      <xsd:simpleType>
        <xsd:restriction base="dms:Text">
          <xsd:maxLength value="255"/>
        </xsd:restriction>
      </xsd:simpleType>
    </xsd:element>
    <xsd:element name="DocumentExtension" ma:index="16" nillable="true" ma:displayName="Document Extension" ma:hidden="true" ma:internalName="DocumentExtension" ma:readOnly="false">
      <xsd:simpleType>
        <xsd:restriction base="dms:Text">
          <xsd:maxLength value="255"/>
        </xsd:restriction>
      </xsd:simpleType>
    </xsd:element>
    <xsd:element name="SearchKeywords" ma:index="17" nillable="true" ma:displayName="Search Keywords" ma:internalName="SearchKeywords">
      <xsd:simpleType>
        <xsd:restriction base="dms:Text">
          <xsd:maxLength value="255"/>
        </xsd:restriction>
      </xsd:simpleType>
    </xsd:element>
    <xsd:element name="TSLACSubject" ma:index="18" nillable="true" ma:displayName="TSLAC Subject" ma:internalName="TSLACSubject" ma:requiredMultiChoice="true">
      <xsd:complexType>
        <xsd:complexContent>
          <xsd:extension base="dms:MultiChoice">
            <xsd:sequence>
              <xsd:element name="Value" maxOccurs="unbounded" minOccurs="0" nillable="true">
                <xsd:simpleType>
                  <xsd:restriction base="dms:Choice">
                    <xsd:enumeration value="Auditing Budget"/>
                    <xsd:enumeration value="Executive Departments"/>
                    <xsd:enumeration value="Government Information"/>
                    <xsd:enumeration value="Government Purchasing"/>
                    <xsd:enumeration value="State Governments"/>
                  </xsd:restriction>
                </xsd:simpleType>
              </xsd:element>
            </xsd:sequence>
          </xsd:extension>
        </xsd:complexContent>
      </xsd:complexType>
    </xsd:element>
    <xsd:element name="TSLACType" ma:index="19" ma:displayName="TSLAC Type" ma:format="Dropdown" ma:internalName="TSLACType">
      <xsd:simpleType>
        <xsd:restriction base="dms:Choice">
          <xsd:enumeration value="Agency Rules, Policies and Procedures"/>
          <xsd:enumeration value="Agency Search engines"/>
          <xsd:enumeration value="Agency staff contacts"/>
          <xsd:enumeration value="Databases"/>
          <xsd:enumeration value="Employment information"/>
          <xsd:enumeration value="Executive Orders"/>
          <xsd:enumeration value="External Fiscal Reports"/>
          <xsd:enumeration value="Forms and Form instructions"/>
          <xsd:enumeration value="Grants or Funding Opportunities"/>
          <xsd:enumeration value="Homepages"/>
          <xsd:enumeration value="Legal Opinions and Advice"/>
          <xsd:enumeration value="Legislation, Proposed Legislation, and Statutes"/>
          <xsd:enumeration value="Legislative Appropriations Requests"/>
          <xsd:enumeration value="Licenses and Licensing Information"/>
          <xsd:enumeration value="Mail and Telecommunication Listings"/>
          <xsd:enumeration value="Manuals and Instructions"/>
          <xsd:enumeration value="Maps"/>
          <xsd:enumeration value="Meeting Agendas"/>
          <xsd:enumeration value="Meeting Minutes"/>
          <xsd:enumeration value="Miscellaneous reports"/>
          <xsd:enumeration value="News or Press Releases"/>
          <xsd:enumeration value="Non-fiscal reports and studies"/>
          <xsd:enumeration value="Organization Charts"/>
          <xsd:enumeration value="Other publications"/>
          <xsd:enumeration value="Periodicals - Newsletters and Magazines"/>
          <xsd:enumeration value="Personnel Policies and Procedures"/>
          <xsd:enumeration value="Plans and Planning Information"/>
          <xsd:enumeration value="Programs and Services"/>
          <xsd:enumeration value="Reference materials"/>
          <xsd:enumeration value="Reports - Biennial or Annual"/>
          <xsd:enumeration value="Reports - Required Legislative"/>
          <xsd:enumeration value="Reports on Performance Measures"/>
          <xsd:enumeration value="Speeches and Papers"/>
          <xsd:enumeration value="Statistics"/>
          <xsd:enumeration value="Strategic Plans"/>
          <xsd:enumeration value="Training Materials"/>
          <xsd:enumeration value="Web documents - Undefined"/>
        </xsd:restriction>
      </xsd:simpleType>
    </xsd:element>
    <xsd:element name="TaxKeywordTaxHTField" ma:index="22"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3" nillable="true" ma:displayName="Taxonomy Catch All Column" ma:hidden="true" ma:list="{17e8d30a-da91-4395-8dbc-c1e53e82d6c7}" ma:internalName="TaxCatchAll" ma:showField="CatchAllData" ma:web="1624d5a5-934e-431c-bdeb-2205adc15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Summary xmlns="1624d5a5-934e-431c-bdeb-2205adc15921">Writing an Effective Statement of Work Parts 1 &amp; 2</DocumentSummary>
    <DocumentPublishDate xmlns="1624d5a5-934e-431c-bdeb-2205adc15921">2016-11-18T06:00:00+00:00</DocumentPublishDate>
    <DIRDepartment xmlns="1624d5a5-934e-431c-bdeb-2205adc15921">General</DIRDepartment>
    <SearchSummary xmlns="1624d5a5-934e-431c-bdeb-2205adc15921">Writing an Effective Statement of Work Parts 1 &amp; 2</SearchSummary>
    <DocumentExtension xmlns="1624d5a5-934e-431c-bdeb-2205adc15921">pptx</DocumentExtension>
    <DocumentCategory xmlns="1624d5a5-934e-431c-bdeb-2205adc15921">Event Materials</DocumentCategory>
    <RedirectURL xmlns="1624d5a5-934e-431c-bdeb-2205adc15921">/portal/internal/resources/DocumentLibrary/Writing an Effective SOW FINAL.pptx</RedirectURL>
    <TSLACSubject xmlns="1624d5a5-934e-431c-bdeb-2205adc15921">
      <Value>Executive Departments</Value>
      <Value>Government Information</Value>
      <Value>State Governments</Value>
    </TSLACSubject>
    <DocumentSize xmlns="1624d5a5-934e-431c-bdeb-2205adc15921">4608.909749612</DocumentSize>
    <TSLACType xmlns="1624d5a5-934e-431c-bdeb-2205adc15921">Web documents - Undefined</TSLACType>
    <SearchKeywords xmlns="1624d5a5-934e-431c-bdeb-2205adc15921">SOW; writing effective statement of work; statement of work; </SearchKeywords>
    <TaxCatchAll xmlns="1624d5a5-934e-431c-bdeb-2205adc15921"/>
    <TaxKeywordTaxHTField xmlns="1624d5a5-934e-431c-bdeb-2205adc15921">
      <Terms xmlns="http://schemas.microsoft.com/office/infopath/2007/PartnerControls"/>
    </TaxKeywordTaxHTField>
  </documentManagement>
</p:properties>
</file>

<file path=customXml/itemProps1.xml><?xml version="1.0" encoding="utf-8"?>
<ds:datastoreItem xmlns:ds="http://schemas.openxmlformats.org/officeDocument/2006/customXml" ds:itemID="{94AC73AC-8C41-482A-8ECB-AA8FC707A0A9}"/>
</file>

<file path=customXml/itemProps2.xml><?xml version="1.0" encoding="utf-8"?>
<ds:datastoreItem xmlns:ds="http://schemas.openxmlformats.org/officeDocument/2006/customXml" ds:itemID="{D6F28EFA-90DC-4FFE-8E0B-4B1FB42D37B9}"/>
</file>

<file path=customXml/itemProps3.xml><?xml version="1.0" encoding="utf-8"?>
<ds:datastoreItem xmlns:ds="http://schemas.openxmlformats.org/officeDocument/2006/customXml" ds:itemID="{3E22A818-C74C-495A-80B9-F33B20194C45}"/>
</file>

<file path=docProps/app.xml><?xml version="1.0" encoding="utf-8"?>
<Properties xmlns="http://schemas.openxmlformats.org/officeDocument/2006/extended-properties" xmlns:vt="http://schemas.openxmlformats.org/officeDocument/2006/docPropsVTypes">
  <TotalTime>207</TotalTime>
  <Words>2821</Words>
  <Application>Microsoft Office PowerPoint</Application>
  <PresentationFormat>Widescreen</PresentationFormat>
  <Paragraphs>571</Paragraphs>
  <Slides>57</Slides>
  <Notes>53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57</vt:i4>
      </vt:variant>
    </vt:vector>
  </HeadingPairs>
  <TitlesOfParts>
    <vt:vector size="68" baseType="lpstr">
      <vt:lpstr>Arial</vt:lpstr>
      <vt:lpstr>Calibri</vt:lpstr>
      <vt:lpstr>Franklin Gothic Book</vt:lpstr>
      <vt:lpstr>Franklin Gothic Heavy</vt:lpstr>
      <vt:lpstr>Franklin Gothic Medium</vt:lpstr>
      <vt:lpstr>Franklin Gothic Medium Cond</vt:lpstr>
      <vt:lpstr>Webdings</vt:lpstr>
      <vt:lpstr>Wingdings</vt:lpstr>
      <vt:lpstr>DIR</vt:lpstr>
      <vt:lpstr>Master Title Slide - Title &amp; Bulleted List - Title on Header - Small Pink Rectangle Header - Logo in Top Right Corner</vt:lpstr>
      <vt:lpstr>1_DIR</vt:lpstr>
      <vt:lpstr>Writing an Effective Statement of Work  Parts 1 &amp; 2  </vt:lpstr>
      <vt:lpstr>DIR Conference Speakers</vt:lpstr>
      <vt:lpstr>AGENDA</vt:lpstr>
      <vt:lpstr>STATEMENT OF WORK</vt:lpstr>
      <vt:lpstr>Statement of Work Defined</vt:lpstr>
      <vt:lpstr>DIR Contract Categories Appropriate for SOWS</vt:lpstr>
      <vt:lpstr>SOW Elements</vt:lpstr>
      <vt:lpstr>SOW Elements</vt:lpstr>
      <vt:lpstr>SOW Lifecycle</vt:lpstr>
      <vt:lpstr>SOW Lifecycle</vt:lpstr>
      <vt:lpstr>PLAN</vt:lpstr>
      <vt:lpstr>Project Scope</vt:lpstr>
      <vt:lpstr>The Iron Triangle (and when it’s not iron)</vt:lpstr>
      <vt:lpstr>Who Carries the Risk?</vt:lpstr>
      <vt:lpstr>Brainstorming Project Goals and Objectives</vt:lpstr>
      <vt:lpstr>Essentials of a SMART* Objective</vt:lpstr>
      <vt:lpstr>Getting to the Right Scope</vt:lpstr>
      <vt:lpstr>Getting to the Right Scope (cont.)</vt:lpstr>
      <vt:lpstr>Example: From Goal to Objectives</vt:lpstr>
      <vt:lpstr>Example: From Objectives to Scope</vt:lpstr>
      <vt:lpstr>Example: From Scope to Deliverables</vt:lpstr>
      <vt:lpstr>Example: From Scope to Deliverables</vt:lpstr>
      <vt:lpstr>Example: From Deliverables to Acceptance</vt:lpstr>
      <vt:lpstr>Writing an Effective Deliverable</vt:lpstr>
      <vt:lpstr>Roles and Responsibilities </vt:lpstr>
      <vt:lpstr>Schedule</vt:lpstr>
      <vt:lpstr>Service Levels/Service Level Agreements</vt:lpstr>
      <vt:lpstr>Assumptions</vt:lpstr>
      <vt:lpstr>PLAN</vt:lpstr>
      <vt:lpstr>Integrate Best Planning Practices</vt:lpstr>
      <vt:lpstr>Adhere to Statutory Requirements</vt:lpstr>
      <vt:lpstr>OTHER RESOURCES</vt:lpstr>
      <vt:lpstr>SELECT</vt:lpstr>
      <vt:lpstr>Submitting Your SOW to the Vendor Pool</vt:lpstr>
      <vt:lpstr>SB20 Changes for State Agencies Only </vt:lpstr>
      <vt:lpstr>Evaluating Responses</vt:lpstr>
      <vt:lpstr>Negotiating With The Vendor</vt:lpstr>
      <vt:lpstr>Award</vt:lpstr>
      <vt:lpstr>Initiating Work</vt:lpstr>
      <vt:lpstr>MANAGE</vt:lpstr>
      <vt:lpstr>The Work Is Just Starting</vt:lpstr>
      <vt:lpstr>SOW Initiation Meeting</vt:lpstr>
      <vt:lpstr>Contract Managers Wear Many Hats</vt:lpstr>
      <vt:lpstr>Monitoring Responsibilities</vt:lpstr>
      <vt:lpstr>Documenting Vendor Performance</vt:lpstr>
      <vt:lpstr>MANAGE</vt:lpstr>
      <vt:lpstr>Best Practice for Changes</vt:lpstr>
      <vt:lpstr>Verbal Change Orders are Unenforceable</vt:lpstr>
      <vt:lpstr>First, Best Choice: Managing to the Deliverables</vt:lpstr>
      <vt:lpstr>MANAGE</vt:lpstr>
      <vt:lpstr>Managing Issues &amp; Disputes</vt:lpstr>
      <vt:lpstr>Corrective Action Plan </vt:lpstr>
      <vt:lpstr>Termination</vt:lpstr>
      <vt:lpstr>Termination for Convenience</vt:lpstr>
      <vt:lpstr>Termination for Cause</vt:lpstr>
      <vt:lpstr>Issue Escalation*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 Effective SOW FINAL</dc:title>
  <dc:creator>Kelley, Shannon</dc:creator>
  <cp:lastModifiedBy>Chandra Thompson</cp:lastModifiedBy>
  <cp:revision>10</cp:revision>
  <dcterms:modified xsi:type="dcterms:W3CDTF">2016-05-24T21:07:31Z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0x010100BC37E061906B8D41B78466604C53C4AE</vt:lpwstr>
  </property>
  <property fmtid="{D5CDD505-2E9C-101B-9397-08002B2CF9AE}" pid="3" name="WorkflowChangePath">
    <vt:lpwstr>4e7f0d7b-af58-4d14-a711-25a4e8942f2a,4;4e7f0d7b-af58-4d14-a711-25a4e8942f2a,4;4e7f0d7b-af58-4d14-a711-25a4e8942f2a,4;4e7f0d7b-af58-4d14-a711-25a4e8942f2a,4;4e7f0d7b-af58-4d14-a711-25a4e8942f2a,4;4e7f0d7b-af58-4d14-a711-25a4e8942f2a,4;4e7f0d7b-af58-4d14-a711-25a4e8942f2a,4;</vt:lpwstr>
  </property>
</Properties>
</file>